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5" r:id="rId8"/>
    <p:sldId id="277" r:id="rId9"/>
    <p:sldId id="264" r:id="rId10"/>
    <p:sldId id="266" r:id="rId11"/>
    <p:sldId id="268" r:id="rId12"/>
    <p:sldId id="278" r:id="rId13"/>
    <p:sldId id="279" r:id="rId14"/>
    <p:sldId id="28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99"/>
    <a:srgbClr val="FF9900"/>
    <a:srgbClr val="CC00FF"/>
    <a:srgbClr val="99CCFF"/>
    <a:srgbClr val="009900"/>
    <a:srgbClr val="00FFCC"/>
    <a:srgbClr val="33CCCC"/>
    <a:srgbClr val="FE629D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2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9"/>
            <a:ext cx="9206753" cy="6905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40" y="1633468"/>
            <a:ext cx="5074920" cy="2387600"/>
          </a:xfrm>
        </p:spPr>
        <p:txBody>
          <a:bodyPr anchor="ctr">
            <a:normAutofit/>
          </a:bodyPr>
          <a:lstStyle/>
          <a:p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</a:t>
            </a:r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56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клиента и БД: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1143250" y="1787714"/>
            <a:ext cx="6846701" cy="4826108"/>
            <a:chOff x="93134" y="1795913"/>
            <a:chExt cx="6846701" cy="4826108"/>
          </a:xfrm>
        </p:grpSpPr>
        <p:grpSp>
          <p:nvGrpSpPr>
            <p:cNvPr id="79" name="Группа 78"/>
            <p:cNvGrpSpPr/>
            <p:nvPr/>
          </p:nvGrpSpPr>
          <p:grpSpPr>
            <a:xfrm>
              <a:off x="93134" y="3826936"/>
              <a:ext cx="711202" cy="696444"/>
              <a:chOff x="93133" y="3596081"/>
              <a:chExt cx="912321" cy="927299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93133" y="3596081"/>
                <a:ext cx="912321" cy="9272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93369" y="3905841"/>
                <a:ext cx="711844" cy="32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Client</a:t>
                </a:r>
                <a:endParaRPr lang="ru-RU" sz="1000" dirty="0"/>
              </a:p>
            </p:txBody>
          </p:sp>
        </p:grpSp>
        <p:grpSp>
          <p:nvGrpSpPr>
            <p:cNvPr id="80" name="Группа 79"/>
            <p:cNvGrpSpPr/>
            <p:nvPr/>
          </p:nvGrpSpPr>
          <p:grpSpPr>
            <a:xfrm>
              <a:off x="1618026" y="3826936"/>
              <a:ext cx="711202" cy="696444"/>
              <a:chOff x="1618025" y="3596081"/>
              <a:chExt cx="912321" cy="927299"/>
            </a:xfrm>
          </p:grpSpPr>
          <p:sp>
            <p:nvSpPr>
              <p:cNvPr id="28" name="Овал 27"/>
              <p:cNvSpPr/>
              <p:nvPr/>
            </p:nvSpPr>
            <p:spPr>
              <a:xfrm>
                <a:off x="1618025" y="3596081"/>
                <a:ext cx="912321" cy="9272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718261" y="3905841"/>
                <a:ext cx="711844" cy="32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Router</a:t>
                </a:r>
                <a:endParaRPr lang="ru-RU" sz="1000" dirty="0"/>
              </a:p>
            </p:txBody>
          </p:sp>
        </p:grpSp>
        <p:cxnSp>
          <p:nvCxnSpPr>
            <p:cNvPr id="32" name="Прямая со стрелкой 31"/>
            <p:cNvCxnSpPr/>
            <p:nvPr/>
          </p:nvCxnSpPr>
          <p:spPr>
            <a:xfrm>
              <a:off x="804336" y="4059580"/>
              <a:ext cx="81369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63194" y="3688436"/>
              <a:ext cx="69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CRUD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cxnSp>
          <p:nvCxnSpPr>
            <p:cNvPr id="101" name="Прямая со стрелкой 100"/>
            <p:cNvCxnSpPr/>
            <p:nvPr/>
          </p:nvCxnSpPr>
          <p:spPr>
            <a:xfrm flipH="1">
              <a:off x="804336" y="4224493"/>
              <a:ext cx="813690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Группа 81"/>
            <p:cNvGrpSpPr/>
            <p:nvPr/>
          </p:nvGrpSpPr>
          <p:grpSpPr>
            <a:xfrm>
              <a:off x="4248329" y="3826936"/>
              <a:ext cx="711202" cy="696444"/>
              <a:chOff x="3598332" y="3596079"/>
              <a:chExt cx="912321" cy="927299"/>
            </a:xfrm>
          </p:grpSpPr>
          <p:sp>
            <p:nvSpPr>
              <p:cNvPr id="44" name="Овал 43"/>
              <p:cNvSpPr/>
              <p:nvPr/>
            </p:nvSpPr>
            <p:spPr>
              <a:xfrm>
                <a:off x="3598332" y="3596079"/>
                <a:ext cx="912321" cy="927299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98569" y="3905839"/>
                <a:ext cx="711846" cy="327838"/>
              </a:xfrm>
              <a:prstGeom prst="rect">
                <a:avLst/>
              </a:prstGeom>
              <a:solidFill>
                <a:srgbClr val="33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Leader</a:t>
                </a:r>
                <a:endParaRPr lang="ru-RU" sz="1000" dirty="0"/>
              </a:p>
            </p:txBody>
          </p:sp>
        </p:grpSp>
        <p:grpSp>
          <p:nvGrpSpPr>
            <p:cNvPr id="4" name="Группа 3"/>
            <p:cNvGrpSpPr/>
            <p:nvPr/>
          </p:nvGrpSpPr>
          <p:grpSpPr>
            <a:xfrm>
              <a:off x="4248327" y="5925577"/>
              <a:ext cx="711205" cy="696444"/>
              <a:chOff x="3598333" y="5925577"/>
              <a:chExt cx="711205" cy="696444"/>
            </a:xfrm>
          </p:grpSpPr>
          <p:sp>
            <p:nvSpPr>
              <p:cNvPr id="54" name="Овал 53"/>
              <p:cNvSpPr/>
              <p:nvPr/>
            </p:nvSpPr>
            <p:spPr>
              <a:xfrm>
                <a:off x="3598336" y="5925577"/>
                <a:ext cx="711202" cy="696444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98333" y="6167620"/>
                <a:ext cx="7112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Follower</a:t>
                </a:r>
                <a:endParaRPr lang="ru-RU" sz="1000" dirty="0"/>
              </a:p>
            </p:txBody>
          </p:sp>
        </p:grpSp>
        <p:grpSp>
          <p:nvGrpSpPr>
            <p:cNvPr id="83" name="Группа 82"/>
            <p:cNvGrpSpPr/>
            <p:nvPr/>
          </p:nvGrpSpPr>
          <p:grpSpPr>
            <a:xfrm>
              <a:off x="4248325" y="4925464"/>
              <a:ext cx="711202" cy="696444"/>
              <a:chOff x="3598332" y="4711501"/>
              <a:chExt cx="912321" cy="927299"/>
            </a:xfrm>
          </p:grpSpPr>
          <p:sp>
            <p:nvSpPr>
              <p:cNvPr id="58" name="Овал 57"/>
              <p:cNvSpPr/>
              <p:nvPr/>
            </p:nvSpPr>
            <p:spPr>
              <a:xfrm>
                <a:off x="3598332" y="4711501"/>
                <a:ext cx="912321" cy="927299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98332" y="5021261"/>
                <a:ext cx="912320" cy="32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Follower</a:t>
                </a:r>
                <a:endParaRPr lang="ru-RU" sz="1000" dirty="0"/>
              </a:p>
            </p:txBody>
          </p:sp>
        </p:grpSp>
        <p:grpSp>
          <p:nvGrpSpPr>
            <p:cNvPr id="81" name="Группа 80"/>
            <p:cNvGrpSpPr/>
            <p:nvPr/>
          </p:nvGrpSpPr>
          <p:grpSpPr>
            <a:xfrm>
              <a:off x="4248329" y="2810649"/>
              <a:ext cx="711202" cy="696444"/>
              <a:chOff x="3598331" y="2495412"/>
              <a:chExt cx="912321" cy="927299"/>
            </a:xfrm>
          </p:grpSpPr>
          <p:sp>
            <p:nvSpPr>
              <p:cNvPr id="60" name="Овал 59"/>
              <p:cNvSpPr/>
              <p:nvPr/>
            </p:nvSpPr>
            <p:spPr>
              <a:xfrm>
                <a:off x="3598331" y="2495412"/>
                <a:ext cx="912321" cy="927299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98332" y="2805172"/>
                <a:ext cx="912320" cy="32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Follower</a:t>
                </a:r>
                <a:endParaRPr lang="ru-RU" sz="1000" dirty="0"/>
              </a:p>
            </p:txBody>
          </p:sp>
        </p:grpSp>
        <p:grpSp>
          <p:nvGrpSpPr>
            <p:cNvPr id="97" name="Группа 96"/>
            <p:cNvGrpSpPr/>
            <p:nvPr/>
          </p:nvGrpSpPr>
          <p:grpSpPr>
            <a:xfrm>
              <a:off x="4248324" y="1795913"/>
              <a:ext cx="711202" cy="696444"/>
              <a:chOff x="3598331" y="2495412"/>
              <a:chExt cx="912321" cy="927299"/>
            </a:xfrm>
          </p:grpSpPr>
          <p:sp>
            <p:nvSpPr>
              <p:cNvPr id="98" name="Овал 97"/>
              <p:cNvSpPr/>
              <p:nvPr/>
            </p:nvSpPr>
            <p:spPr>
              <a:xfrm>
                <a:off x="3598331" y="2495412"/>
                <a:ext cx="912321" cy="927299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98332" y="2805172"/>
                <a:ext cx="912320" cy="327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Follower</a:t>
                </a:r>
                <a:endParaRPr lang="ru-RU" sz="1000" dirty="0"/>
              </a:p>
            </p:txBody>
          </p:sp>
        </p:grpSp>
        <p:cxnSp>
          <p:nvCxnSpPr>
            <p:cNvPr id="102" name="Прямая со стрелкой 101"/>
            <p:cNvCxnSpPr/>
            <p:nvPr/>
          </p:nvCxnSpPr>
          <p:spPr>
            <a:xfrm flipV="1">
              <a:off x="2979222" y="2274778"/>
              <a:ext cx="1269108" cy="190038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endCxn id="60" idx="2"/>
            </p:cNvCxnSpPr>
            <p:nvPr/>
          </p:nvCxnSpPr>
          <p:spPr>
            <a:xfrm flipV="1">
              <a:off x="2979222" y="3158871"/>
              <a:ext cx="1269107" cy="101628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endCxn id="59" idx="1"/>
            </p:cNvCxnSpPr>
            <p:nvPr/>
          </p:nvCxnSpPr>
          <p:spPr>
            <a:xfrm>
              <a:off x="2979222" y="4175158"/>
              <a:ext cx="1269103" cy="1106061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>
              <a:off x="2979222" y="4175158"/>
              <a:ext cx="1269108" cy="199246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endCxn id="44" idx="2"/>
            </p:cNvCxnSpPr>
            <p:nvPr/>
          </p:nvCxnSpPr>
          <p:spPr>
            <a:xfrm>
              <a:off x="2979222" y="4175158"/>
              <a:ext cx="126910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306238" y="3826935"/>
              <a:ext cx="695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4"/>
                  </a:solidFill>
                </a:rPr>
                <a:t>Redirect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cxnSp>
          <p:nvCxnSpPr>
            <p:cNvPr id="6" name="Прямая соединительная линия 5"/>
            <p:cNvCxnSpPr>
              <a:endCxn id="28" idx="6"/>
            </p:cNvCxnSpPr>
            <p:nvPr/>
          </p:nvCxnSpPr>
          <p:spPr>
            <a:xfrm flipH="1">
              <a:off x="2329228" y="4175158"/>
              <a:ext cx="649994" cy="0"/>
            </a:xfrm>
            <a:prstGeom prst="line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8" name="Группа 47"/>
            <p:cNvGrpSpPr/>
            <p:nvPr/>
          </p:nvGrpSpPr>
          <p:grpSpPr>
            <a:xfrm>
              <a:off x="6228633" y="3834468"/>
              <a:ext cx="711202" cy="696444"/>
              <a:chOff x="1618025" y="3596081"/>
              <a:chExt cx="912321" cy="927299"/>
            </a:xfrm>
            <a:solidFill>
              <a:srgbClr val="99CCFF"/>
            </a:solidFill>
          </p:grpSpPr>
          <p:sp>
            <p:nvSpPr>
              <p:cNvPr id="49" name="Овал 48"/>
              <p:cNvSpPr/>
              <p:nvPr/>
            </p:nvSpPr>
            <p:spPr>
              <a:xfrm>
                <a:off x="1618025" y="3596081"/>
                <a:ext cx="912321" cy="9272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18261" y="3905841"/>
                <a:ext cx="711844" cy="32783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DB</a:t>
                </a:r>
                <a:endParaRPr lang="ru-RU" sz="1000" dirty="0"/>
              </a:p>
            </p:txBody>
          </p:sp>
        </p:grpSp>
        <p:cxnSp>
          <p:nvCxnSpPr>
            <p:cNvPr id="51" name="Прямая со стрелкой 50"/>
            <p:cNvCxnSpPr/>
            <p:nvPr/>
          </p:nvCxnSpPr>
          <p:spPr>
            <a:xfrm>
              <a:off x="4959526" y="4175159"/>
              <a:ext cx="1269107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61" idx="3"/>
            </p:cNvCxnSpPr>
            <p:nvPr/>
          </p:nvCxnSpPr>
          <p:spPr>
            <a:xfrm>
              <a:off x="4959531" y="3166404"/>
              <a:ext cx="1269102" cy="89317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98" idx="5"/>
              <a:endCxn id="49" idx="1"/>
            </p:cNvCxnSpPr>
            <p:nvPr/>
          </p:nvCxnSpPr>
          <p:spPr>
            <a:xfrm>
              <a:off x="4855373" y="2390365"/>
              <a:ext cx="1477413" cy="1546095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endCxn id="49" idx="3"/>
            </p:cNvCxnSpPr>
            <p:nvPr/>
          </p:nvCxnSpPr>
          <p:spPr>
            <a:xfrm flipV="1">
              <a:off x="4959526" y="4428920"/>
              <a:ext cx="1373260" cy="1738700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58" idx="6"/>
            </p:cNvCxnSpPr>
            <p:nvPr/>
          </p:nvCxnSpPr>
          <p:spPr>
            <a:xfrm flipV="1">
              <a:off x="4959527" y="4305802"/>
              <a:ext cx="1269106" cy="96788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0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788580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000" b="1" smtClean="0">
                <a:solidFill>
                  <a:srgbClr val="FC9512"/>
                </a:solidFill>
              </a:rPr>
              <a:t>Коммуникация клиента и БД:</a:t>
            </a:r>
            <a:endParaRPr lang="ru-RU" sz="4000" b="1" dirty="0" smtClean="0">
              <a:solidFill>
                <a:srgbClr val="FC9512"/>
              </a:solidFill>
            </a:endParaRPr>
          </a:p>
        </p:txBody>
      </p:sp>
      <p:grpSp>
        <p:nvGrpSpPr>
          <p:cNvPr id="152" name="Группа 151"/>
          <p:cNvGrpSpPr/>
          <p:nvPr/>
        </p:nvGrpSpPr>
        <p:grpSpPr>
          <a:xfrm>
            <a:off x="5880201" y="6224110"/>
            <a:ext cx="676693" cy="581223"/>
            <a:chOff x="3598064" y="2495412"/>
            <a:chExt cx="1005068" cy="927299"/>
          </a:xfrm>
        </p:grpSpPr>
        <p:sp>
          <p:nvSpPr>
            <p:cNvPr id="153" name="Овал 152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598064" y="2639888"/>
              <a:ext cx="1005068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Raft</a:t>
              </a:r>
            </a:p>
            <a:p>
              <a:pPr algn="ctr"/>
              <a:r>
                <a:rPr lang="en-US" sz="1000" dirty="0" smtClean="0"/>
                <a:t>Manager</a:t>
              </a:r>
              <a:endParaRPr lang="ru-RU" sz="1000" dirty="0"/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3775322" y="1354295"/>
            <a:ext cx="685081" cy="581222"/>
            <a:chOff x="3545761" y="2495412"/>
            <a:chExt cx="1017527" cy="927299"/>
          </a:xfrm>
        </p:grpSpPr>
        <p:sp>
          <p:nvSpPr>
            <p:cNvPr id="98" name="Овал 97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545761" y="2602071"/>
              <a:ext cx="1017527" cy="638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 Manager</a:t>
              </a:r>
              <a:endParaRPr lang="ru-RU" sz="1000" dirty="0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221973" y="3630528"/>
            <a:ext cx="614248" cy="581223"/>
            <a:chOff x="93133" y="3596081"/>
            <a:chExt cx="912321" cy="927299"/>
          </a:xfrm>
        </p:grpSpPr>
        <p:sp>
          <p:nvSpPr>
            <p:cNvPr id="2" name="Овал 1"/>
            <p:cNvSpPr/>
            <p:nvPr/>
          </p:nvSpPr>
          <p:spPr>
            <a:xfrm>
              <a:off x="93133" y="3596081"/>
              <a:ext cx="912321" cy="9272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3249" y="3873346"/>
              <a:ext cx="812085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</a:t>
              </a:r>
              <a:endParaRPr lang="ru-RU" sz="1000" dirty="0"/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1538986" y="3630528"/>
            <a:ext cx="614248" cy="581223"/>
            <a:chOff x="1618025" y="3596081"/>
            <a:chExt cx="912321" cy="927299"/>
          </a:xfrm>
        </p:grpSpPr>
        <p:sp>
          <p:nvSpPr>
            <p:cNvPr id="28" name="Овал 27"/>
            <p:cNvSpPr/>
            <p:nvPr/>
          </p:nvSpPr>
          <p:spPr>
            <a:xfrm>
              <a:off x="1618025" y="3596081"/>
              <a:ext cx="912321" cy="9272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50867" y="3854460"/>
              <a:ext cx="846635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Router</a:t>
              </a:r>
              <a:endParaRPr lang="ru-RU" sz="1000" dirty="0"/>
            </a:p>
          </p:txBody>
        </p:sp>
      </p:grpSp>
      <p:cxnSp>
        <p:nvCxnSpPr>
          <p:cNvPr id="32" name="Прямая со стрелкой 31"/>
          <p:cNvCxnSpPr/>
          <p:nvPr/>
        </p:nvCxnSpPr>
        <p:spPr>
          <a:xfrm>
            <a:off x="836221" y="3824683"/>
            <a:ext cx="70276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>
          <a:xfrm flipH="1">
            <a:off x="836221" y="3962312"/>
            <a:ext cx="702765" cy="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90" idx="0"/>
            <a:endCxn id="98" idx="2"/>
          </p:cNvCxnSpPr>
          <p:nvPr/>
        </p:nvCxnSpPr>
        <p:spPr>
          <a:xfrm flipV="1">
            <a:off x="2733325" y="1644910"/>
            <a:ext cx="1077391" cy="225212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90" idx="7"/>
            <a:endCxn id="165" idx="2"/>
          </p:cNvCxnSpPr>
          <p:nvPr/>
        </p:nvCxnSpPr>
        <p:spPr>
          <a:xfrm flipV="1">
            <a:off x="2749489" y="2783026"/>
            <a:ext cx="1061228" cy="112070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190" idx="5"/>
          </p:cNvCxnSpPr>
          <p:nvPr/>
        </p:nvCxnSpPr>
        <p:spPr>
          <a:xfrm>
            <a:off x="2749489" y="3936059"/>
            <a:ext cx="1061223" cy="908152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90" idx="4"/>
            <a:endCxn id="177" idx="2"/>
          </p:cNvCxnSpPr>
          <p:nvPr/>
        </p:nvCxnSpPr>
        <p:spPr>
          <a:xfrm>
            <a:off x="2733325" y="3942754"/>
            <a:ext cx="1077391" cy="210795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90" idx="6"/>
          </p:cNvCxnSpPr>
          <p:nvPr/>
        </p:nvCxnSpPr>
        <p:spPr>
          <a:xfrm>
            <a:off x="2756184" y="3919895"/>
            <a:ext cx="1054531" cy="1244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09009" y="3518882"/>
            <a:ext cx="71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Redirect</a:t>
            </a:r>
            <a:endParaRPr lang="ru-RU" sz="1200" dirty="0">
              <a:solidFill>
                <a:schemeClr val="accent4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2153234" y="3915589"/>
            <a:ext cx="561384" cy="0"/>
          </a:xfrm>
          <a:prstGeom prst="line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8070294" y="3624980"/>
            <a:ext cx="614248" cy="581223"/>
            <a:chOff x="1618025" y="3596081"/>
            <a:chExt cx="912321" cy="927299"/>
          </a:xfrm>
          <a:solidFill>
            <a:srgbClr val="99CCFF"/>
          </a:solidFill>
        </p:grpSpPr>
        <p:sp>
          <p:nvSpPr>
            <p:cNvPr id="49" name="Овал 48"/>
            <p:cNvSpPr/>
            <p:nvPr/>
          </p:nvSpPr>
          <p:spPr>
            <a:xfrm>
              <a:off x="1618025" y="3596081"/>
              <a:ext cx="912321" cy="9272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18261" y="3905841"/>
              <a:ext cx="711844" cy="3278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DB</a:t>
              </a:r>
              <a:endParaRPr lang="ru-RU" sz="1000" dirty="0"/>
            </a:p>
          </p:txBody>
        </p:sp>
      </p:grpSp>
      <p:cxnSp>
        <p:nvCxnSpPr>
          <p:cNvPr id="51" name="Прямая со стрелкой 50"/>
          <p:cNvCxnSpPr>
            <a:stCxn id="162" idx="6"/>
            <a:endCxn id="49" idx="2"/>
          </p:cNvCxnSpPr>
          <p:nvPr/>
        </p:nvCxnSpPr>
        <p:spPr>
          <a:xfrm>
            <a:off x="7453594" y="3915590"/>
            <a:ext cx="616700" cy="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9" idx="1"/>
          </p:cNvCxnSpPr>
          <p:nvPr/>
        </p:nvCxnSpPr>
        <p:spPr>
          <a:xfrm>
            <a:off x="7453600" y="2865902"/>
            <a:ext cx="706649" cy="84419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74" idx="6"/>
            <a:endCxn id="49" idx="0"/>
          </p:cNvCxnSpPr>
          <p:nvPr/>
        </p:nvCxnSpPr>
        <p:spPr>
          <a:xfrm>
            <a:off x="7453599" y="1644908"/>
            <a:ext cx="923819" cy="1980072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50" idx="6"/>
            <a:endCxn id="49" idx="4"/>
          </p:cNvCxnSpPr>
          <p:nvPr/>
        </p:nvCxnSpPr>
        <p:spPr>
          <a:xfrm flipV="1">
            <a:off x="7453602" y="4206203"/>
            <a:ext cx="923816" cy="1844508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8" idx="6"/>
            <a:endCxn id="49" idx="3"/>
          </p:cNvCxnSpPr>
          <p:nvPr/>
        </p:nvCxnSpPr>
        <p:spPr>
          <a:xfrm flipV="1">
            <a:off x="7453594" y="4121085"/>
            <a:ext cx="706655" cy="889484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/>
          <p:cNvGrpSpPr/>
          <p:nvPr/>
        </p:nvGrpSpPr>
        <p:grpSpPr>
          <a:xfrm>
            <a:off x="4848771" y="1354296"/>
            <a:ext cx="644594" cy="581223"/>
            <a:chOff x="3553259" y="2495412"/>
            <a:chExt cx="957393" cy="927299"/>
          </a:xfrm>
        </p:grpSpPr>
        <p:sp>
          <p:nvSpPr>
            <p:cNvPr id="70" name="Овал 69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53259" y="2729587"/>
              <a:ext cx="957386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Follower</a:t>
              </a:r>
              <a:endParaRPr lang="ru-RU" sz="1000" dirty="0"/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6810577" y="1354296"/>
            <a:ext cx="671801" cy="581223"/>
            <a:chOff x="3555595" y="2495412"/>
            <a:chExt cx="997803" cy="927299"/>
          </a:xfrm>
          <a:solidFill>
            <a:srgbClr val="FFFF66"/>
          </a:solidFill>
        </p:grpSpPr>
        <p:sp>
          <p:nvSpPr>
            <p:cNvPr id="74" name="Овал 73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5595" y="2639891"/>
              <a:ext cx="997803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DB Manager</a:t>
              </a:r>
              <a:endParaRPr lang="ru-RU" sz="1000" dirty="0"/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5783035" y="1821261"/>
            <a:ext cx="766649" cy="581224"/>
            <a:chOff x="3453755" y="2495412"/>
            <a:chExt cx="1138678" cy="927299"/>
          </a:xfrm>
          <a:solidFill>
            <a:schemeClr val="accent5"/>
          </a:solidFill>
        </p:grpSpPr>
        <p:sp>
          <p:nvSpPr>
            <p:cNvPr id="77" name="Овал 76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53755" y="2639889"/>
              <a:ext cx="1138678" cy="63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Raft</a:t>
              </a:r>
            </a:p>
            <a:p>
              <a:pPr algn="ctr"/>
              <a:r>
                <a:rPr lang="en-US" sz="1000" dirty="0"/>
                <a:t>Manager</a:t>
              </a:r>
              <a:endParaRPr lang="ru-RU" sz="1000" dirty="0"/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4848770" y="2471691"/>
            <a:ext cx="741347" cy="581223"/>
            <a:chOff x="3553255" y="2495412"/>
            <a:chExt cx="1101097" cy="927299"/>
          </a:xfrm>
        </p:grpSpPr>
        <p:sp>
          <p:nvSpPr>
            <p:cNvPr id="105" name="Овал 104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53255" y="2772862"/>
              <a:ext cx="1101097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Follower</a:t>
              </a:r>
              <a:endParaRPr lang="ru-RU" sz="1000" dirty="0"/>
            </a:p>
          </p:txBody>
        </p:sp>
      </p:grpSp>
      <p:sp>
        <p:nvSpPr>
          <p:cNvPr id="110" name="Овал 109"/>
          <p:cNvSpPr/>
          <p:nvPr/>
        </p:nvSpPr>
        <p:spPr>
          <a:xfrm>
            <a:off x="6839352" y="2471691"/>
            <a:ext cx="614248" cy="5812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2" name="Группа 111"/>
          <p:cNvGrpSpPr/>
          <p:nvPr/>
        </p:nvGrpSpPr>
        <p:grpSpPr>
          <a:xfrm>
            <a:off x="5673613" y="3000712"/>
            <a:ext cx="692122" cy="581223"/>
            <a:chOff x="3578638" y="2495412"/>
            <a:chExt cx="1027984" cy="927299"/>
          </a:xfrm>
          <a:solidFill>
            <a:schemeClr val="accent5"/>
          </a:solidFill>
        </p:grpSpPr>
        <p:sp>
          <p:nvSpPr>
            <p:cNvPr id="113" name="Овал 112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8638" y="2593872"/>
              <a:ext cx="1027984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Raft</a:t>
              </a:r>
            </a:p>
            <a:p>
              <a:pPr algn="ctr"/>
              <a:r>
                <a:rPr lang="en-US" sz="1000" dirty="0"/>
                <a:t>Manager</a:t>
              </a:r>
              <a:endParaRPr lang="ru-RU" sz="1000" dirty="0"/>
            </a:p>
          </p:txBody>
        </p:sp>
      </p:grpSp>
      <p:grpSp>
        <p:nvGrpSpPr>
          <p:cNvPr id="134" name="Группа 133"/>
          <p:cNvGrpSpPr/>
          <p:nvPr/>
        </p:nvGrpSpPr>
        <p:grpSpPr>
          <a:xfrm>
            <a:off x="4848771" y="4719957"/>
            <a:ext cx="644600" cy="581223"/>
            <a:chOff x="3553264" y="2495412"/>
            <a:chExt cx="957401" cy="927299"/>
          </a:xfrm>
        </p:grpSpPr>
        <p:sp>
          <p:nvSpPr>
            <p:cNvPr id="135" name="Овал 134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53264" y="2762648"/>
              <a:ext cx="957401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Follower</a:t>
              </a:r>
              <a:endParaRPr lang="ru-RU" sz="1000" dirty="0"/>
            </a:p>
          </p:txBody>
        </p:sp>
      </p:grpSp>
      <p:sp>
        <p:nvSpPr>
          <p:cNvPr id="138" name="Овал 137"/>
          <p:cNvSpPr/>
          <p:nvPr/>
        </p:nvSpPr>
        <p:spPr>
          <a:xfrm>
            <a:off x="6839346" y="4719957"/>
            <a:ext cx="614248" cy="5812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0" name="Группа 139"/>
          <p:cNvGrpSpPr/>
          <p:nvPr/>
        </p:nvGrpSpPr>
        <p:grpSpPr>
          <a:xfrm>
            <a:off x="5681033" y="5226709"/>
            <a:ext cx="692122" cy="581223"/>
            <a:chOff x="3551520" y="2495412"/>
            <a:chExt cx="1027984" cy="927299"/>
          </a:xfrm>
        </p:grpSpPr>
        <p:sp>
          <p:nvSpPr>
            <p:cNvPr id="141" name="Овал 140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51520" y="2614225"/>
              <a:ext cx="1027984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Raft</a:t>
              </a:r>
            </a:p>
            <a:p>
              <a:pPr algn="ctr"/>
              <a:r>
                <a:rPr lang="en-US" sz="1000" dirty="0"/>
                <a:t>Manager</a:t>
              </a:r>
              <a:endParaRPr lang="ru-RU" sz="1000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4848769" y="5760099"/>
            <a:ext cx="644599" cy="581223"/>
            <a:chOff x="3553253" y="2495412"/>
            <a:chExt cx="957401" cy="927299"/>
          </a:xfrm>
        </p:grpSpPr>
        <p:sp>
          <p:nvSpPr>
            <p:cNvPr id="147" name="Овал 146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553253" y="2762646"/>
              <a:ext cx="957401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Follower</a:t>
              </a:r>
              <a:endParaRPr lang="ru-RU" sz="1000" dirty="0"/>
            </a:p>
          </p:txBody>
        </p:sp>
      </p:grpSp>
      <p:sp>
        <p:nvSpPr>
          <p:cNvPr id="150" name="Овал 149"/>
          <p:cNvSpPr/>
          <p:nvPr/>
        </p:nvSpPr>
        <p:spPr>
          <a:xfrm>
            <a:off x="6839354" y="5760099"/>
            <a:ext cx="614248" cy="5812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5" name="Группа 154"/>
          <p:cNvGrpSpPr/>
          <p:nvPr/>
        </p:nvGrpSpPr>
        <p:grpSpPr>
          <a:xfrm>
            <a:off x="4879121" y="3635829"/>
            <a:ext cx="614248" cy="581223"/>
            <a:chOff x="3598332" y="3596079"/>
            <a:chExt cx="912321" cy="927299"/>
          </a:xfrm>
        </p:grpSpPr>
        <p:sp>
          <p:nvSpPr>
            <p:cNvPr id="156" name="Овал 155"/>
            <p:cNvSpPr/>
            <p:nvPr/>
          </p:nvSpPr>
          <p:spPr>
            <a:xfrm>
              <a:off x="3598332" y="3596079"/>
              <a:ext cx="912321" cy="927299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48437" y="3863313"/>
              <a:ext cx="862201" cy="392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Leader</a:t>
              </a:r>
              <a:endParaRPr lang="ru-RU" sz="1000" dirty="0"/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5993995" y="4136666"/>
            <a:ext cx="676947" cy="581223"/>
            <a:chOff x="3540725" y="3596079"/>
            <a:chExt cx="1005446" cy="927299"/>
          </a:xfrm>
        </p:grpSpPr>
        <p:sp>
          <p:nvSpPr>
            <p:cNvPr id="159" name="Овал 158"/>
            <p:cNvSpPr/>
            <p:nvPr/>
          </p:nvSpPr>
          <p:spPr>
            <a:xfrm>
              <a:off x="3598332" y="3596079"/>
              <a:ext cx="912321" cy="927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40725" y="3749232"/>
              <a:ext cx="1005446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Raft </a:t>
              </a:r>
            </a:p>
            <a:p>
              <a:pPr algn="ctr"/>
              <a:r>
                <a:rPr lang="en-US" sz="1000" dirty="0" smtClean="0"/>
                <a:t>manager</a:t>
              </a:r>
              <a:endParaRPr lang="ru-RU" sz="1000" dirty="0"/>
            </a:p>
          </p:txBody>
        </p:sp>
      </p:grpSp>
      <p:sp>
        <p:nvSpPr>
          <p:cNvPr id="162" name="Овал 161"/>
          <p:cNvSpPr/>
          <p:nvPr/>
        </p:nvSpPr>
        <p:spPr>
          <a:xfrm>
            <a:off x="6839346" y="3624978"/>
            <a:ext cx="614248" cy="581223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4" name="Группа 163"/>
          <p:cNvGrpSpPr/>
          <p:nvPr/>
        </p:nvGrpSpPr>
        <p:grpSpPr>
          <a:xfrm>
            <a:off x="3775307" y="2492414"/>
            <a:ext cx="685055" cy="581223"/>
            <a:chOff x="3545738" y="2495412"/>
            <a:chExt cx="1017488" cy="927299"/>
          </a:xfrm>
        </p:grpSpPr>
        <p:sp>
          <p:nvSpPr>
            <p:cNvPr id="165" name="Овал 164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545738" y="2637904"/>
              <a:ext cx="1017488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 Manager</a:t>
              </a:r>
              <a:endParaRPr lang="ru-RU" sz="1000" dirty="0"/>
            </a:p>
          </p:txBody>
        </p:sp>
      </p:grpSp>
      <p:grpSp>
        <p:nvGrpSpPr>
          <p:cNvPr id="170" name="Группа 169"/>
          <p:cNvGrpSpPr/>
          <p:nvPr/>
        </p:nvGrpSpPr>
        <p:grpSpPr>
          <a:xfrm>
            <a:off x="3775306" y="3630527"/>
            <a:ext cx="659329" cy="581223"/>
            <a:chOff x="3545739" y="2495412"/>
            <a:chExt cx="979279" cy="927299"/>
          </a:xfrm>
        </p:grpSpPr>
        <p:sp>
          <p:nvSpPr>
            <p:cNvPr id="171" name="Овал 170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545739" y="2630482"/>
              <a:ext cx="979279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 Manager</a:t>
              </a:r>
              <a:endParaRPr lang="ru-RU" sz="1000" dirty="0"/>
            </a:p>
          </p:txBody>
        </p:sp>
      </p:grpSp>
      <p:grpSp>
        <p:nvGrpSpPr>
          <p:cNvPr id="173" name="Группа 172"/>
          <p:cNvGrpSpPr/>
          <p:nvPr/>
        </p:nvGrpSpPr>
        <p:grpSpPr>
          <a:xfrm>
            <a:off x="3762441" y="4746967"/>
            <a:ext cx="685058" cy="581223"/>
            <a:chOff x="3526615" y="2495412"/>
            <a:chExt cx="1017492" cy="927299"/>
          </a:xfrm>
        </p:grpSpPr>
        <p:sp>
          <p:nvSpPr>
            <p:cNvPr id="174" name="Овал 173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526615" y="2574719"/>
              <a:ext cx="1017492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 Manager</a:t>
              </a:r>
              <a:endParaRPr lang="ru-RU" sz="1000" dirty="0"/>
            </a:p>
          </p:txBody>
        </p:sp>
      </p:grpSp>
      <p:grpSp>
        <p:nvGrpSpPr>
          <p:cNvPr id="176" name="Группа 175"/>
          <p:cNvGrpSpPr/>
          <p:nvPr/>
        </p:nvGrpSpPr>
        <p:grpSpPr>
          <a:xfrm>
            <a:off x="3775322" y="5760098"/>
            <a:ext cx="685052" cy="581223"/>
            <a:chOff x="3545763" y="2495412"/>
            <a:chExt cx="1017485" cy="927299"/>
          </a:xfrm>
        </p:grpSpPr>
        <p:sp>
          <p:nvSpPr>
            <p:cNvPr id="177" name="Овал 176"/>
            <p:cNvSpPr/>
            <p:nvPr/>
          </p:nvSpPr>
          <p:spPr>
            <a:xfrm>
              <a:off x="3598331" y="2495412"/>
              <a:ext cx="912321" cy="927299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45763" y="2682983"/>
              <a:ext cx="1017485" cy="638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Client Manager</a:t>
              </a:r>
              <a:endParaRPr lang="ru-RU" sz="1000" dirty="0"/>
            </a:p>
          </p:txBody>
        </p:sp>
      </p:grpSp>
      <p:sp>
        <p:nvSpPr>
          <p:cNvPr id="190" name="Овал 189"/>
          <p:cNvSpPr/>
          <p:nvPr/>
        </p:nvSpPr>
        <p:spPr>
          <a:xfrm>
            <a:off x="2710465" y="389703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7" name="Прямая со стрелкой 196"/>
          <p:cNvCxnSpPr>
            <a:stCxn id="98" idx="6"/>
            <a:endCxn id="70" idx="2"/>
          </p:cNvCxnSpPr>
          <p:nvPr/>
        </p:nvCxnSpPr>
        <p:spPr>
          <a:xfrm>
            <a:off x="4424964" y="1644909"/>
            <a:ext cx="454153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70" idx="6"/>
            <a:endCxn id="77" idx="2"/>
          </p:cNvCxnSpPr>
          <p:nvPr/>
        </p:nvCxnSpPr>
        <p:spPr>
          <a:xfrm>
            <a:off x="5493365" y="1644909"/>
            <a:ext cx="387012" cy="466961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>
            <a:stCxn id="166" idx="3"/>
            <a:endCxn id="105" idx="2"/>
          </p:cNvCxnSpPr>
          <p:nvPr/>
        </p:nvCxnSpPr>
        <p:spPr>
          <a:xfrm flipV="1">
            <a:off x="4460362" y="2762303"/>
            <a:ext cx="418758" cy="19479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171" idx="6"/>
            <a:endCxn id="156" idx="2"/>
          </p:cNvCxnSpPr>
          <p:nvPr/>
        </p:nvCxnSpPr>
        <p:spPr>
          <a:xfrm>
            <a:off x="4424962" y="3921138"/>
            <a:ext cx="454159" cy="5303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74" idx="6"/>
            <a:endCxn id="135" idx="2"/>
          </p:cNvCxnSpPr>
          <p:nvPr/>
        </p:nvCxnSpPr>
        <p:spPr>
          <a:xfrm flipV="1">
            <a:off x="4424974" y="5010569"/>
            <a:ext cx="454137" cy="27009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78" idx="3"/>
            <a:endCxn id="147" idx="2"/>
          </p:cNvCxnSpPr>
          <p:nvPr/>
        </p:nvCxnSpPr>
        <p:spPr>
          <a:xfrm flipV="1">
            <a:off x="4460374" y="6050711"/>
            <a:ext cx="418747" cy="2701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105" idx="6"/>
            <a:endCxn id="113" idx="2"/>
          </p:cNvCxnSpPr>
          <p:nvPr/>
        </p:nvCxnSpPr>
        <p:spPr>
          <a:xfrm>
            <a:off x="5493367" y="2762303"/>
            <a:ext cx="193503" cy="529021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/>
          <p:cNvCxnSpPr>
            <a:stCxn id="156" idx="6"/>
            <a:endCxn id="159" idx="2"/>
          </p:cNvCxnSpPr>
          <p:nvPr/>
        </p:nvCxnSpPr>
        <p:spPr>
          <a:xfrm>
            <a:off x="5493369" y="3926441"/>
            <a:ext cx="539411" cy="500837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135" idx="6"/>
            <a:endCxn id="141" idx="2"/>
          </p:cNvCxnSpPr>
          <p:nvPr/>
        </p:nvCxnSpPr>
        <p:spPr>
          <a:xfrm>
            <a:off x="5493360" y="5010569"/>
            <a:ext cx="219190" cy="506753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47" idx="6"/>
            <a:endCxn id="153" idx="2"/>
          </p:cNvCxnSpPr>
          <p:nvPr/>
        </p:nvCxnSpPr>
        <p:spPr>
          <a:xfrm>
            <a:off x="5493369" y="6050711"/>
            <a:ext cx="387011" cy="367555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70" idx="6"/>
            <a:endCxn id="74" idx="2"/>
          </p:cNvCxnSpPr>
          <p:nvPr/>
        </p:nvCxnSpPr>
        <p:spPr>
          <a:xfrm>
            <a:off x="5493365" y="1644909"/>
            <a:ext cx="134598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105" idx="6"/>
            <a:endCxn id="110" idx="2"/>
          </p:cNvCxnSpPr>
          <p:nvPr/>
        </p:nvCxnSpPr>
        <p:spPr>
          <a:xfrm>
            <a:off x="5493367" y="2762303"/>
            <a:ext cx="1345985" cy="1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/>
          <p:cNvCxnSpPr>
            <a:stCxn id="156" idx="6"/>
            <a:endCxn id="162" idx="2"/>
          </p:cNvCxnSpPr>
          <p:nvPr/>
        </p:nvCxnSpPr>
        <p:spPr>
          <a:xfrm flipV="1">
            <a:off x="5493369" y="3915590"/>
            <a:ext cx="1345977" cy="10851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 стрелкой 272"/>
          <p:cNvCxnSpPr>
            <a:stCxn id="147" idx="6"/>
            <a:endCxn id="150" idx="2"/>
          </p:cNvCxnSpPr>
          <p:nvPr/>
        </p:nvCxnSpPr>
        <p:spPr>
          <a:xfrm>
            <a:off x="5493369" y="6050711"/>
            <a:ext cx="1345985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135" idx="6"/>
            <a:endCxn id="138" idx="2"/>
          </p:cNvCxnSpPr>
          <p:nvPr/>
        </p:nvCxnSpPr>
        <p:spPr>
          <a:xfrm>
            <a:off x="5493360" y="5010569"/>
            <a:ext cx="134598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>
            <a:stCxn id="77" idx="4"/>
            <a:endCxn id="159" idx="7"/>
          </p:cNvCxnSpPr>
          <p:nvPr/>
        </p:nvCxnSpPr>
        <p:spPr>
          <a:xfrm>
            <a:off x="6187499" y="2402485"/>
            <a:ext cx="369574" cy="1819299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 стрелкой 287"/>
          <p:cNvCxnSpPr>
            <a:stCxn id="113" idx="4"/>
            <a:endCxn id="159" idx="0"/>
          </p:cNvCxnSpPr>
          <p:nvPr/>
        </p:nvCxnSpPr>
        <p:spPr>
          <a:xfrm>
            <a:off x="5993996" y="3581935"/>
            <a:ext cx="345908" cy="554731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 стрелкой 291"/>
          <p:cNvCxnSpPr>
            <a:stCxn id="159" idx="4"/>
            <a:endCxn id="141" idx="0"/>
          </p:cNvCxnSpPr>
          <p:nvPr/>
        </p:nvCxnSpPr>
        <p:spPr>
          <a:xfrm flipH="1">
            <a:off x="6019674" y="4717889"/>
            <a:ext cx="320230" cy="508820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>
            <a:stCxn id="159" idx="5"/>
            <a:endCxn id="153" idx="0"/>
          </p:cNvCxnSpPr>
          <p:nvPr/>
        </p:nvCxnSpPr>
        <p:spPr>
          <a:xfrm flipH="1">
            <a:off x="6187505" y="4632771"/>
            <a:ext cx="369568" cy="1591339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6810577" y="2571987"/>
            <a:ext cx="6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 Manager</a:t>
            </a:r>
            <a:endParaRPr lang="ru-RU" sz="1000" dirty="0"/>
          </a:p>
        </p:txBody>
      </p:sp>
      <p:sp>
        <p:nvSpPr>
          <p:cNvPr id="311" name="TextBox 310"/>
          <p:cNvSpPr txBox="1"/>
          <p:nvPr/>
        </p:nvSpPr>
        <p:spPr>
          <a:xfrm>
            <a:off x="6810569" y="3727370"/>
            <a:ext cx="6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 Manager</a:t>
            </a:r>
            <a:endParaRPr lang="ru-RU" sz="1000" dirty="0"/>
          </a:p>
        </p:txBody>
      </p:sp>
      <p:sp>
        <p:nvSpPr>
          <p:cNvPr id="313" name="TextBox 312"/>
          <p:cNvSpPr txBox="1"/>
          <p:nvPr/>
        </p:nvSpPr>
        <p:spPr>
          <a:xfrm>
            <a:off x="6810569" y="4796676"/>
            <a:ext cx="6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 Manager</a:t>
            </a:r>
            <a:endParaRPr lang="ru-RU" sz="1000" dirty="0"/>
          </a:p>
        </p:txBody>
      </p:sp>
      <p:sp>
        <p:nvSpPr>
          <p:cNvPr id="315" name="TextBox 314"/>
          <p:cNvSpPr txBox="1"/>
          <p:nvPr/>
        </p:nvSpPr>
        <p:spPr>
          <a:xfrm>
            <a:off x="6810577" y="5877666"/>
            <a:ext cx="6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DB Manager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3751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Алгоритм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5357560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C9512"/>
                </a:solidFill>
              </a:rPr>
              <a:t>Свойства алгоритма:</a:t>
            </a:r>
            <a:endParaRPr lang="en-US" sz="3600" b="1" dirty="0" smtClean="0">
              <a:solidFill>
                <a:srgbClr val="FC9512"/>
              </a:solidFill>
            </a:endParaRPr>
          </a:p>
          <a:p>
            <a:pPr marL="457200" indent="-457200"/>
            <a:r>
              <a:rPr lang="en-US" sz="3200" b="1" dirty="0" smtClean="0">
                <a:solidFill>
                  <a:srgbClr val="FC9512"/>
                </a:solidFill>
              </a:rPr>
              <a:t>Consistency</a:t>
            </a:r>
          </a:p>
          <a:p>
            <a:pPr marL="457200" indent="-457200"/>
            <a:r>
              <a:rPr lang="en-US" sz="3200" b="1" dirty="0" smtClean="0">
                <a:solidFill>
                  <a:srgbClr val="FC9512"/>
                </a:solidFill>
              </a:rPr>
              <a:t>Partition tolerance</a:t>
            </a:r>
          </a:p>
          <a:p>
            <a:pPr marL="457200" indent="-457200"/>
            <a:r>
              <a:rPr lang="ru-RU" sz="3200" b="1" dirty="0" smtClean="0">
                <a:solidFill>
                  <a:srgbClr val="FC9512"/>
                </a:solidFill>
              </a:rPr>
              <a:t>Не зависит от времени обеспечения консенсуса</a:t>
            </a:r>
            <a:endParaRPr lang="en-US" sz="32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Алгоритм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5357560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C9512"/>
                </a:solidFill>
              </a:rPr>
              <a:t>Гарантии надёжности:</a:t>
            </a:r>
            <a:endParaRPr lang="en-US" sz="3600" b="1" dirty="0" smtClean="0">
              <a:solidFill>
                <a:srgbClr val="FC9512"/>
              </a:solidFill>
            </a:endParaRPr>
          </a:p>
          <a:p>
            <a:pPr marL="457200" indent="-457200"/>
            <a:r>
              <a:rPr lang="en-US" sz="3200" b="1" dirty="0">
                <a:solidFill>
                  <a:srgbClr val="FC9512"/>
                </a:solidFill>
              </a:rPr>
              <a:t>Election </a:t>
            </a:r>
            <a:r>
              <a:rPr lang="en-US" sz="3200" b="1" dirty="0" smtClean="0">
                <a:solidFill>
                  <a:srgbClr val="FC9512"/>
                </a:solidFill>
              </a:rPr>
              <a:t>Safety</a:t>
            </a:r>
            <a:endParaRPr lang="ru-RU" sz="3200" b="1" dirty="0" smtClean="0">
              <a:solidFill>
                <a:srgbClr val="FC9512"/>
              </a:solidFill>
            </a:endParaRPr>
          </a:p>
          <a:p>
            <a:pPr marL="457200" indent="-457200"/>
            <a:r>
              <a:rPr lang="en-US" sz="3200" b="1" dirty="0">
                <a:solidFill>
                  <a:srgbClr val="FC9512"/>
                </a:solidFill>
              </a:rPr>
              <a:t>Leader </a:t>
            </a:r>
            <a:r>
              <a:rPr lang="en-US" sz="3200" b="1" dirty="0" smtClean="0">
                <a:solidFill>
                  <a:srgbClr val="FC9512"/>
                </a:solidFill>
              </a:rPr>
              <a:t>Append-Only</a:t>
            </a:r>
          </a:p>
          <a:p>
            <a:pPr marL="457200" indent="-457200"/>
            <a:r>
              <a:rPr lang="en-US" sz="3200" b="1" dirty="0" smtClean="0">
                <a:solidFill>
                  <a:srgbClr val="FC9512"/>
                </a:solidFill>
              </a:rPr>
              <a:t>Log Matching</a:t>
            </a:r>
          </a:p>
          <a:p>
            <a:pPr marL="457200" indent="-457200"/>
            <a:r>
              <a:rPr lang="en-US" sz="3200" b="1" dirty="0">
                <a:solidFill>
                  <a:srgbClr val="FC9512"/>
                </a:solidFill>
              </a:rPr>
              <a:t>Leader </a:t>
            </a:r>
            <a:r>
              <a:rPr lang="en-US" sz="3200" b="1" dirty="0" smtClean="0">
                <a:solidFill>
                  <a:srgbClr val="FC9512"/>
                </a:solidFill>
              </a:rPr>
              <a:t>Completeness</a:t>
            </a:r>
          </a:p>
          <a:p>
            <a:pPr marL="457200" indent="-457200"/>
            <a:r>
              <a:rPr lang="en-US" sz="3200" b="1" dirty="0">
                <a:solidFill>
                  <a:srgbClr val="FC9512"/>
                </a:solidFill>
              </a:rPr>
              <a:t>State Machine Safety</a:t>
            </a:r>
            <a:endParaRPr lang="ru-RU" sz="32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Алгоритм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5357560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3600" b="1" dirty="0" smtClean="0">
                <a:solidFill>
                  <a:srgbClr val="FC9512"/>
                </a:solidFill>
              </a:rPr>
              <a:t>Применение:</a:t>
            </a:r>
          </a:p>
          <a:p>
            <a:r>
              <a:rPr lang="ru-RU" sz="3600" b="1" dirty="0" smtClean="0">
                <a:solidFill>
                  <a:srgbClr val="FC9512"/>
                </a:solidFill>
              </a:rPr>
              <a:t>Распределённые микросервисные системы</a:t>
            </a:r>
          </a:p>
          <a:p>
            <a:r>
              <a:rPr lang="ru-RU" sz="3600" b="1" dirty="0" smtClean="0">
                <a:solidFill>
                  <a:srgbClr val="FC9512"/>
                </a:solidFill>
              </a:rPr>
              <a:t>Распределённые БД</a:t>
            </a:r>
            <a:endParaRPr lang="en-US" sz="36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1973" y="2620446"/>
            <a:ext cx="8712477" cy="210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Спасибо за внимание!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5357560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6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Цель проекта: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1"/>
            <a:ext cx="7252618" cy="2147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b="1" dirty="0" smtClean="0">
              <a:solidFill>
                <a:srgbClr val="FC9512"/>
              </a:solidFill>
            </a:endParaRPr>
          </a:p>
          <a:p>
            <a:pPr marL="457200" indent="-457200"/>
            <a:r>
              <a:rPr lang="ru-RU" sz="3200" b="1" dirty="0" smtClean="0">
                <a:solidFill>
                  <a:srgbClr val="FC9512"/>
                </a:solidFill>
              </a:rPr>
              <a:t>Создание распределённой базы данных с помощью алгоритма Raft</a:t>
            </a:r>
          </a:p>
          <a:p>
            <a:pPr marL="457200" indent="-457200"/>
            <a:r>
              <a:rPr lang="ru-RU" sz="3200" b="1" dirty="0" smtClean="0">
                <a:solidFill>
                  <a:srgbClr val="FC9512"/>
                </a:solidFill>
              </a:rPr>
              <a:t>Разработка программной </a:t>
            </a:r>
            <a:br>
              <a:rPr lang="ru-RU" sz="3200" b="1" dirty="0" smtClean="0">
                <a:solidFill>
                  <a:srgbClr val="FC9512"/>
                </a:solidFill>
              </a:rPr>
            </a:br>
            <a:r>
              <a:rPr lang="ru-RU" sz="3200" b="1" dirty="0" smtClean="0">
                <a:solidFill>
                  <a:srgbClr val="FC9512"/>
                </a:solidFill>
              </a:rPr>
              <a:t>реализации алгоритма </a:t>
            </a:r>
            <a:r>
              <a:rPr lang="en-US" sz="3200" b="1" dirty="0" smtClean="0">
                <a:solidFill>
                  <a:srgbClr val="FC9512"/>
                </a:solidFill>
              </a:rPr>
              <a:t>Raft </a:t>
            </a:r>
            <a:r>
              <a:rPr lang="ru-RU" sz="3200" b="1" dirty="0" smtClean="0">
                <a:solidFill>
                  <a:srgbClr val="FC9512"/>
                </a:solidFill>
              </a:rPr>
              <a:t>на </a:t>
            </a:r>
            <a:r>
              <a:rPr lang="en-US" sz="3200" b="1" dirty="0" smtClean="0">
                <a:solidFill>
                  <a:srgbClr val="FC9512"/>
                </a:solidFill>
              </a:rPr>
              <a:t>Go</a:t>
            </a:r>
            <a:endParaRPr lang="en-US" sz="3200" b="1" dirty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Алгоритм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5357560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600" b="1" dirty="0" smtClean="0">
              <a:solidFill>
                <a:srgbClr val="FC9512"/>
              </a:solidFill>
            </a:endParaRPr>
          </a:p>
          <a:p>
            <a:pPr marL="457200" indent="-457200"/>
            <a:r>
              <a:rPr lang="ru-RU" sz="3600" b="1" dirty="0" smtClean="0">
                <a:solidFill>
                  <a:srgbClr val="FC9512"/>
                </a:solidFill>
              </a:rPr>
              <a:t>Сильный лидер</a:t>
            </a:r>
          </a:p>
          <a:p>
            <a:pPr marL="457200" indent="-457200"/>
            <a:r>
              <a:rPr lang="ru-RU" sz="3600" b="1" dirty="0" smtClean="0">
                <a:solidFill>
                  <a:srgbClr val="FC9512"/>
                </a:solidFill>
              </a:rPr>
              <a:t>Рандомизированные</a:t>
            </a:r>
            <a:br>
              <a:rPr lang="ru-RU" sz="3600" b="1" dirty="0" smtClean="0">
                <a:solidFill>
                  <a:srgbClr val="FC9512"/>
                </a:solidFill>
              </a:rPr>
            </a:br>
            <a:r>
              <a:rPr lang="ru-RU" sz="3600" b="1" dirty="0" smtClean="0">
                <a:solidFill>
                  <a:srgbClr val="FC9512"/>
                </a:solidFill>
              </a:rPr>
              <a:t>таймеры для выборов</a:t>
            </a:r>
          </a:p>
          <a:p>
            <a:pPr marL="457200" indent="-457200"/>
            <a:r>
              <a:rPr lang="ru-RU" sz="3600" b="1" dirty="0">
                <a:solidFill>
                  <a:srgbClr val="FC9512"/>
                </a:solidFill>
              </a:rPr>
              <a:t>Изменения членства</a:t>
            </a:r>
            <a:endParaRPr lang="en-US" sz="3600" b="1" dirty="0">
              <a:solidFill>
                <a:srgbClr val="FC951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38" y="3183466"/>
            <a:ext cx="3149762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0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Алгоритм </a:t>
            </a:r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3"/>
            <a:ext cx="8596180" cy="705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Смена ролей</a:t>
            </a:r>
            <a:endParaRPr lang="en-US" sz="4000" b="1" dirty="0">
              <a:solidFill>
                <a:srgbClr val="FC9512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457200" y="2470750"/>
            <a:ext cx="8031528" cy="3732600"/>
            <a:chOff x="127000" y="2194336"/>
            <a:chExt cx="8031528" cy="3732600"/>
          </a:xfrm>
        </p:grpSpPr>
        <p:sp>
          <p:nvSpPr>
            <p:cNvPr id="83" name="TextBox 82"/>
            <p:cNvSpPr txBox="1"/>
            <p:nvPr/>
          </p:nvSpPr>
          <p:spPr>
            <a:xfrm>
              <a:off x="127000" y="3229582"/>
              <a:ext cx="829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Запуск сервера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28257" y="3147135"/>
              <a:ext cx="1237026" cy="1202267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3989917" y="3134783"/>
              <a:ext cx="1237026" cy="120226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921502" y="3154364"/>
              <a:ext cx="1237026" cy="1202267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23955" y="3563600"/>
              <a:ext cx="1045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Follower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42610" y="3558482"/>
              <a:ext cx="113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Candidate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26889" y="3570831"/>
              <a:ext cx="102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Leader</a:t>
              </a:r>
              <a:endParaRPr lang="ru-RU" dirty="0"/>
            </a:p>
          </p:txBody>
        </p:sp>
        <p:cxnSp>
          <p:nvCxnSpPr>
            <p:cNvPr id="47" name="Прямая со стрелкой 46"/>
            <p:cNvCxnSpPr>
              <a:stCxn id="42" idx="6"/>
              <a:endCxn id="43" idx="2"/>
            </p:cNvCxnSpPr>
            <p:nvPr/>
          </p:nvCxnSpPr>
          <p:spPr>
            <a:xfrm>
              <a:off x="5226943" y="3735917"/>
              <a:ext cx="1694559" cy="1958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16344" y="2860250"/>
              <a:ext cx="13339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>
                  <a:solidFill>
                    <a:schemeClr val="accent4"/>
                  </a:solidFill>
                </a:rPr>
                <a:t>Получение голосов от более половины серверов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cxnSp>
          <p:nvCxnSpPr>
            <p:cNvPr id="50" name="Прямая со стрелкой 49"/>
            <p:cNvCxnSpPr/>
            <p:nvPr/>
          </p:nvCxnSpPr>
          <p:spPr>
            <a:xfrm>
              <a:off x="2265283" y="3563600"/>
              <a:ext cx="1724634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2265284" y="3854468"/>
              <a:ext cx="1724633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389496" y="2747994"/>
              <a:ext cx="956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Таймаут</a:t>
              </a:r>
            </a:p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запуск выборов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cxnSp>
          <p:nvCxnSpPr>
            <p:cNvPr id="67" name="Скругленная соединительная линия 66"/>
            <p:cNvCxnSpPr>
              <a:stCxn id="42" idx="1"/>
              <a:endCxn id="42" idx="7"/>
            </p:cNvCxnSpPr>
            <p:nvPr/>
          </p:nvCxnSpPr>
          <p:spPr>
            <a:xfrm rot="5400000" flipH="1" flipV="1">
              <a:off x="4608430" y="2873496"/>
              <a:ext cx="12700" cy="874710"/>
            </a:xfrm>
            <a:prstGeom prst="curvedConnector3">
              <a:avLst>
                <a:gd name="adj1" fmla="val 3186362"/>
              </a:avLst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 flipV="1">
              <a:off x="221973" y="3745269"/>
              <a:ext cx="806284" cy="300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118563" y="3932932"/>
              <a:ext cx="1871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Сообщение от текущего лидера или сервера большего срока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sp>
          <p:nvSpPr>
            <p:cNvPr id="79" name="Полилиния 78"/>
            <p:cNvSpPr/>
            <p:nvPr/>
          </p:nvSpPr>
          <p:spPr>
            <a:xfrm>
              <a:off x="1631949" y="4356631"/>
              <a:ext cx="5908066" cy="1009120"/>
            </a:xfrm>
            <a:custGeom>
              <a:avLst/>
              <a:gdLst>
                <a:gd name="connsiteX0" fmla="*/ 4953000 w 4953000"/>
                <a:gd name="connsiteY0" fmla="*/ 6350 h 1028701"/>
                <a:gd name="connsiteX1" fmla="*/ 2628900 w 4953000"/>
                <a:gd name="connsiteY1" fmla="*/ 1028700 h 1028701"/>
                <a:gd name="connsiteX2" fmla="*/ 0 w 4953000"/>
                <a:gd name="connsiteY2" fmla="*/ 0 h 1028701"/>
                <a:gd name="connsiteX3" fmla="*/ 0 w 4953000"/>
                <a:gd name="connsiteY3" fmla="*/ 0 h 102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0" h="1028701">
                  <a:moveTo>
                    <a:pt x="4953000" y="6350"/>
                  </a:moveTo>
                  <a:cubicBezTo>
                    <a:pt x="4203700" y="518054"/>
                    <a:pt x="3454400" y="1029758"/>
                    <a:pt x="2628900" y="1028700"/>
                  </a:cubicBezTo>
                  <a:cubicBezTo>
                    <a:pt x="1803400" y="1027642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129345" y="2194336"/>
              <a:ext cx="1097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Таймаут</a:t>
              </a:r>
            </a:p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Запуск новых выборов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79103" y="5465271"/>
              <a:ext cx="187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chemeClr val="accent4"/>
                  </a:solidFill>
                </a:rPr>
                <a:t>Сообщение от сервера большего срока</a:t>
              </a:r>
              <a:endParaRPr lang="ru-RU" sz="12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серверов:</a:t>
            </a:r>
          </a:p>
          <a:p>
            <a:r>
              <a:rPr lang="en-US" sz="4000" b="1" dirty="0" smtClean="0">
                <a:solidFill>
                  <a:srgbClr val="FC9512"/>
                </a:solidFill>
              </a:rPr>
              <a:t>RequestVote</a:t>
            </a:r>
          </a:p>
          <a:p>
            <a:r>
              <a:rPr lang="en-US" sz="4000" b="1" dirty="0" smtClean="0">
                <a:solidFill>
                  <a:srgbClr val="FC9512"/>
                </a:solidFill>
              </a:rPr>
              <a:t>RequestAck</a:t>
            </a:r>
          </a:p>
          <a:p>
            <a:r>
              <a:rPr lang="en-US" sz="4000" b="1" dirty="0" smtClean="0">
                <a:solidFill>
                  <a:srgbClr val="FC9512"/>
                </a:solidFill>
              </a:rPr>
              <a:t>AppendEntries</a:t>
            </a:r>
          </a:p>
          <a:p>
            <a:r>
              <a:rPr lang="en-US" sz="4000" b="1" dirty="0" smtClean="0">
                <a:solidFill>
                  <a:srgbClr val="FC9512"/>
                </a:solidFill>
              </a:rPr>
              <a:t>AppendAck</a:t>
            </a:r>
            <a:endParaRPr lang="ru-RU" sz="40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серверов:</a:t>
            </a:r>
          </a:p>
        </p:txBody>
      </p:sp>
      <p:sp>
        <p:nvSpPr>
          <p:cNvPr id="2" name="Овал 1"/>
          <p:cNvSpPr/>
          <p:nvPr/>
        </p:nvSpPr>
        <p:spPr>
          <a:xfrm>
            <a:off x="575733" y="3147135"/>
            <a:ext cx="1237026" cy="1202267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600159" y="3144135"/>
            <a:ext cx="1237026" cy="12022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11998" y="3155599"/>
            <a:ext cx="1237026" cy="1202267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042343" y="3144133"/>
            <a:ext cx="1237026" cy="12022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11646" y="35636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47911" y="3572068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05546" y="3422103"/>
            <a:ext cx="102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Raft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47730" y="3422103"/>
            <a:ext cx="102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Raft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812759" y="3563600"/>
            <a:ext cx="7874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324598" y="3572068"/>
            <a:ext cx="7874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837185" y="3563600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812759" y="3843000"/>
            <a:ext cx="7874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6279369" y="3843000"/>
            <a:ext cx="78740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3837185" y="3843000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0064" y="2992206"/>
            <a:ext cx="89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Raft IO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6675" y="3012139"/>
            <a:ext cx="89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Raft IO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3370" y="3052771"/>
            <a:ext cx="89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UDP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4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с</a:t>
            </a:r>
            <a:r>
              <a:rPr lang="en-US" sz="4000" b="1" dirty="0" smtClean="0">
                <a:solidFill>
                  <a:srgbClr val="FC9512"/>
                </a:solidFill>
              </a:rPr>
              <a:t> </a:t>
            </a:r>
            <a:r>
              <a:rPr lang="ru-RU" sz="4000" b="1" dirty="0" smtClean="0">
                <a:solidFill>
                  <a:srgbClr val="FC9512"/>
                </a:solidFill>
              </a:rPr>
              <a:t>клиентом:</a:t>
            </a:r>
          </a:p>
        </p:txBody>
      </p:sp>
      <p:sp>
        <p:nvSpPr>
          <p:cNvPr id="2" name="Овал 1"/>
          <p:cNvSpPr/>
          <p:nvPr/>
        </p:nvSpPr>
        <p:spPr>
          <a:xfrm>
            <a:off x="1028257" y="3147135"/>
            <a:ext cx="1237026" cy="12022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470441" y="3147135"/>
            <a:ext cx="1237026" cy="1202267"/>
          </a:xfrm>
          <a:prstGeom prst="ellips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912625" y="3147133"/>
            <a:ext cx="1237026" cy="1202267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64170" y="35636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5828" y="3425103"/>
            <a:ext cx="102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Manager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18012" y="3563600"/>
            <a:ext cx="102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4707467" y="3566600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4707467" y="3846000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3652" y="3055771"/>
            <a:ext cx="892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Client IO</a:t>
            </a:r>
            <a:endParaRPr lang="ru-RU" sz="1600" dirty="0">
              <a:solidFill>
                <a:schemeClr val="accent4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2265283" y="3555132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2265283" y="3846000"/>
            <a:ext cx="1205158" cy="846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21468" y="3055771"/>
            <a:ext cx="892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CRUD</a:t>
            </a:r>
            <a:endParaRPr lang="ru-RU" sz="1600" dirty="0">
              <a:solidFill>
                <a:schemeClr val="accent4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5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  <a:endParaRPr lang="en-US" sz="5400" b="1" dirty="0">
              <a:ln w="0"/>
              <a:gradFill flip="none" rotWithShape="1">
                <a:gsLst>
                  <a:gs pos="0">
                    <a:srgbClr val="FC9512"/>
                  </a:gs>
                  <a:gs pos="100000">
                    <a:srgbClr val="FE0D6B"/>
                  </a:gs>
                </a:gsLst>
                <a:lin ang="189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с</a:t>
            </a:r>
            <a:r>
              <a:rPr lang="en-US" sz="4000" b="1" dirty="0" smtClean="0">
                <a:solidFill>
                  <a:srgbClr val="FC9512"/>
                </a:solidFill>
              </a:rPr>
              <a:t> </a:t>
            </a:r>
            <a:r>
              <a:rPr lang="ru-RU" sz="4000" b="1" dirty="0" smtClean="0">
                <a:solidFill>
                  <a:srgbClr val="FC9512"/>
                </a:solidFill>
              </a:rPr>
              <a:t>БД: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1028257" y="3055771"/>
            <a:ext cx="6121394" cy="1293631"/>
            <a:chOff x="1028257" y="3055771"/>
            <a:chExt cx="6121394" cy="1293631"/>
          </a:xfrm>
        </p:grpSpPr>
        <p:sp>
          <p:nvSpPr>
            <p:cNvPr id="22" name="Овал 21"/>
            <p:cNvSpPr/>
            <p:nvPr/>
          </p:nvSpPr>
          <p:spPr>
            <a:xfrm>
              <a:off x="1028257" y="3147135"/>
              <a:ext cx="1237026" cy="1202267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64170" y="3563600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endParaRPr lang="ru-RU" dirty="0"/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3470441" y="3147135"/>
              <a:ext cx="1237026" cy="1202267"/>
              <a:chOff x="3470441" y="3147135"/>
              <a:chExt cx="1237026" cy="1202267"/>
            </a:xfrm>
            <a:solidFill>
              <a:srgbClr val="FFFF66"/>
            </a:solidFill>
          </p:grpSpPr>
          <p:sp>
            <p:nvSpPr>
              <p:cNvPr id="41" name="Овал 40"/>
              <p:cNvSpPr/>
              <p:nvPr/>
            </p:nvSpPr>
            <p:spPr>
              <a:xfrm>
                <a:off x="3470441" y="3147135"/>
                <a:ext cx="1237026" cy="12022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575828" y="3425103"/>
                <a:ext cx="102625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DB</a:t>
                </a:r>
                <a:br>
                  <a:rPr lang="en-US" dirty="0" smtClean="0"/>
                </a:br>
                <a:r>
                  <a:rPr lang="en-US" dirty="0" smtClean="0"/>
                  <a:t>Manager</a:t>
                </a:r>
                <a:endParaRPr lang="ru-RU" dirty="0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5912625" y="3147133"/>
              <a:ext cx="1237026" cy="1202267"/>
              <a:chOff x="5912625" y="3147133"/>
              <a:chExt cx="1237026" cy="1202267"/>
            </a:xfrm>
          </p:grpSpPr>
          <p:sp>
            <p:nvSpPr>
              <p:cNvPr id="38" name="Овал 37"/>
              <p:cNvSpPr/>
              <p:nvPr/>
            </p:nvSpPr>
            <p:spPr>
              <a:xfrm>
                <a:off x="5912625" y="3147133"/>
                <a:ext cx="1237026" cy="1202267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18011" y="3563600"/>
                <a:ext cx="1026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DB</a:t>
                </a:r>
                <a:endParaRPr lang="ru-RU" dirty="0"/>
              </a:p>
            </p:txBody>
          </p:sp>
        </p:grpSp>
        <p:cxnSp>
          <p:nvCxnSpPr>
            <p:cNvPr id="29" name="Прямая со стрелкой 28"/>
            <p:cNvCxnSpPr/>
            <p:nvPr/>
          </p:nvCxnSpPr>
          <p:spPr>
            <a:xfrm flipV="1">
              <a:off x="4707467" y="3566600"/>
              <a:ext cx="1205158" cy="846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 flipV="1">
              <a:off x="4707467" y="3846000"/>
              <a:ext cx="1205158" cy="846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3652" y="3055771"/>
              <a:ext cx="89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4"/>
                  </a:solidFill>
                </a:rPr>
                <a:t>API</a:t>
              </a:r>
              <a:endParaRPr lang="ru-RU" sz="1600" dirty="0">
                <a:solidFill>
                  <a:schemeClr val="accent4"/>
                </a:solidFill>
              </a:endParaRPr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flipV="1">
              <a:off x="2265283" y="3555132"/>
              <a:ext cx="1205158" cy="846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H="1" flipV="1">
              <a:off x="2265283" y="3846000"/>
              <a:ext cx="1205158" cy="8468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21468" y="3055771"/>
              <a:ext cx="892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4"/>
                  </a:solidFill>
                </a:rPr>
                <a:t>DB IO</a:t>
              </a:r>
              <a:endParaRPr lang="ru-RU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23566" y="98283"/>
            <a:ext cx="5074920" cy="950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 w="0"/>
                <a:gradFill flip="none" rotWithShape="1">
                  <a:gsLst>
                    <a:gs pos="0">
                      <a:srgbClr val="FC9512"/>
                    </a:gs>
                    <a:gs pos="100000">
                      <a:srgbClr val="FE0D6B"/>
                    </a:gs>
                  </a:gsLst>
                  <a:lin ang="189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Raft in DDB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21973" y="1216740"/>
            <a:ext cx="4485494" cy="5057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US" sz="3200" dirty="0">
              <a:solidFill>
                <a:srgbClr val="FC9512"/>
              </a:solidFill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268511" y="1016542"/>
            <a:ext cx="8596180" cy="4622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r>
              <a:rPr lang="ru-RU" sz="4000" b="1" dirty="0" smtClean="0">
                <a:solidFill>
                  <a:srgbClr val="FC9512"/>
                </a:solidFill>
              </a:rPr>
              <a:t>Коммуникация клиента и БД:</a:t>
            </a:r>
            <a:endParaRPr lang="en-US" sz="4000" b="1" dirty="0" smtClean="0">
              <a:solidFill>
                <a:srgbClr val="FC9512"/>
              </a:solidFill>
            </a:endParaRPr>
          </a:p>
          <a:p>
            <a:r>
              <a:rPr lang="ru-RU" sz="4000" b="1" dirty="0" smtClean="0">
                <a:solidFill>
                  <a:srgbClr val="FC9512"/>
                </a:solidFill>
              </a:rPr>
              <a:t>Лидер – </a:t>
            </a:r>
            <a:r>
              <a:rPr lang="en-US" sz="4000" b="1" dirty="0">
                <a:solidFill>
                  <a:srgbClr val="FC9512"/>
                </a:solidFill>
              </a:rPr>
              <a:t>r</a:t>
            </a:r>
            <a:r>
              <a:rPr lang="en-US" sz="4000" b="1" dirty="0" smtClean="0">
                <a:solidFill>
                  <a:srgbClr val="FC9512"/>
                </a:solidFill>
              </a:rPr>
              <a:t>ead-write </a:t>
            </a:r>
            <a:r>
              <a:rPr lang="ru-RU" sz="4000" b="1" dirty="0" smtClean="0">
                <a:solidFill>
                  <a:srgbClr val="FC9512"/>
                </a:solidFill>
              </a:rPr>
              <a:t>сервер</a:t>
            </a:r>
            <a:endParaRPr lang="en-US" sz="4000" b="1" dirty="0" smtClean="0">
              <a:solidFill>
                <a:srgbClr val="FC9512"/>
              </a:solidFill>
            </a:endParaRPr>
          </a:p>
          <a:p>
            <a:r>
              <a:rPr lang="ru-RU" sz="4000" b="1" dirty="0" smtClean="0">
                <a:solidFill>
                  <a:srgbClr val="FC9512"/>
                </a:solidFill>
              </a:rPr>
              <a:t>Фолловер - </a:t>
            </a:r>
            <a:r>
              <a:rPr lang="en-US" sz="4000" b="1" dirty="0" smtClean="0">
                <a:solidFill>
                  <a:srgbClr val="FC9512"/>
                </a:solidFill>
              </a:rPr>
              <a:t>read-only </a:t>
            </a:r>
            <a:r>
              <a:rPr lang="ru-RU" sz="4000" b="1" dirty="0">
                <a:solidFill>
                  <a:srgbClr val="FC9512"/>
                </a:solidFill>
              </a:rPr>
              <a:t>сервер</a:t>
            </a:r>
            <a:endParaRPr lang="en-US" sz="4000" b="1" dirty="0" smtClean="0">
              <a:solidFill>
                <a:srgbClr val="FC9512"/>
              </a:solidFill>
            </a:endParaRPr>
          </a:p>
          <a:p>
            <a:pPr marL="0" indent="0">
              <a:buNone/>
            </a:pPr>
            <a:endParaRPr lang="ru-RU" sz="4000" b="1" dirty="0" smtClean="0">
              <a:solidFill>
                <a:srgbClr val="FC95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231</Words>
  <Application>Microsoft Office PowerPoint</Application>
  <PresentationFormat>Экран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Raft in DDB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Andrey Bykov</cp:lastModifiedBy>
  <cp:revision>95</cp:revision>
  <dcterms:created xsi:type="dcterms:W3CDTF">2018-09-04T12:10:47Z</dcterms:created>
  <dcterms:modified xsi:type="dcterms:W3CDTF">2020-12-24T16:08:00Z</dcterms:modified>
</cp:coreProperties>
</file>