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svg" ContentType="image/svg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charts/chart13.xml" ContentType="application/vnd.openxmlformats-officedocument.drawingml.chart+xml"/>
  <Override PartName="/ppt/charts/chart14.xml" ContentType="application/vnd.openxmlformats-officedocument.drawingml.chart+xml"/>
  <Override PartName="/ppt/charts/chart15.xml" ContentType="application/vnd.openxmlformats-officedocument.drawingml.chart+xml"/>
  <Override PartName="/ppt/charts/chart16.xml" ContentType="application/vnd.openxmlformats-officedocument.drawingml.chart+xml"/>
  <Override PartName="/ppt/charts/chart17.xml" ContentType="application/vnd.openxmlformats-officedocument.drawingml.chart+xml"/>
  <Override PartName="/ppt/charts/chart18.xml" ContentType="application/vnd.openxmlformats-officedocument.drawingml.chart+xml"/>
  <Override PartName="/ppt/charts/chart19.xml" ContentType="application/vnd.openxmlformats-officedocument.drawingml.chart+xml"/>
  <Override PartName="/ppt/charts/chart20.xml" ContentType="application/vnd.openxmlformats-officedocument.drawingml.chart+xml"/>
  <Override PartName="/ppt/charts/chart21.xml" ContentType="application/vnd.openxmlformats-officedocument.drawingml.chart+xml"/>
  <Override PartName="/ppt/charts/chart22.xml" ContentType="application/vnd.openxmlformats-officedocument.drawingml.chart+xml"/>
  <Override PartName="/ppt/charts/chart23.xml" ContentType="application/vnd.openxmlformats-officedocument.drawingml.chart+xml"/>
  <Override PartName="/ppt/charts/chart24.xml" ContentType="application/vnd.openxmlformats-officedocument.drawingml.chart+xml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core-properties" Target="docProps/core.xml"/>
  <Relationship Id="rId3" Type="http://schemas.openxmlformats.org/officeDocument/2006/relationships/extended-properties" Target="docProps/app.xml"/>
  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</p:sldIdLst>
  <p:sldSz cx="10692000" cy="7560000" type="A4"/>
  <p:notesSz cx="6858000" cy="9144000"/>
  <p:defaultTextStyle>
    <a:defPPr>
      <a:defRPr lang="fr-FR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 lastView="sldView">
  <p:slideViewPr>
    <p:cSldViewPr>
      <p:cViewPr>
        <p:scale>
          <a:sx d="100" n="100"/>
          <a:sy d="100" n="100"/>
        </p:scale>
        <p:origin x="0" y="0"/>
      </p:cViewPr>
    </p:cSldViewPr>
  </p:slideViewPr>
</p:viewPr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slide" Target="slides/slide2.xml"/>
  <Relationship Id="rId5" Type="http://schemas.openxmlformats.org/officeDocument/2006/relationships/slide" Target="slides/slide3.xml"/>
  <Relationship Id="rId6" Type="http://schemas.openxmlformats.org/officeDocument/2006/relationships/slide" Target="slides/slide4.xml"/>
  <Relationship Id="rId7" Type="http://schemas.openxmlformats.org/officeDocument/2006/relationships/slide" Target="slides/slide5.xml"/>
  <Relationship Id="rId8" Type="http://schemas.openxmlformats.org/officeDocument/2006/relationships/slide" Target="slides/slide6.xml"/>
  <Relationship Id="rId9" Type="http://schemas.openxmlformats.org/officeDocument/2006/relationships/slide" Target="slides/slide7.xml"/>
  <Relationship Id="rId10" Type="http://schemas.openxmlformats.org/officeDocument/2006/relationships/slide" Target="slides/slide8.xml"/>
  <Relationship Id="rId11" Type="http://schemas.openxmlformats.org/officeDocument/2006/relationships/slide" Target="slides/slide9.xml"/>
  <Relationship Id="rId12" Type="http://schemas.openxmlformats.org/officeDocument/2006/relationships/slide" Target="slides/slide10.xml"/>
  <Relationship Id="rId13" Type="http://schemas.openxmlformats.org/officeDocument/2006/relationships/slide" Target="slides/slide11.xml"/>
  <Relationship Id="rId14" Type="http://schemas.openxmlformats.org/officeDocument/2006/relationships/slide" Target="slides/slide12.xml"/>
  <Relationship Id="rId15" Type="http://schemas.openxmlformats.org/officeDocument/2006/relationships/slide" Target="slides/slide13.xml"/>
  <Relationship Id="rId16" Type="http://schemas.openxmlformats.org/officeDocument/2006/relationships/slide" Target="slides/slide14.xml"/>
  <Relationship Id="rId17" Type="http://schemas.openxmlformats.org/officeDocument/2006/relationships/slide" Target="slides/slide15.xml"/>
  <Relationship Id="rId18" Type="http://schemas.openxmlformats.org/officeDocument/2006/relationships/slide" Target="slides/slide16.xml"/>
  <Relationship Id="rId19" Type="http://schemas.openxmlformats.org/officeDocument/2006/relationships/slide" Target="slides/slide17.xml"/>
  <Relationship Id="rId20" Type="http://schemas.openxmlformats.org/officeDocument/2006/relationships/slide" Target="slides/slide18.xml"/>
  <Relationship Id="rId21" Type="http://schemas.openxmlformats.org/officeDocument/2006/relationships/slide" Target="slides/slide19.xml"/>
  <Relationship Id="rId22" Type="http://schemas.openxmlformats.org/officeDocument/2006/relationships/slide" Target="slides/slide20.xml"/>
  <Relationship Id="rId23" Type="http://schemas.openxmlformats.org/officeDocument/2006/relationships/slide" Target="slides/slide21.xml"/>
  <Relationship Id="rId24" Type="http://schemas.openxmlformats.org/officeDocument/2006/relationships/slide" Target="slides/slide22.xml"/>
  <Relationship Id="rId25" Type="http://schemas.openxmlformats.org/officeDocument/2006/relationships/slide" Target="slides/slide23.xml"/>
  <Relationship Id="rId26" Type="http://schemas.openxmlformats.org/officeDocument/2006/relationships/slide" Target="slides/slide24.xml"/>
  <Relationship Id="rId27" Type="http://schemas.openxmlformats.org/officeDocument/2006/relationships/slide" Target="slides/slide25.xml"/>
  <Relationship Id="rId28" Type="http://schemas.openxmlformats.org/officeDocument/2006/relationships/slide" Target="slides/slide26.xml"/>
  <Relationship Id="rId29" Type="http://schemas.openxmlformats.org/officeDocument/2006/relationships/presProps" Target="presProps.xml"/>
  <Relationship Id="rId30" Type="http://schemas.openxmlformats.org/officeDocument/2006/relationships/viewProps" Target="viewProps.xml"/>
  <Relationship Id="rId31" Type="http://schemas.openxmlformats.org/officeDocument/2006/relationships/tableStyles" Target="tableStyles.xml"/>
</Relationships>
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barChart>
        <c:barDir val="col"/>
        <c:grouping val="clustered"/>
        <c:ser>
          <c:idx val="0"/>
          <c:order val="0"/>
          <c:tx>
            <c:v>Предыдущий период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Val val="1"/>
            <c:showCatName val="0"/>
            <c:showSerName val="0"/>
            <c:showPercent val="0"/>
            <c:separator/>
            <c:showLeaderLines val="1"/>
          </c:dLbls>
          <c:spPr>
            <a:solidFill>
              <a:srgbClr val="143f6a">
                <a:alpha val="100000"/>
              </a:srgbClr>
            </a:solidFill>
          </c:spPr>
          <c:cat>
            <c:strLit>
              <c:ptCount val="4"/>
              <c:pt idx="0">
                <c:v>Яндекс.Карты</c:v>
              </c:pt>
              <c:pt idx="1">
                <c:v>Яндекс.Карты моб. приложение</c:v>
              </c:pt>
              <c:pt idx="2">
                <c:v>Яндекс.Навигатор</c:v>
              </c:pt>
              <c:pt idx="3">
                <c:v>Яндекс.Поиск</c:v>
              </c:pt>
            </c:strLit>
          </c:cat>
          <c:val>
            <c:numLit>
              <c:ptCount val="4"/>
              <c:pt idx="0">
                <c:v>110</c:v>
              </c:pt>
              <c:pt idx="1">
                <c:v>51</c:v>
              </c:pt>
              <c:pt idx="2">
                <c:v>2</c:v>
              </c:pt>
              <c:pt idx="3">
                <c:v>986</c:v>
              </c:pt>
            </c:numLit>
          </c:val>
        </c:ser>
        <c:ser>
          <c:idx val="1"/>
          <c:order val="1"/>
          <c:tx>
            <c:v>Текущий период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Val val="1"/>
            <c:showCatName val="0"/>
            <c:showSerName val="0"/>
            <c:showPercent val="0"/>
            <c:separator/>
            <c:showLeaderLines val="1"/>
          </c:dLbls>
          <c:spPr>
            <a:solidFill>
              <a:srgbClr val="91cf50">
                <a:alpha val="100000"/>
              </a:srgbClr>
            </a:solidFill>
          </c:spPr>
          <c:cat>
            <c:strLit>
              <c:ptCount val="4"/>
              <c:pt idx="0">
                <c:v>Яндекс.Карты</c:v>
              </c:pt>
              <c:pt idx="1">
                <c:v>Яндекс.Карты моб. приложение</c:v>
              </c:pt>
              <c:pt idx="2">
                <c:v>Яндекс.Навигатор</c:v>
              </c:pt>
              <c:pt idx="3">
                <c:v>Яндекс.Поиск</c:v>
              </c:pt>
            </c:strLit>
          </c:cat>
          <c:val>
            <c:numLit>
              <c:ptCount val="4"/>
              <c:pt idx="0">
                <c:v>104</c:v>
              </c:pt>
              <c:pt idx="1">
                <c:v>46</c:v>
              </c:pt>
              <c:pt idx="2">
                <c:v>3</c:v>
              </c:pt>
              <c:pt idx="3">
                <c:v>844</c:v>
              </c:pt>
            </c:numLit>
          </c:val>
        </c:ser>
        <c:gapWidth val="150"/>
        <c:overlap val="-25"/>
        <c:axId val="52743552"/>
        <c:axId val="52749440"/>
        <c:extLst/>
      </c:barChart>
      <c:catAx>
        <c:axId val="52743552"/>
        <c:scaling>
          <c:orientation val="minMax"/>
        </c:scaling>
        <c:delete val="0"/>
        <c:axPos val="b"/>
        <c:majorGridlines>
          <c:spPr>
            <a:ln w="0">
              <a:solidFill>
                <a:srgbClr val="0000FF">
                  <a:alpha val="100000"/>
                </a:srgbClr>
              </a:solidFill>
            </a:ln>
          </c:spPr>
        </c:majorGridlines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9440"/>
        <c:crosses val="autoZero"/>
        <c:lblAlgn val="ctr"/>
        <c:lblOffset val="100"/>
      </c:catAx>
      <c:valAx>
        <c:axId val="52749440"/>
        <c:scaling>
          <c:orientation val="minMax"/>
        </c:scaling>
        <c:delete val="0"/>
        <c:axPos val="l"/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3552"/>
        <c:crosses val="autoZero"/>
        <c:crossBetween val="between"/>
      </c:valAx>
    </c:plotArea>
    <c:legend>
      <c:legendPos val="b"/>
      <c:layout>
        <c:manualLayout>
          <c:xMode val="edge"/>
          <c:yMode val="edge"/>
        </c:manualLayout>
      </c:layout>
      <c:overlay val="0"/>
      <c:spPr>
        <a:noFill/>
        <a:ln w="12700" cap="flat" cmpd="sng" algn="ctr">
          <a:solidFill>
            <a:srgbClr val="000000">
              <a:alpha val="100000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barChart>
        <c:barDir val="col"/>
        <c:grouping val="clustered"/>
        <c:ser>
          <c:idx val="0"/>
          <c:order val="0"/>
          <c:tx>
            <c:v>Нажать на кнопку позвонить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Val val="1"/>
            <c:showCatName val="0"/>
            <c:showSerName val="0"/>
            <c:showPercent val="0"/>
            <c:separator/>
            <c:showLeaderLines val="1"/>
          </c:dLbls>
          <c:spPr>
            <a:solidFill>
              <a:srgbClr val="143f6a">
                <a:alpha val="100000"/>
              </a:srgbClr>
            </a:solidFill>
          </c:spPr>
          <c:cat>
            <c:strLit>
              <c:ptCount val="2"/>
              <c:pt idx="0">
                <c:v>Предыдущий период</c:v>
              </c:pt>
              <c:pt idx="1">
                <c:v>Текущий период</c:v>
              </c:pt>
            </c:strLit>
          </c:cat>
          <c:val>
            <c:numLit>
              <c:ptCount val="2"/>
              <c:pt idx="0">
                <c:v>9</c:v>
              </c:pt>
              <c:pt idx="1">
                <c:v>5</c:v>
              </c:pt>
            </c:numLit>
          </c:val>
        </c:ser>
        <c:ser>
          <c:idx val="1"/>
          <c:order val="1"/>
          <c:tx>
            <c:v>Переход на сайт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Val val="1"/>
            <c:showCatName val="0"/>
            <c:showSerName val="0"/>
            <c:showPercent val="0"/>
            <c:separator/>
            <c:showLeaderLines val="1"/>
          </c:dLbls>
          <c:spPr>
            <a:solidFill>
              <a:srgbClr val="91cf50">
                <a:alpha val="100000"/>
              </a:srgbClr>
            </a:solidFill>
          </c:spPr>
          <c:cat>
            <c:strLit>
              <c:ptCount val="2"/>
              <c:pt idx="0">
                <c:v>Предыдущий период</c:v>
              </c:pt>
              <c:pt idx="1">
                <c:v>Текущий период</c:v>
              </c:pt>
            </c:strLit>
          </c:cat>
          <c:val>
            <c:numLit>
              <c:ptCount val="2"/>
              <c:pt idx="0">
                <c:v>12</c:v>
              </c:pt>
              <c:pt idx="1">
                <c:v>3</c:v>
              </c:pt>
            </c:numLit>
          </c:val>
        </c:ser>
        <c:ser>
          <c:idx val="2"/>
          <c:order val="2"/>
          <c:tx>
            <c:v>Построение маршрута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Val val="1"/>
            <c:showCatName val="0"/>
            <c:showSerName val="0"/>
            <c:showPercent val="0"/>
            <c:separator/>
            <c:showLeaderLines val="1"/>
          </c:dLbls>
          <c:spPr>
            <a:solidFill>
              <a:srgbClr val="049544">
                <a:alpha val="100000"/>
              </a:srgbClr>
            </a:solidFill>
          </c:spPr>
          <c:cat>
            <c:strLit>
              <c:ptCount val="2"/>
              <c:pt idx="0">
                <c:v>Предыдущий период</c:v>
              </c:pt>
              <c:pt idx="1">
                <c:v>Текущий период</c:v>
              </c:pt>
            </c:strLit>
          </c:cat>
          <c:val>
            <c:numLit>
              <c:ptCount val="2"/>
              <c:pt idx="0">
                <c:v>3</c:v>
              </c:pt>
              <c:pt idx="1">
                <c:v>6</c:v>
              </c:pt>
            </c:numLit>
          </c:val>
        </c:ser>
        <c:gapWidth val="150"/>
        <c:overlap val="-25"/>
        <c:axId val="52743552"/>
        <c:axId val="52749440"/>
        <c:extLst/>
      </c:barChart>
      <c:catAx>
        <c:axId val="52743552"/>
        <c:scaling>
          <c:orientation val="minMax"/>
        </c:scaling>
        <c:delete val="0"/>
        <c:axPos val="b"/>
        <c:majorGridlines>
          <c:spPr>
            <a:ln w="0">
              <a:solidFill>
                <a:srgbClr val="0000FF">
                  <a:alpha val="100000"/>
                </a:srgbClr>
              </a:solidFill>
            </a:ln>
          </c:spPr>
        </c:majorGridlines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9440"/>
        <c:crosses val="autoZero"/>
        <c:lblAlgn val="ctr"/>
        <c:lblOffset val="100"/>
      </c:catAx>
      <c:valAx>
        <c:axId val="52749440"/>
        <c:scaling>
          <c:orientation val="minMax"/>
        </c:scaling>
        <c:delete val="0"/>
        <c:axPos val="l"/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3552"/>
        <c:crosses val="autoZero"/>
        <c:crossBetween val="between"/>
      </c:valAx>
    </c:plotArea>
    <c:legend>
      <c:legendPos val="b"/>
      <c:layout>
        <c:manualLayout>
          <c:xMode val="edge"/>
          <c:yMode val="edge"/>
        </c:manualLayout>
      </c:layout>
      <c:overlay val="0"/>
      <c:spPr>
        <a:noFill/>
        <a:ln w="12700" cap="flat" cmpd="sng" algn="ctr">
          <a:solidFill>
            <a:srgbClr val="000000">
              <a:alpha val="100000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barChart>
        <c:barDir val="col"/>
        <c:grouping val="clustered"/>
        <c:ser>
          <c:idx val="0"/>
          <c:order val="0"/>
          <c:tx>
            <c:v>Переход на сайт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Val val="1"/>
            <c:showCatName val="0"/>
            <c:showSerName val="0"/>
            <c:showPercent val="0"/>
            <c:separator/>
            <c:showLeaderLines val="1"/>
          </c:dLbls>
          <c:spPr>
            <a:solidFill>
              <a:srgbClr val="143f6a">
                <a:alpha val="100000"/>
              </a:srgbClr>
            </a:solidFill>
          </c:spPr>
          <c:cat>
            <c:strLit>
              <c:ptCount val="2"/>
              <c:pt idx="0">
                <c:v>Предыдущий период</c:v>
              </c:pt>
              <c:pt idx="1">
                <c:v>Текущий период</c:v>
              </c:pt>
            </c:strLit>
          </c:cat>
          <c:val>
            <c:numLit>
              <c:ptCount val="2"/>
              <c:pt idx="0">
                <c:v>9</c:v>
              </c:pt>
              <c:pt idx="1">
                <c:v>7</c:v>
              </c:pt>
            </c:numLit>
          </c:val>
        </c:ser>
        <c:ser>
          <c:idx val="1"/>
          <c:order val="1"/>
          <c:tx>
            <c:v>Построение маршрута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Val val="1"/>
            <c:showCatName val="0"/>
            <c:showSerName val="0"/>
            <c:showPercent val="0"/>
            <c:separator/>
            <c:showLeaderLines val="1"/>
          </c:dLbls>
          <c:spPr>
            <a:solidFill>
              <a:srgbClr val="91cf50">
                <a:alpha val="100000"/>
              </a:srgbClr>
            </a:solidFill>
          </c:spPr>
          <c:cat>
            <c:strLit>
              <c:ptCount val="2"/>
              <c:pt idx="0">
                <c:v>Предыдущий период</c:v>
              </c:pt>
              <c:pt idx="1">
                <c:v>Текущий период</c:v>
              </c:pt>
            </c:strLit>
          </c:cat>
          <c:val>
            <c:numLit>
              <c:ptCount val="2"/>
              <c:pt idx="0">
                <c:v>2</c:v>
              </c:pt>
              <c:pt idx="1">
                <c:v>5</c:v>
              </c:pt>
            </c:numLit>
          </c:val>
        </c:ser>
        <c:ser>
          <c:idx val="2"/>
          <c:order val="2"/>
          <c:tx>
            <c:v>Нажать на кнопку позвонить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Val val="1"/>
            <c:showCatName val="0"/>
            <c:showSerName val="0"/>
            <c:showPercent val="0"/>
            <c:separator/>
            <c:showLeaderLines val="1"/>
          </c:dLbls>
          <c:spPr>
            <a:solidFill>
              <a:srgbClr val="049544">
                <a:alpha val="100000"/>
              </a:srgbClr>
            </a:solidFill>
          </c:spPr>
          <c:cat>
            <c:strLit>
              <c:ptCount val="2"/>
              <c:pt idx="0">
                <c:v>Предыдущий период</c:v>
              </c:pt>
              <c:pt idx="1">
                <c:v>Текущий период</c:v>
              </c:pt>
            </c:strLit>
          </c:cat>
          <c:val>
            <c:numLit>
              <c:ptCount val="2"/>
              <c:pt idx="0">
                <c:v>8</c:v>
              </c:pt>
              <c:pt idx="1">
                <c:v>0</c:v>
              </c:pt>
            </c:numLit>
          </c:val>
        </c:ser>
        <c:gapWidth val="150"/>
        <c:overlap val="-25"/>
        <c:axId val="52743552"/>
        <c:axId val="52749440"/>
        <c:extLst/>
      </c:barChart>
      <c:catAx>
        <c:axId val="52743552"/>
        <c:scaling>
          <c:orientation val="minMax"/>
        </c:scaling>
        <c:delete val="0"/>
        <c:axPos val="b"/>
        <c:majorGridlines>
          <c:spPr>
            <a:ln w="0">
              <a:solidFill>
                <a:srgbClr val="0000FF">
                  <a:alpha val="100000"/>
                </a:srgbClr>
              </a:solidFill>
            </a:ln>
          </c:spPr>
        </c:majorGridlines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9440"/>
        <c:crosses val="autoZero"/>
        <c:lblAlgn val="ctr"/>
        <c:lblOffset val="100"/>
      </c:catAx>
      <c:valAx>
        <c:axId val="52749440"/>
        <c:scaling>
          <c:orientation val="minMax"/>
        </c:scaling>
        <c:delete val="0"/>
        <c:axPos val="l"/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3552"/>
        <c:crosses val="autoZero"/>
        <c:crossBetween val="between"/>
      </c:valAx>
    </c:plotArea>
    <c:legend>
      <c:legendPos val="b"/>
      <c:layout>
        <c:manualLayout>
          <c:xMode val="edge"/>
          <c:yMode val="edge"/>
        </c:manualLayout>
      </c:layout>
      <c:overlay val="0"/>
      <c:spPr>
        <a:noFill/>
        <a:ln w="12700" cap="flat" cmpd="sng" algn="ctr">
          <a:solidFill>
            <a:srgbClr val="000000">
              <a:alpha val="100000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barChart>
        <c:barDir val="col"/>
        <c:grouping val="clustered"/>
        <c:ser>
          <c:idx val="0"/>
          <c:order val="0"/>
          <c:tx>
            <c:v>Переход на сайт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Val val="1"/>
            <c:showCatName val="0"/>
            <c:showSerName val="0"/>
            <c:showPercent val="0"/>
            <c:separator/>
            <c:showLeaderLines val="1"/>
          </c:dLbls>
          <c:spPr>
            <a:solidFill>
              <a:srgbClr val="143f6a">
                <a:alpha val="100000"/>
              </a:srgbClr>
            </a:solidFill>
          </c:spPr>
          <c:cat>
            <c:strLit>
              <c:ptCount val="2"/>
              <c:pt idx="0">
                <c:v>Предыдущий период</c:v>
              </c:pt>
              <c:pt idx="1">
                <c:v>Текущий период</c:v>
              </c:pt>
            </c:strLit>
          </c:cat>
          <c:val>
            <c:numLit>
              <c:ptCount val="2"/>
              <c:pt idx="0">
                <c:v>2</c:v>
              </c:pt>
              <c:pt idx="1">
                <c:v>7</c:v>
              </c:pt>
            </c:numLit>
          </c:val>
        </c:ser>
        <c:ser>
          <c:idx val="1"/>
          <c:order val="1"/>
          <c:tx>
            <c:v>Построение маршрута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Val val="1"/>
            <c:showCatName val="0"/>
            <c:showSerName val="0"/>
            <c:showPercent val="0"/>
            <c:separator/>
            <c:showLeaderLines val="1"/>
          </c:dLbls>
          <c:spPr>
            <a:solidFill>
              <a:srgbClr val="91cf50">
                <a:alpha val="100000"/>
              </a:srgbClr>
            </a:solidFill>
          </c:spPr>
          <c:cat>
            <c:strLit>
              <c:ptCount val="2"/>
              <c:pt idx="0">
                <c:v>Предыдущий период</c:v>
              </c:pt>
              <c:pt idx="1">
                <c:v>Текущий период</c:v>
              </c:pt>
            </c:strLit>
          </c:cat>
          <c:val>
            <c:numLit>
              <c:ptCount val="2"/>
              <c:pt idx="0">
                <c:v>1</c:v>
              </c:pt>
              <c:pt idx="1">
                <c:v>2</c:v>
              </c:pt>
            </c:numLit>
          </c:val>
        </c:ser>
        <c:ser>
          <c:idx val="2"/>
          <c:order val="2"/>
          <c:tx>
            <c:v>Нажать на кнопку позвонить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Val val="1"/>
            <c:showCatName val="0"/>
            <c:showSerName val="0"/>
            <c:showPercent val="0"/>
            <c:separator/>
            <c:showLeaderLines val="1"/>
          </c:dLbls>
          <c:spPr>
            <a:solidFill>
              <a:srgbClr val="049544">
                <a:alpha val="100000"/>
              </a:srgbClr>
            </a:solidFill>
          </c:spPr>
          <c:cat>
            <c:strLit>
              <c:ptCount val="2"/>
              <c:pt idx="0">
                <c:v>Предыдущий период</c:v>
              </c:pt>
              <c:pt idx="1">
                <c:v>Текущий период</c:v>
              </c:pt>
            </c:strLit>
          </c:cat>
          <c:val>
            <c:numLit>
              <c:ptCount val="2"/>
              <c:pt idx="0">
                <c:v>0</c:v>
              </c:pt>
              <c:pt idx="1">
                <c:v>2</c:v>
              </c:pt>
            </c:numLit>
          </c:val>
        </c:ser>
        <c:gapWidth val="150"/>
        <c:overlap val="-25"/>
        <c:axId val="52743552"/>
        <c:axId val="52749440"/>
        <c:extLst/>
      </c:barChart>
      <c:catAx>
        <c:axId val="52743552"/>
        <c:scaling>
          <c:orientation val="minMax"/>
        </c:scaling>
        <c:delete val="0"/>
        <c:axPos val="b"/>
        <c:majorGridlines>
          <c:spPr>
            <a:ln w="0">
              <a:solidFill>
                <a:srgbClr val="0000FF">
                  <a:alpha val="100000"/>
                </a:srgbClr>
              </a:solidFill>
            </a:ln>
          </c:spPr>
        </c:majorGridlines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9440"/>
        <c:crosses val="autoZero"/>
        <c:lblAlgn val="ctr"/>
        <c:lblOffset val="100"/>
      </c:catAx>
      <c:valAx>
        <c:axId val="52749440"/>
        <c:scaling>
          <c:orientation val="minMax"/>
        </c:scaling>
        <c:delete val="0"/>
        <c:axPos val="l"/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3552"/>
        <c:crosses val="autoZero"/>
        <c:crossBetween val="between"/>
      </c:valAx>
    </c:plotArea>
    <c:legend>
      <c:legendPos val="b"/>
      <c:layout>
        <c:manualLayout>
          <c:xMode val="edge"/>
          <c:yMode val="edge"/>
        </c:manualLayout>
      </c:layout>
      <c:overlay val="0"/>
      <c:spPr>
        <a:noFill/>
        <a:ln w="12700" cap="flat" cmpd="sng" algn="ctr">
          <a:solidFill>
            <a:srgbClr val="000000">
              <a:alpha val="100000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barChart>
        <c:barDir val="col"/>
        <c:grouping val="clustered"/>
        <c:ser>
          <c:idx val="0"/>
          <c:order val="0"/>
          <c:tx>
            <c:v>Переход на сайт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Val val="1"/>
            <c:showCatName val="0"/>
            <c:showSerName val="0"/>
            <c:showPercent val="0"/>
            <c:separator/>
            <c:showLeaderLines val="1"/>
          </c:dLbls>
          <c:spPr>
            <a:solidFill>
              <a:srgbClr val="143f6a">
                <a:alpha val="100000"/>
              </a:srgbClr>
            </a:solidFill>
          </c:spPr>
          <c:cat>
            <c:strLit>
              <c:ptCount val="4"/>
              <c:pt idx="0">
                <c:v>Яндекс.Поиск</c:v>
              </c:pt>
              <c:pt idx="1">
                <c:v>Яндекс.Карты</c:v>
              </c:pt>
              <c:pt idx="2">
                <c:v>Яндекс.Карты моб. приложение</c:v>
              </c:pt>
              <c:pt idx="3">
                <c:v>Яндекс.Навигатор</c:v>
              </c:pt>
            </c:strLit>
          </c:cat>
          <c:val>
            <c:numLit>
              <c:ptCount val="4"/>
              <c:pt idx="0">
                <c:v>23</c:v>
              </c:pt>
              <c:pt idx="1">
                <c:v>0</c:v>
              </c:pt>
              <c:pt idx="2">
                <c:v>0</c:v>
              </c:pt>
              <c:pt idx="3">
                <c:v>0</c:v>
              </c:pt>
            </c:numLit>
          </c:val>
        </c:ser>
        <c:ser>
          <c:idx val="1"/>
          <c:order val="1"/>
          <c:tx>
            <c:v>Нажать на кнопку позвонить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Val val="1"/>
            <c:showCatName val="0"/>
            <c:showSerName val="0"/>
            <c:showPercent val="0"/>
            <c:separator/>
            <c:showLeaderLines val="1"/>
          </c:dLbls>
          <c:spPr>
            <a:solidFill>
              <a:srgbClr val="91cf50">
                <a:alpha val="100000"/>
              </a:srgbClr>
            </a:solidFill>
          </c:spPr>
          <c:cat>
            <c:strLit>
              <c:ptCount val="4"/>
              <c:pt idx="0">
                <c:v>Яндекс.Поиск</c:v>
              </c:pt>
              <c:pt idx="1">
                <c:v>Яндекс.Карты</c:v>
              </c:pt>
              <c:pt idx="2">
                <c:v>Яндекс.Карты моб. приложение</c:v>
              </c:pt>
              <c:pt idx="3">
                <c:v>Яндекс.Навигатор</c:v>
              </c:pt>
            </c:strLit>
          </c:cat>
          <c:val>
            <c:numLit>
              <c:ptCount val="4"/>
              <c:pt idx="0">
                <c:v>2</c:v>
              </c:pt>
              <c:pt idx="1">
                <c:v>2</c:v>
              </c:pt>
              <c:pt idx="2">
                <c:v>0</c:v>
              </c:pt>
              <c:pt idx="3">
                <c:v>1</c:v>
              </c:pt>
            </c:numLit>
          </c:val>
        </c:ser>
        <c:ser>
          <c:idx val="2"/>
          <c:order val="2"/>
          <c:tx>
            <c:v>Построение маршрута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Val val="1"/>
            <c:showCatName val="0"/>
            <c:showSerName val="0"/>
            <c:showPercent val="0"/>
            <c:separator/>
            <c:showLeaderLines val="1"/>
          </c:dLbls>
          <c:spPr>
            <a:solidFill>
              <a:srgbClr val="049544">
                <a:alpha val="100000"/>
              </a:srgbClr>
            </a:solidFill>
          </c:spPr>
          <c:cat>
            <c:strLit>
              <c:ptCount val="4"/>
              <c:pt idx="0">
                <c:v>Яндекс.Поиск</c:v>
              </c:pt>
              <c:pt idx="1">
                <c:v>Яндекс.Карты</c:v>
              </c:pt>
              <c:pt idx="2">
                <c:v>Яндекс.Карты моб. приложение</c:v>
              </c:pt>
              <c:pt idx="3">
                <c:v>Яндекс.Навигатор</c:v>
              </c:pt>
            </c:strLit>
          </c:cat>
          <c:val>
            <c:numLit>
              <c:ptCount val="4"/>
              <c:pt idx="0">
                <c:v>0</c:v>
              </c:pt>
              <c:pt idx="1">
                <c:v>3</c:v>
              </c:pt>
              <c:pt idx="2">
                <c:v>3</c:v>
              </c:pt>
              <c:pt idx="3">
                <c:v>0</c:v>
              </c:pt>
            </c:numLit>
          </c:val>
        </c:ser>
        <c:ser>
          <c:idx val="3"/>
          <c:order val="3"/>
          <c:tx>
            <c:v>Переход в соц сети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Val val="1"/>
            <c:showCatName val="0"/>
            <c:showSerName val="0"/>
            <c:showPercent val="0"/>
            <c:separator/>
            <c:showLeaderLines val="1"/>
          </c:dLbls>
          <c:spPr>
            <a:solidFill>
              <a:srgbClr val="548235">
                <a:alpha val="100000"/>
              </a:srgbClr>
            </a:solidFill>
          </c:spPr>
          <c:cat>
            <c:strLit>
              <c:ptCount val="4"/>
              <c:pt idx="0">
                <c:v>Яндекс.Поиск</c:v>
              </c:pt>
              <c:pt idx="1">
                <c:v>Яндекс.Карты</c:v>
              </c:pt>
              <c:pt idx="2">
                <c:v>Яндекс.Карты моб. приложение</c:v>
              </c:pt>
              <c:pt idx="3">
                <c:v>Яндекс.Навигатор</c:v>
              </c:pt>
            </c:strLit>
          </c:cat>
          <c:val>
            <c:numLit>
              <c:ptCount val="4"/>
              <c:pt idx="0">
                <c:v>0</c:v>
              </c:pt>
              <c:pt idx="1">
                <c:v>0</c:v>
              </c:pt>
              <c:pt idx="2">
                <c:v>0</c:v>
              </c:pt>
              <c:pt idx="3">
                <c:v>0</c:v>
              </c:pt>
            </c:numLit>
          </c:val>
        </c:ser>
        <c:gapWidth val="150"/>
        <c:overlap val="-25"/>
        <c:axId val="52743552"/>
        <c:axId val="52749440"/>
        <c:extLst/>
      </c:barChart>
      <c:catAx>
        <c:axId val="52743552"/>
        <c:scaling>
          <c:orientation val="minMax"/>
        </c:scaling>
        <c:delete val="0"/>
        <c:axPos val="b"/>
        <c:majorGridlines>
          <c:spPr>
            <a:ln w="0">
              <a:solidFill>
                <a:srgbClr val="0000FF">
                  <a:alpha val="100000"/>
                </a:srgbClr>
              </a:solidFill>
            </a:ln>
          </c:spPr>
        </c:majorGridlines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9440"/>
        <c:crosses val="autoZero"/>
        <c:lblAlgn val="ctr"/>
        <c:lblOffset val="100"/>
      </c:catAx>
      <c:valAx>
        <c:axId val="52749440"/>
        <c:scaling>
          <c:orientation val="minMax"/>
        </c:scaling>
        <c:delete val="0"/>
        <c:axPos val="l"/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3552"/>
        <c:crosses val="autoZero"/>
        <c:crossBetween val="between"/>
      </c:valAx>
    </c:plotArea>
    <c:legend>
      <c:legendPos val="b"/>
      <c:layout>
        <c:manualLayout>
          <c:xMode val="edge"/>
          <c:yMode val="edge"/>
        </c:manualLayout>
      </c:layout>
      <c:overlay val="0"/>
      <c:spPr>
        <a:noFill/>
        <a:ln w="12700" cap="flat" cmpd="sng" algn="ctr">
          <a:solidFill>
            <a:srgbClr val="000000">
              <a:alpha val="100000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barChart>
        <c:barDir val="col"/>
        <c:grouping val="clustered"/>
        <c:ser>
          <c:idx val="0"/>
          <c:order val="0"/>
          <c:tx>
            <c:v>Переход на сайт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Val val="1"/>
            <c:showCatName val="0"/>
            <c:showSerName val="0"/>
            <c:showPercent val="0"/>
            <c:separator/>
            <c:showLeaderLines val="1"/>
          </c:dLbls>
          <c:spPr>
            <a:solidFill>
              <a:srgbClr val="143f6a">
                <a:alpha val="100000"/>
              </a:srgbClr>
            </a:solidFill>
          </c:spPr>
          <c:cat>
            <c:strLit>
              <c:ptCount val="5"/>
              <c:pt idx="0">
                <c:v>Яндекс.Поиск</c:v>
              </c:pt>
              <c:pt idx="1">
                <c:v>Яндекс.Карты</c:v>
              </c:pt>
              <c:pt idx="2">
                <c:v>Яндекс.Карты моб. приложение</c:v>
              </c:pt>
              <c:pt idx="3">
                <c:v>Яндекс.Навигатор</c:v>
              </c:pt>
              <c:pt idx="4">
                <c:v/>
              </c:pt>
            </c:strLit>
          </c:cat>
          <c:val>
            <c:numLit>
              <c:ptCount val="5"/>
              <c:pt idx="0">
                <c:v>17</c:v>
              </c:pt>
              <c:pt idx="1">
                <c:v>0</c:v>
              </c:pt>
              <c:pt idx="2">
                <c:v>0</c:v>
              </c:pt>
              <c:pt idx="3">
                <c:v>0</c:v>
              </c:pt>
              <c:pt idx="4">
                <c:v>0</c:v>
              </c:pt>
            </c:numLit>
          </c:val>
        </c:ser>
        <c:ser>
          <c:idx val="1"/>
          <c:order val="1"/>
          <c:tx>
            <c:v>Нажать на кнопку позвонить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Val val="1"/>
            <c:showCatName val="0"/>
            <c:showSerName val="0"/>
            <c:showPercent val="0"/>
            <c:separator/>
            <c:showLeaderLines val="1"/>
          </c:dLbls>
          <c:spPr>
            <a:solidFill>
              <a:srgbClr val="91cf50">
                <a:alpha val="100000"/>
              </a:srgbClr>
            </a:solidFill>
          </c:spPr>
          <c:cat>
            <c:strLit>
              <c:ptCount val="5"/>
              <c:pt idx="0">
                <c:v>Яндекс.Поиск</c:v>
              </c:pt>
              <c:pt idx="1">
                <c:v>Яндекс.Карты</c:v>
              </c:pt>
              <c:pt idx="2">
                <c:v>Яндекс.Карты моб. приложение</c:v>
              </c:pt>
              <c:pt idx="3">
                <c:v>Яндекс.Навигатор</c:v>
              </c:pt>
              <c:pt idx="4">
                <c:v/>
              </c:pt>
            </c:strLit>
          </c:cat>
          <c:val>
            <c:numLit>
              <c:ptCount val="5"/>
              <c:pt idx="0">
                <c:v>3</c:v>
              </c:pt>
              <c:pt idx="1">
                <c:v>3</c:v>
              </c:pt>
              <c:pt idx="2">
                <c:v>3</c:v>
              </c:pt>
              <c:pt idx="3">
                <c:v>0</c:v>
              </c:pt>
              <c:pt idx="4">
                <c:v>0</c:v>
              </c:pt>
            </c:numLit>
          </c:val>
        </c:ser>
        <c:ser>
          <c:idx val="2"/>
          <c:order val="2"/>
          <c:tx>
            <c:v>Построение маршрута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Val val="1"/>
            <c:showCatName val="0"/>
            <c:showSerName val="0"/>
            <c:showPercent val="0"/>
            <c:separator/>
            <c:showLeaderLines val="1"/>
          </c:dLbls>
          <c:spPr>
            <a:solidFill>
              <a:srgbClr val="049544">
                <a:alpha val="100000"/>
              </a:srgbClr>
            </a:solidFill>
          </c:spPr>
          <c:cat>
            <c:strLit>
              <c:ptCount val="5"/>
              <c:pt idx="0">
                <c:v>Яндекс.Поиск</c:v>
              </c:pt>
              <c:pt idx="1">
                <c:v>Яндекс.Карты</c:v>
              </c:pt>
              <c:pt idx="2">
                <c:v>Яндекс.Карты моб. приложение</c:v>
              </c:pt>
              <c:pt idx="3">
                <c:v>Яндекс.Навигатор</c:v>
              </c:pt>
              <c:pt idx="4">
                <c:v/>
              </c:pt>
            </c:strLit>
          </c:cat>
          <c:val>
            <c:numLit>
              <c:ptCount val="5"/>
              <c:pt idx="0">
                <c:v>0</c:v>
              </c:pt>
              <c:pt idx="1">
                <c:v>0</c:v>
              </c:pt>
              <c:pt idx="2">
                <c:v>0</c:v>
              </c:pt>
              <c:pt idx="3">
                <c:v>0</c:v>
              </c:pt>
              <c:pt idx="4">
                <c:v>0</c:v>
              </c:pt>
            </c:numLit>
          </c:val>
        </c:ser>
        <c:ser>
          <c:idx val="3"/>
          <c:order val="3"/>
          <c:tx>
            <c:v>Переход в соц сети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Val val="1"/>
            <c:showCatName val="0"/>
            <c:showSerName val="0"/>
            <c:showPercent val="0"/>
            <c:separator/>
            <c:showLeaderLines val="1"/>
          </c:dLbls>
          <c:spPr>
            <a:solidFill>
              <a:srgbClr val="548235">
                <a:alpha val="100000"/>
              </a:srgbClr>
            </a:solidFill>
          </c:spPr>
          <c:cat>
            <c:strLit>
              <c:ptCount val="5"/>
              <c:pt idx="0">
                <c:v>Яндекс.Поиск</c:v>
              </c:pt>
              <c:pt idx="1">
                <c:v>Яндекс.Карты</c:v>
              </c:pt>
              <c:pt idx="2">
                <c:v>Яндекс.Карты моб. приложение</c:v>
              </c:pt>
              <c:pt idx="3">
                <c:v>Яндекс.Навигатор</c:v>
              </c:pt>
              <c:pt idx="4">
                <c:v/>
              </c:pt>
            </c:strLit>
          </c:cat>
          <c:val>
            <c:numLit>
              <c:ptCount val="5"/>
              <c:pt idx="0">
                <c:v>0</c:v>
              </c:pt>
              <c:pt idx="1">
                <c:v>0</c:v>
              </c:pt>
              <c:pt idx="2">
                <c:v>0</c:v>
              </c:pt>
              <c:pt idx="3">
                <c:v>0</c:v>
              </c:pt>
              <c:pt idx="4">
                <c:v>0</c:v>
              </c:pt>
            </c:numLit>
          </c:val>
        </c:ser>
        <c:gapWidth val="150"/>
        <c:overlap val="-25"/>
        <c:axId val="52743552"/>
        <c:axId val="52749440"/>
        <c:extLst/>
      </c:barChart>
      <c:catAx>
        <c:axId val="52743552"/>
        <c:scaling>
          <c:orientation val="minMax"/>
        </c:scaling>
        <c:delete val="0"/>
        <c:axPos val="b"/>
        <c:majorGridlines>
          <c:spPr>
            <a:ln w="0">
              <a:solidFill>
                <a:srgbClr val="0000FF">
                  <a:alpha val="100000"/>
                </a:srgbClr>
              </a:solidFill>
            </a:ln>
          </c:spPr>
        </c:majorGridlines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9440"/>
        <c:crosses val="autoZero"/>
        <c:lblAlgn val="ctr"/>
        <c:lblOffset val="100"/>
      </c:catAx>
      <c:valAx>
        <c:axId val="52749440"/>
        <c:scaling>
          <c:orientation val="minMax"/>
        </c:scaling>
        <c:delete val="0"/>
        <c:axPos val="l"/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3552"/>
        <c:crosses val="autoZero"/>
        <c:crossBetween val="between"/>
      </c:valAx>
    </c:plotArea>
    <c:legend>
      <c:legendPos val="b"/>
      <c:layout>
        <c:manualLayout>
          <c:xMode val="edge"/>
          <c:yMode val="edge"/>
        </c:manualLayout>
      </c:layout>
      <c:overlay val="0"/>
      <c:spPr>
        <a:noFill/>
        <a:ln w="12700" cap="flat" cmpd="sng" algn="ctr">
          <a:solidFill>
            <a:srgbClr val="000000">
              <a:alpha val="100000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barChart>
        <c:barDir val="col"/>
        <c:grouping val="clustered"/>
        <c:ser>
          <c:idx val="0"/>
          <c:order val="0"/>
          <c:tx>
            <c:v>Переход на сайт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Val val="1"/>
            <c:showCatName val="0"/>
            <c:showSerName val="0"/>
            <c:showPercent val="0"/>
            <c:separator/>
            <c:showLeaderLines val="1"/>
          </c:dLbls>
          <c:spPr>
            <a:solidFill>
              <a:srgbClr val="143f6a">
                <a:alpha val="100000"/>
              </a:srgbClr>
            </a:solidFill>
          </c:spPr>
          <c:cat>
            <c:strLit>
              <c:ptCount val="4"/>
              <c:pt idx="0">
                <c:v>Яндекс.Поиск</c:v>
              </c:pt>
              <c:pt idx="1">
                <c:v>Яндекс.Карты</c:v>
              </c:pt>
              <c:pt idx="2">
                <c:v>Яндекс.Карты моб. приложение</c:v>
              </c:pt>
              <c:pt idx="3">
                <c:v>Яндекс.Навигатор</c:v>
              </c:pt>
            </c:strLit>
          </c:cat>
          <c:val>
            <c:numLit>
              <c:ptCount val="4"/>
              <c:pt idx="0">
                <c:v>19</c:v>
              </c:pt>
              <c:pt idx="1">
                <c:v>0</c:v>
              </c:pt>
              <c:pt idx="2">
                <c:v>0</c:v>
              </c:pt>
              <c:pt idx="3">
                <c:v>0</c:v>
              </c:pt>
            </c:numLit>
          </c:val>
        </c:ser>
        <c:ser>
          <c:idx val="1"/>
          <c:order val="1"/>
          <c:tx>
            <c:v>Нажать на кнопку позвонить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Val val="1"/>
            <c:showCatName val="0"/>
            <c:showSerName val="0"/>
            <c:showPercent val="0"/>
            <c:separator/>
            <c:showLeaderLines val="1"/>
          </c:dLbls>
          <c:spPr>
            <a:solidFill>
              <a:srgbClr val="91cf50">
                <a:alpha val="100000"/>
              </a:srgbClr>
            </a:solidFill>
          </c:spPr>
          <c:cat>
            <c:strLit>
              <c:ptCount val="4"/>
              <c:pt idx="0">
                <c:v>Яндекс.Поиск</c:v>
              </c:pt>
              <c:pt idx="1">
                <c:v>Яндекс.Карты</c:v>
              </c:pt>
              <c:pt idx="2">
                <c:v>Яндекс.Карты моб. приложение</c:v>
              </c:pt>
              <c:pt idx="3">
                <c:v>Яндекс.Навигатор</c:v>
              </c:pt>
            </c:strLit>
          </c:cat>
          <c:val>
            <c:numLit>
              <c:ptCount val="4"/>
              <c:pt idx="0">
                <c:v>2</c:v>
              </c:pt>
              <c:pt idx="1">
                <c:v>2</c:v>
              </c:pt>
              <c:pt idx="2">
                <c:v>2</c:v>
              </c:pt>
              <c:pt idx="3">
                <c:v>0</c:v>
              </c:pt>
            </c:numLit>
          </c:val>
        </c:ser>
        <c:ser>
          <c:idx val="2"/>
          <c:order val="2"/>
          <c:tx>
            <c:v>Построение маршрута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Val val="1"/>
            <c:showCatName val="0"/>
            <c:showSerName val="0"/>
            <c:showPercent val="0"/>
            <c:separator/>
            <c:showLeaderLines val="1"/>
          </c:dLbls>
          <c:spPr>
            <a:solidFill>
              <a:srgbClr val="049544">
                <a:alpha val="100000"/>
              </a:srgbClr>
            </a:solidFill>
          </c:spPr>
          <c:cat>
            <c:strLit>
              <c:ptCount val="4"/>
              <c:pt idx="0">
                <c:v>Яндекс.Поиск</c:v>
              </c:pt>
              <c:pt idx="1">
                <c:v>Яндекс.Карты</c:v>
              </c:pt>
              <c:pt idx="2">
                <c:v>Яндекс.Карты моб. приложение</c:v>
              </c:pt>
              <c:pt idx="3">
                <c:v>Яндекс.Навигатор</c:v>
              </c:pt>
            </c:strLit>
          </c:cat>
          <c:val>
            <c:numLit>
              <c:ptCount val="4"/>
              <c:pt idx="0">
                <c:v>0</c:v>
              </c:pt>
              <c:pt idx="1">
                <c:v>1</c:v>
              </c:pt>
              <c:pt idx="2">
                <c:v>0</c:v>
              </c:pt>
              <c:pt idx="3">
                <c:v>0</c:v>
              </c:pt>
            </c:numLit>
          </c:val>
        </c:ser>
        <c:ser>
          <c:idx val="3"/>
          <c:order val="3"/>
          <c:tx>
            <c:v>Переход в соц сети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Val val="1"/>
            <c:showCatName val="0"/>
            <c:showSerName val="0"/>
            <c:showPercent val="0"/>
            <c:separator/>
            <c:showLeaderLines val="1"/>
          </c:dLbls>
          <c:spPr>
            <a:solidFill>
              <a:srgbClr val="548235">
                <a:alpha val="100000"/>
              </a:srgbClr>
            </a:solidFill>
          </c:spPr>
          <c:cat>
            <c:strLit>
              <c:ptCount val="4"/>
              <c:pt idx="0">
                <c:v>Яндекс.Поиск</c:v>
              </c:pt>
              <c:pt idx="1">
                <c:v>Яндекс.Карты</c:v>
              </c:pt>
              <c:pt idx="2">
                <c:v>Яндекс.Карты моб. приложение</c:v>
              </c:pt>
              <c:pt idx="3">
                <c:v>Яндекс.Навигатор</c:v>
              </c:pt>
            </c:strLit>
          </c:cat>
          <c:val>
            <c:numLit>
              <c:ptCount val="4"/>
              <c:pt idx="0">
                <c:v>0</c:v>
              </c:pt>
              <c:pt idx="1">
                <c:v>0</c:v>
              </c:pt>
              <c:pt idx="2">
                <c:v>0</c:v>
              </c:pt>
              <c:pt idx="3">
                <c:v>0</c:v>
              </c:pt>
            </c:numLit>
          </c:val>
        </c:ser>
        <c:gapWidth val="150"/>
        <c:overlap val="-25"/>
        <c:axId val="52743552"/>
        <c:axId val="52749440"/>
        <c:extLst/>
      </c:barChart>
      <c:catAx>
        <c:axId val="52743552"/>
        <c:scaling>
          <c:orientation val="minMax"/>
        </c:scaling>
        <c:delete val="0"/>
        <c:axPos val="b"/>
        <c:majorGridlines>
          <c:spPr>
            <a:ln w="0">
              <a:solidFill>
                <a:srgbClr val="0000FF">
                  <a:alpha val="100000"/>
                </a:srgbClr>
              </a:solidFill>
            </a:ln>
          </c:spPr>
        </c:majorGridlines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9440"/>
        <c:crosses val="autoZero"/>
        <c:lblAlgn val="ctr"/>
        <c:lblOffset val="100"/>
      </c:catAx>
      <c:valAx>
        <c:axId val="52749440"/>
        <c:scaling>
          <c:orientation val="minMax"/>
        </c:scaling>
        <c:delete val="0"/>
        <c:axPos val="l"/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3552"/>
        <c:crosses val="autoZero"/>
        <c:crossBetween val="between"/>
      </c:valAx>
    </c:plotArea>
    <c:legend>
      <c:legendPos val="b"/>
      <c:layout>
        <c:manualLayout>
          <c:xMode val="edge"/>
          <c:yMode val="edge"/>
        </c:manualLayout>
      </c:layout>
      <c:overlay val="0"/>
      <c:spPr>
        <a:noFill/>
        <a:ln w="12700" cap="flat" cmpd="sng" algn="ctr">
          <a:solidFill>
            <a:srgbClr val="000000">
              <a:alpha val="100000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barChart>
        <c:barDir val="col"/>
        <c:grouping val="clustered"/>
        <c:ser>
          <c:idx val="0"/>
          <c:order val="0"/>
          <c:tx>
            <c:v>Переход на сайт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Val val="1"/>
            <c:showCatName val="0"/>
            <c:showSerName val="0"/>
            <c:showPercent val="0"/>
            <c:separator/>
            <c:showLeaderLines val="1"/>
          </c:dLbls>
          <c:spPr>
            <a:solidFill>
              <a:srgbClr val="143f6a">
                <a:alpha val="100000"/>
              </a:srgbClr>
            </a:solidFill>
          </c:spPr>
          <c:cat>
            <c:strLit>
              <c:ptCount val="4"/>
              <c:pt idx="0">
                <c:v>Яндекс.Поиск</c:v>
              </c:pt>
              <c:pt idx="1">
                <c:v>Яндекс.Карты</c:v>
              </c:pt>
              <c:pt idx="2">
                <c:v>Яндекс.Карты моб. приложение</c:v>
              </c:pt>
              <c:pt idx="3">
                <c:v>Яндекс.Навигатор</c:v>
              </c:pt>
            </c:strLit>
          </c:cat>
          <c:val>
            <c:numLit>
              <c:ptCount val="4"/>
              <c:pt idx="0">
                <c:v>3</c:v>
              </c:pt>
              <c:pt idx="1">
                <c:v>0</c:v>
              </c:pt>
              <c:pt idx="2">
                <c:v>0</c:v>
              </c:pt>
              <c:pt idx="3">
                <c:v>0</c:v>
              </c:pt>
            </c:numLit>
          </c:val>
        </c:ser>
        <c:ser>
          <c:idx val="1"/>
          <c:order val="1"/>
          <c:tx>
            <c:v>Нажать на кнопку позвонить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Val val="1"/>
            <c:showCatName val="0"/>
            <c:showSerName val="0"/>
            <c:showPercent val="0"/>
            <c:separator/>
            <c:showLeaderLines val="1"/>
          </c:dLbls>
          <c:spPr>
            <a:solidFill>
              <a:srgbClr val="91cf50">
                <a:alpha val="100000"/>
              </a:srgbClr>
            </a:solidFill>
          </c:spPr>
          <c:cat>
            <c:strLit>
              <c:ptCount val="4"/>
              <c:pt idx="0">
                <c:v>Яндекс.Поиск</c:v>
              </c:pt>
              <c:pt idx="1">
                <c:v>Яндекс.Карты</c:v>
              </c:pt>
              <c:pt idx="2">
                <c:v>Яндекс.Карты моб. приложение</c:v>
              </c:pt>
              <c:pt idx="3">
                <c:v>Яндекс.Навигатор</c:v>
              </c:pt>
            </c:strLit>
          </c:cat>
          <c:val>
            <c:numLit>
              <c:ptCount val="4"/>
              <c:pt idx="0">
                <c:v>4</c:v>
              </c:pt>
              <c:pt idx="1">
                <c:v>0</c:v>
              </c:pt>
              <c:pt idx="2">
                <c:v>1</c:v>
              </c:pt>
              <c:pt idx="3">
                <c:v>0</c:v>
              </c:pt>
            </c:numLit>
          </c:val>
        </c:ser>
        <c:ser>
          <c:idx val="2"/>
          <c:order val="2"/>
          <c:tx>
            <c:v>Построение маршрута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Val val="1"/>
            <c:showCatName val="0"/>
            <c:showSerName val="0"/>
            <c:showPercent val="0"/>
            <c:separator/>
            <c:showLeaderLines val="1"/>
          </c:dLbls>
          <c:spPr>
            <a:solidFill>
              <a:srgbClr val="049544">
                <a:alpha val="100000"/>
              </a:srgbClr>
            </a:solidFill>
          </c:spPr>
          <c:cat>
            <c:strLit>
              <c:ptCount val="4"/>
              <c:pt idx="0">
                <c:v>Яндекс.Поиск</c:v>
              </c:pt>
              <c:pt idx="1">
                <c:v>Яндекс.Карты</c:v>
              </c:pt>
              <c:pt idx="2">
                <c:v>Яндекс.Карты моб. приложение</c:v>
              </c:pt>
              <c:pt idx="3">
                <c:v>Яндекс.Навигатор</c:v>
              </c:pt>
            </c:strLit>
          </c:cat>
          <c:val>
            <c:numLit>
              <c:ptCount val="4"/>
              <c:pt idx="0">
                <c:v>0</c:v>
              </c:pt>
              <c:pt idx="1">
                <c:v>2</c:v>
              </c:pt>
              <c:pt idx="2">
                <c:v>4</c:v>
              </c:pt>
              <c:pt idx="3">
                <c:v>0</c:v>
              </c:pt>
            </c:numLit>
          </c:val>
        </c:ser>
        <c:ser>
          <c:idx val="3"/>
          <c:order val="3"/>
          <c:tx>
            <c:v>Переход в соц сети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Val val="1"/>
            <c:showCatName val="0"/>
            <c:showSerName val="0"/>
            <c:showPercent val="0"/>
            <c:separator/>
            <c:showLeaderLines val="1"/>
          </c:dLbls>
          <c:spPr>
            <a:solidFill>
              <a:srgbClr val="548235">
                <a:alpha val="100000"/>
              </a:srgbClr>
            </a:solidFill>
          </c:spPr>
          <c:cat>
            <c:strLit>
              <c:ptCount val="4"/>
              <c:pt idx="0">
                <c:v>Яндекс.Поиск</c:v>
              </c:pt>
              <c:pt idx="1">
                <c:v>Яндекс.Карты</c:v>
              </c:pt>
              <c:pt idx="2">
                <c:v>Яндекс.Карты моб. приложение</c:v>
              </c:pt>
              <c:pt idx="3">
                <c:v>Яндекс.Навигатор</c:v>
              </c:pt>
            </c:strLit>
          </c:cat>
          <c:val>
            <c:numLit>
              <c:ptCount val="4"/>
              <c:pt idx="0">
                <c:v>0</c:v>
              </c:pt>
              <c:pt idx="1">
                <c:v>0</c:v>
              </c:pt>
              <c:pt idx="2">
                <c:v>0</c:v>
              </c:pt>
              <c:pt idx="3">
                <c:v>0</c:v>
              </c:pt>
            </c:numLit>
          </c:val>
        </c:ser>
        <c:gapWidth val="150"/>
        <c:overlap val="-25"/>
        <c:axId val="52743552"/>
        <c:axId val="52749440"/>
        <c:extLst/>
      </c:barChart>
      <c:catAx>
        <c:axId val="52743552"/>
        <c:scaling>
          <c:orientation val="minMax"/>
        </c:scaling>
        <c:delete val="0"/>
        <c:axPos val="b"/>
        <c:majorGridlines>
          <c:spPr>
            <a:ln w="0">
              <a:solidFill>
                <a:srgbClr val="0000FF">
                  <a:alpha val="100000"/>
                </a:srgbClr>
              </a:solidFill>
            </a:ln>
          </c:spPr>
        </c:majorGridlines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9440"/>
        <c:crosses val="autoZero"/>
        <c:lblAlgn val="ctr"/>
        <c:lblOffset val="100"/>
      </c:catAx>
      <c:valAx>
        <c:axId val="52749440"/>
        <c:scaling>
          <c:orientation val="minMax"/>
        </c:scaling>
        <c:delete val="0"/>
        <c:axPos val="l"/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3552"/>
        <c:crosses val="autoZero"/>
        <c:crossBetween val="between"/>
      </c:valAx>
    </c:plotArea>
    <c:legend>
      <c:legendPos val="b"/>
      <c:layout>
        <c:manualLayout>
          <c:xMode val="edge"/>
          <c:yMode val="edge"/>
        </c:manualLayout>
      </c:layout>
      <c:overlay val="0"/>
      <c:spPr>
        <a:noFill/>
        <a:ln w="12700" cap="flat" cmpd="sng" algn="ctr">
          <a:solidFill>
            <a:srgbClr val="000000">
              <a:alpha val="100000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barChart>
        <c:barDir val="col"/>
        <c:grouping val="clustered"/>
        <c:ser>
          <c:idx val="0"/>
          <c:order val="0"/>
          <c:tx>
            <c:v>Переход на сайт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Val val="1"/>
            <c:showCatName val="0"/>
            <c:showSerName val="0"/>
            <c:showPercent val="0"/>
            <c:separator/>
            <c:showLeaderLines val="1"/>
          </c:dLbls>
          <c:spPr>
            <a:solidFill>
              <a:srgbClr val="143f6a">
                <a:alpha val="100000"/>
              </a:srgbClr>
            </a:solidFill>
          </c:spPr>
          <c:cat>
            <c:strLit>
              <c:ptCount val="6"/>
              <c:pt idx="0">
                <c:v>Яндекс.Поиск</c:v>
              </c:pt>
              <c:pt idx="1">
                <c:v>Яндекс.Карты</c:v>
              </c:pt>
              <c:pt idx="2">
                <c:v>Яндекс.Карты моб. приложение</c:v>
              </c:pt>
              <c:pt idx="3">
                <c:v>Яндекс.Навигатор</c:v>
              </c:pt>
              <c:pt idx="4">
                <c:v/>
              </c:pt>
              <c:pt idx="5">
                <c:v>Яндекс.Услуги: мобильная версия</c:v>
              </c:pt>
            </c:strLit>
          </c:cat>
          <c:val>
            <c:numLit>
              <c:ptCount val="6"/>
              <c:pt idx="0">
                <c:v>7</c:v>
              </c:pt>
              <c:pt idx="1">
                <c:v>0</c:v>
              </c:pt>
              <c:pt idx="2">
                <c:v>0</c:v>
              </c:pt>
              <c:pt idx="3">
                <c:v>0</c:v>
              </c:pt>
              <c:pt idx="4">
                <c:v>0</c:v>
              </c:pt>
              <c:pt idx="5">
                <c:v>0</c:v>
              </c:pt>
            </c:numLit>
          </c:val>
        </c:ser>
        <c:ser>
          <c:idx val="1"/>
          <c:order val="1"/>
          <c:tx>
            <c:v>Нажать на кнопку позвонить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Val val="1"/>
            <c:showCatName val="0"/>
            <c:showSerName val="0"/>
            <c:showPercent val="0"/>
            <c:separator/>
            <c:showLeaderLines val="1"/>
          </c:dLbls>
          <c:spPr>
            <a:solidFill>
              <a:srgbClr val="91cf50">
                <a:alpha val="100000"/>
              </a:srgbClr>
            </a:solidFill>
          </c:spPr>
          <c:cat>
            <c:strLit>
              <c:ptCount val="6"/>
              <c:pt idx="0">
                <c:v>Яндекс.Поиск</c:v>
              </c:pt>
              <c:pt idx="1">
                <c:v>Яндекс.Карты</c:v>
              </c:pt>
              <c:pt idx="2">
                <c:v>Яндекс.Карты моб. приложение</c:v>
              </c:pt>
              <c:pt idx="3">
                <c:v>Яндекс.Навигатор</c:v>
              </c:pt>
              <c:pt idx="4">
                <c:v/>
              </c:pt>
              <c:pt idx="5">
                <c:v>Яндекс.Услуги: мобильная версия</c:v>
              </c:pt>
            </c:strLit>
          </c:cat>
          <c:val>
            <c:numLit>
              <c:ptCount val="6"/>
              <c:pt idx="0">
                <c:v>0</c:v>
              </c:pt>
              <c:pt idx="1">
                <c:v>0</c:v>
              </c:pt>
              <c:pt idx="2">
                <c:v>0</c:v>
              </c:pt>
              <c:pt idx="3">
                <c:v>0</c:v>
              </c:pt>
              <c:pt idx="4">
                <c:v>0</c:v>
              </c:pt>
              <c:pt idx="5">
                <c:v>0</c:v>
              </c:pt>
            </c:numLit>
          </c:val>
        </c:ser>
        <c:ser>
          <c:idx val="2"/>
          <c:order val="2"/>
          <c:tx>
            <c:v>Построение маршрута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Val val="1"/>
            <c:showCatName val="0"/>
            <c:showSerName val="0"/>
            <c:showPercent val="0"/>
            <c:separator/>
            <c:showLeaderLines val="1"/>
          </c:dLbls>
          <c:spPr>
            <a:solidFill>
              <a:srgbClr val="049544">
                <a:alpha val="100000"/>
              </a:srgbClr>
            </a:solidFill>
          </c:spPr>
          <c:cat>
            <c:strLit>
              <c:ptCount val="6"/>
              <c:pt idx="0">
                <c:v>Яндекс.Поиск</c:v>
              </c:pt>
              <c:pt idx="1">
                <c:v>Яндекс.Карты</c:v>
              </c:pt>
              <c:pt idx="2">
                <c:v>Яндекс.Карты моб. приложение</c:v>
              </c:pt>
              <c:pt idx="3">
                <c:v>Яндекс.Навигатор</c:v>
              </c:pt>
              <c:pt idx="4">
                <c:v/>
              </c:pt>
              <c:pt idx="5">
                <c:v>Яндекс.Услуги: мобильная версия</c:v>
              </c:pt>
            </c:strLit>
          </c:cat>
          <c:val>
            <c:numLit>
              <c:ptCount val="6"/>
              <c:pt idx="0">
                <c:v>0</c:v>
              </c:pt>
              <c:pt idx="1">
                <c:v>1</c:v>
              </c:pt>
              <c:pt idx="2">
                <c:v>3</c:v>
              </c:pt>
              <c:pt idx="3">
                <c:v>1</c:v>
              </c:pt>
              <c:pt idx="4">
                <c:v>0</c:v>
              </c:pt>
              <c:pt idx="5">
                <c:v>0</c:v>
              </c:pt>
            </c:numLit>
          </c:val>
        </c:ser>
        <c:ser>
          <c:idx val="3"/>
          <c:order val="3"/>
          <c:tx>
            <c:v>Переход в соц сети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Val val="1"/>
            <c:showCatName val="0"/>
            <c:showSerName val="0"/>
            <c:showPercent val="0"/>
            <c:separator/>
            <c:showLeaderLines val="1"/>
          </c:dLbls>
          <c:spPr>
            <a:solidFill>
              <a:srgbClr val="548235">
                <a:alpha val="100000"/>
              </a:srgbClr>
            </a:solidFill>
          </c:spPr>
          <c:cat>
            <c:strLit>
              <c:ptCount val="6"/>
              <c:pt idx="0">
                <c:v>Яндекс.Поиск</c:v>
              </c:pt>
              <c:pt idx="1">
                <c:v>Яндекс.Карты</c:v>
              </c:pt>
              <c:pt idx="2">
                <c:v>Яндекс.Карты моб. приложение</c:v>
              </c:pt>
              <c:pt idx="3">
                <c:v>Яндекс.Навигатор</c:v>
              </c:pt>
              <c:pt idx="4">
                <c:v/>
              </c:pt>
              <c:pt idx="5">
                <c:v>Яндекс.Услуги: мобильная версия</c:v>
              </c:pt>
            </c:strLit>
          </c:cat>
          <c:val>
            <c:numLit>
              <c:ptCount val="6"/>
              <c:pt idx="0">
                <c:v>0</c:v>
              </c:pt>
              <c:pt idx="1">
                <c:v>0</c:v>
              </c:pt>
              <c:pt idx="2">
                <c:v>0</c:v>
              </c:pt>
              <c:pt idx="3">
                <c:v>0</c:v>
              </c:pt>
              <c:pt idx="4">
                <c:v>0</c:v>
              </c:pt>
              <c:pt idx="5">
                <c:v>0</c:v>
              </c:pt>
            </c:numLit>
          </c:val>
        </c:ser>
        <c:gapWidth val="150"/>
        <c:overlap val="-25"/>
        <c:axId val="52743552"/>
        <c:axId val="52749440"/>
        <c:extLst/>
      </c:barChart>
      <c:catAx>
        <c:axId val="52743552"/>
        <c:scaling>
          <c:orientation val="minMax"/>
        </c:scaling>
        <c:delete val="0"/>
        <c:axPos val="b"/>
        <c:majorGridlines>
          <c:spPr>
            <a:ln w="0">
              <a:solidFill>
                <a:srgbClr val="0000FF">
                  <a:alpha val="100000"/>
                </a:srgbClr>
              </a:solidFill>
            </a:ln>
          </c:spPr>
        </c:majorGridlines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9440"/>
        <c:crosses val="autoZero"/>
        <c:lblAlgn val="ctr"/>
        <c:lblOffset val="100"/>
      </c:catAx>
      <c:valAx>
        <c:axId val="52749440"/>
        <c:scaling>
          <c:orientation val="minMax"/>
        </c:scaling>
        <c:delete val="0"/>
        <c:axPos val="l"/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3552"/>
        <c:crosses val="autoZero"/>
        <c:crossBetween val="between"/>
      </c:valAx>
    </c:plotArea>
    <c:legend>
      <c:legendPos val="b"/>
      <c:layout>
        <c:manualLayout>
          <c:xMode val="edge"/>
          <c:yMode val="edge"/>
        </c:manualLayout>
      </c:layout>
      <c:overlay val="0"/>
      <c:spPr>
        <a:noFill/>
        <a:ln w="12700" cap="flat" cmpd="sng" algn="ctr">
          <a:solidFill>
            <a:srgbClr val="000000">
              <a:alpha val="100000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barChart>
        <c:barDir val="col"/>
        <c:grouping val="clustered"/>
        <c:ser>
          <c:idx val="0"/>
          <c:order val="0"/>
          <c:tx>
            <c:v>Переход на сайт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Val val="1"/>
            <c:showCatName val="0"/>
            <c:showSerName val="0"/>
            <c:showPercent val="0"/>
            <c:separator/>
            <c:showLeaderLines val="1"/>
          </c:dLbls>
          <c:spPr>
            <a:solidFill>
              <a:srgbClr val="143f6a">
                <a:alpha val="100000"/>
              </a:srgbClr>
            </a:solidFill>
          </c:spPr>
          <c:cat>
            <c:strLit>
              <c:ptCount val="4"/>
              <c:pt idx="0">
                <c:v>Яндекс.Поиск</c:v>
              </c:pt>
              <c:pt idx="1">
                <c:v>Яндекс.Карты</c:v>
              </c:pt>
              <c:pt idx="2">
                <c:v>Яндекс.Карты моб. приложение</c:v>
              </c:pt>
              <c:pt idx="3">
                <c:v>Яндекс.Навигатор</c:v>
              </c:pt>
            </c:strLit>
          </c:cat>
          <c:val>
            <c:numLit>
              <c:ptCount val="4"/>
              <c:pt idx="0">
                <c:v>7</c:v>
              </c:pt>
              <c:pt idx="1">
                <c:v>0</c:v>
              </c:pt>
              <c:pt idx="2">
                <c:v>0</c:v>
              </c:pt>
              <c:pt idx="3">
                <c:v>0</c:v>
              </c:pt>
            </c:numLit>
          </c:val>
        </c:ser>
        <c:ser>
          <c:idx val="1"/>
          <c:order val="1"/>
          <c:tx>
            <c:v>Нажать на кнопку позвонить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Val val="1"/>
            <c:showCatName val="0"/>
            <c:showSerName val="0"/>
            <c:showPercent val="0"/>
            <c:separator/>
            <c:showLeaderLines val="1"/>
          </c:dLbls>
          <c:spPr>
            <a:solidFill>
              <a:srgbClr val="91cf50">
                <a:alpha val="100000"/>
              </a:srgbClr>
            </a:solidFill>
          </c:spPr>
          <c:cat>
            <c:strLit>
              <c:ptCount val="4"/>
              <c:pt idx="0">
                <c:v>Яндекс.Поиск</c:v>
              </c:pt>
              <c:pt idx="1">
                <c:v>Яндекс.Карты</c:v>
              </c:pt>
              <c:pt idx="2">
                <c:v>Яндекс.Карты моб. приложение</c:v>
              </c:pt>
              <c:pt idx="3">
                <c:v>Яндекс.Навигатор</c:v>
              </c:pt>
            </c:strLit>
          </c:cat>
          <c:val>
            <c:numLit>
              <c:ptCount val="4"/>
              <c:pt idx="0">
                <c:v>2</c:v>
              </c:pt>
              <c:pt idx="1">
                <c:v>0</c:v>
              </c:pt>
              <c:pt idx="2">
                <c:v>0</c:v>
              </c:pt>
              <c:pt idx="3">
                <c:v>0</c:v>
              </c:pt>
            </c:numLit>
          </c:val>
        </c:ser>
        <c:ser>
          <c:idx val="2"/>
          <c:order val="2"/>
          <c:tx>
            <c:v>Построение маршрута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Val val="1"/>
            <c:showCatName val="0"/>
            <c:showSerName val="0"/>
            <c:showPercent val="0"/>
            <c:separator/>
            <c:showLeaderLines val="1"/>
          </c:dLbls>
          <c:spPr>
            <a:solidFill>
              <a:srgbClr val="049544">
                <a:alpha val="100000"/>
              </a:srgbClr>
            </a:solidFill>
          </c:spPr>
          <c:cat>
            <c:strLit>
              <c:ptCount val="4"/>
              <c:pt idx="0">
                <c:v>Яндекс.Поиск</c:v>
              </c:pt>
              <c:pt idx="1">
                <c:v>Яндекс.Карты</c:v>
              </c:pt>
              <c:pt idx="2">
                <c:v>Яндекс.Карты моб. приложение</c:v>
              </c:pt>
              <c:pt idx="3">
                <c:v>Яндекс.Навигатор</c:v>
              </c:pt>
            </c:strLit>
          </c:cat>
          <c:val>
            <c:numLit>
              <c:ptCount val="4"/>
              <c:pt idx="0">
                <c:v>0</c:v>
              </c:pt>
              <c:pt idx="1">
                <c:v>0</c:v>
              </c:pt>
              <c:pt idx="2">
                <c:v>2</c:v>
              </c:pt>
              <c:pt idx="3">
                <c:v>0</c:v>
              </c:pt>
            </c:numLit>
          </c:val>
        </c:ser>
        <c:ser>
          <c:idx val="3"/>
          <c:order val="3"/>
          <c:tx>
            <c:v>Переход в соц сети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Val val="1"/>
            <c:showCatName val="0"/>
            <c:showSerName val="0"/>
            <c:showPercent val="0"/>
            <c:separator/>
            <c:showLeaderLines val="1"/>
          </c:dLbls>
          <c:spPr>
            <a:solidFill>
              <a:srgbClr val="548235">
                <a:alpha val="100000"/>
              </a:srgbClr>
            </a:solidFill>
          </c:spPr>
          <c:cat>
            <c:strLit>
              <c:ptCount val="4"/>
              <c:pt idx="0">
                <c:v>Яндекс.Поиск</c:v>
              </c:pt>
              <c:pt idx="1">
                <c:v>Яндекс.Карты</c:v>
              </c:pt>
              <c:pt idx="2">
                <c:v>Яндекс.Карты моб. приложение</c:v>
              </c:pt>
              <c:pt idx="3">
                <c:v>Яндекс.Навигатор</c:v>
              </c:pt>
            </c:strLit>
          </c:cat>
          <c:val>
            <c:numLit>
              <c:ptCount val="4"/>
              <c:pt idx="0">
                <c:v>0</c:v>
              </c:pt>
              <c:pt idx="1">
                <c:v>0</c:v>
              </c:pt>
              <c:pt idx="2">
                <c:v>0</c:v>
              </c:pt>
              <c:pt idx="3">
                <c:v>0</c:v>
              </c:pt>
            </c:numLit>
          </c:val>
        </c:ser>
        <c:gapWidth val="150"/>
        <c:overlap val="-25"/>
        <c:axId val="52743552"/>
        <c:axId val="52749440"/>
        <c:extLst/>
      </c:barChart>
      <c:catAx>
        <c:axId val="52743552"/>
        <c:scaling>
          <c:orientation val="minMax"/>
        </c:scaling>
        <c:delete val="0"/>
        <c:axPos val="b"/>
        <c:majorGridlines>
          <c:spPr>
            <a:ln w="0">
              <a:solidFill>
                <a:srgbClr val="0000FF">
                  <a:alpha val="100000"/>
                </a:srgbClr>
              </a:solidFill>
            </a:ln>
          </c:spPr>
        </c:majorGridlines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9440"/>
        <c:crosses val="autoZero"/>
        <c:lblAlgn val="ctr"/>
        <c:lblOffset val="100"/>
      </c:catAx>
      <c:valAx>
        <c:axId val="52749440"/>
        <c:scaling>
          <c:orientation val="minMax"/>
        </c:scaling>
        <c:delete val="0"/>
        <c:axPos val="l"/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3552"/>
        <c:crosses val="autoZero"/>
        <c:crossBetween val="between"/>
      </c:valAx>
    </c:plotArea>
    <c:legend>
      <c:legendPos val="b"/>
      <c:layout>
        <c:manualLayout>
          <c:xMode val="edge"/>
          <c:yMode val="edge"/>
        </c:manualLayout>
      </c:layout>
      <c:overlay val="0"/>
      <c:spPr>
        <a:noFill/>
        <a:ln w="12700" cap="flat" cmpd="sng" algn="ctr">
          <a:solidFill>
            <a:srgbClr val="000000">
              <a:alpha val="100000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 algn="ctr" fontAlgn="base" marL="0" marR="0" indent="0" lvl="0">
              <a:defRPr/>
            </a:pPr>
            <a:r>
              <a:rPr lang="en-US" dirty="0" b="false" i="false" strike="noStrike" sz="1400" u="none">
                <a:solidFill>
                  <a:srgbClr val="000000">
                    <a:alpha val="100000"/>
                  </a:srgbClr>
                </a:solidFill>
                <a:latin typeface="Calibri"/>
              </a:rPr>
              <a:t>Тип устройства</a:t>
            </a:r>
            <a:endParaRPr lang="en-US" dirty="0"/>
          </a:p>
        </c:rich>
      </c:tx>
      <c:layout>
        <c:manualLayout>
          <c:xMode val="edge"/>
          <c:yMode val="edge"/>
          <c:x val="0.01"/>
          <c:y val="0.01"/>
          <c:w val="500"/>
        </c:manualLayout>
      </c:layout>
      <c:overlay val="0"/>
    </c:title>
    <c:autoTitleDeleted val="0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pieChart>
        <c:varyColors val="1"/>
        <c:ser>
          <c:idx val="0"/>
          <c:order val="0"/>
          <c:tx>
            <c:v>Тип устройства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LeaderLines val="1"/>
          </c:dLbls>
          <c:cat>
            <c:strLit>
              <c:ptCount val="3"/>
              <c:pt idx="0">
                <c:v>Мобильные устройства</c:v>
              </c:pt>
              <c:pt idx="1">
                <c:v>ПК</c:v>
              </c:pt>
              <c:pt idx="2">
                <c:v>Планшеты</c:v>
              </c:pt>
            </c:strLit>
          </c:cat>
          <c:val>
            <c:numLit>
              <c:ptCount val="3"/>
              <c:pt idx="0">
                <c:v>736</c:v>
              </c:pt>
              <c:pt idx="1">
                <c:v>295</c:v>
              </c:pt>
              <c:pt idx="2">
                <c:v>3</c:v>
              </c:pt>
            </c:numLit>
          </c:val>
        </c:ser>
      </c:pieChart>
    </c:plotArea>
    <c:legend>
      <c:legendPos val="b"/>
      <c:layout>
        <c:manualLayout>
          <c:xMode val="edge"/>
          <c:yMode val="edge"/>
        </c:manualLayout>
      </c:layout>
      <c:overlay val="0"/>
      <c:spPr>
        <a:noFill/>
        <a:ln w="12700" cap="flat" cmpd="sng" algn="ctr">
          <a:solidFill>
            <a:srgbClr val="000000">
              <a:alpha val="100000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barChart>
        <c:barDir val="col"/>
        <c:grouping val="clustered"/>
        <c:ser>
          <c:idx val="0"/>
          <c:order val="0"/>
          <c:tx>
            <c:v>Предыдущий период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Val val="1"/>
            <c:showCatName val="0"/>
            <c:showSerName val="0"/>
            <c:showPercent val="0"/>
            <c:separator/>
            <c:showLeaderLines val="1"/>
          </c:dLbls>
          <c:spPr>
            <a:solidFill>
              <a:srgbClr val="143f6a">
                <a:alpha val="100000"/>
              </a:srgbClr>
            </a:solidFill>
          </c:spPr>
          <c:cat>
            <c:strLit>
              <c:ptCount val="5"/>
              <c:pt idx="0">
                <c:v/>
              </c:pt>
              <c:pt idx="1">
                <c:v>Яндекс.Карты</c:v>
              </c:pt>
              <c:pt idx="2">
                <c:v>Яндекс.Карты моб. приложение</c:v>
              </c:pt>
              <c:pt idx="3">
                <c:v>Яндекс.Навигатор</c:v>
              </c:pt>
              <c:pt idx="4">
                <c:v>Яндекс.Поиск</c:v>
              </c:pt>
            </c:strLit>
          </c:cat>
          <c:val>
            <c:numLit>
              <c:ptCount val="5"/>
              <c:pt idx="0">
                <c:v>1</c:v>
              </c:pt>
              <c:pt idx="1">
                <c:v>48</c:v>
              </c:pt>
              <c:pt idx="2">
                <c:v>40</c:v>
              </c:pt>
              <c:pt idx="3">
                <c:v>3</c:v>
              </c:pt>
              <c:pt idx="4">
                <c:v>919</c:v>
              </c:pt>
            </c:numLit>
          </c:val>
        </c:ser>
        <c:ser>
          <c:idx val="1"/>
          <c:order val="1"/>
          <c:tx>
            <c:v>Текущий период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Val val="1"/>
            <c:showCatName val="0"/>
            <c:showSerName val="0"/>
            <c:showPercent val="0"/>
            <c:separator/>
            <c:showLeaderLines val="1"/>
          </c:dLbls>
          <c:spPr>
            <a:solidFill>
              <a:srgbClr val="91cf50">
                <a:alpha val="100000"/>
              </a:srgbClr>
            </a:solidFill>
          </c:spPr>
          <c:cat>
            <c:strLit>
              <c:ptCount val="5"/>
              <c:pt idx="0">
                <c:v/>
              </c:pt>
              <c:pt idx="1">
                <c:v>Яндекс.Карты</c:v>
              </c:pt>
              <c:pt idx="2">
                <c:v>Яндекс.Карты моб. приложение</c:v>
              </c:pt>
              <c:pt idx="3">
                <c:v>Яндекс.Навигатор</c:v>
              </c:pt>
              <c:pt idx="4">
                <c:v>Яндекс.Поиск</c:v>
              </c:pt>
            </c:strLit>
          </c:cat>
          <c:val>
            <c:numLit>
              <c:ptCount val="5"/>
              <c:pt idx="0">
                <c:v>0</c:v>
              </c:pt>
              <c:pt idx="1">
                <c:v>63</c:v>
              </c:pt>
              <c:pt idx="2">
                <c:v>37</c:v>
              </c:pt>
              <c:pt idx="3">
                <c:v>1</c:v>
              </c:pt>
              <c:pt idx="4">
                <c:v>764</c:v>
              </c:pt>
            </c:numLit>
          </c:val>
        </c:ser>
        <c:gapWidth val="150"/>
        <c:overlap val="-25"/>
        <c:axId val="52743552"/>
        <c:axId val="52749440"/>
        <c:extLst/>
      </c:barChart>
      <c:catAx>
        <c:axId val="52743552"/>
        <c:scaling>
          <c:orientation val="minMax"/>
        </c:scaling>
        <c:delete val="0"/>
        <c:axPos val="b"/>
        <c:majorGridlines>
          <c:spPr>
            <a:ln w="0">
              <a:solidFill>
                <a:srgbClr val="0000FF">
                  <a:alpha val="100000"/>
                </a:srgbClr>
              </a:solidFill>
            </a:ln>
          </c:spPr>
        </c:majorGridlines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9440"/>
        <c:crosses val="autoZero"/>
        <c:lblAlgn val="ctr"/>
        <c:lblOffset val="100"/>
      </c:catAx>
      <c:valAx>
        <c:axId val="52749440"/>
        <c:scaling>
          <c:orientation val="minMax"/>
        </c:scaling>
        <c:delete val="0"/>
        <c:axPos val="l"/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3552"/>
        <c:crosses val="autoZero"/>
        <c:crossBetween val="between"/>
      </c:valAx>
    </c:plotArea>
    <c:legend>
      <c:legendPos val="b"/>
      <c:layout>
        <c:manualLayout>
          <c:xMode val="edge"/>
          <c:yMode val="edge"/>
        </c:manualLayout>
      </c:layout>
      <c:overlay val="0"/>
      <c:spPr>
        <a:noFill/>
        <a:ln w="12700" cap="flat" cmpd="sng" algn="ctr">
          <a:solidFill>
            <a:srgbClr val="000000">
              <a:alpha val="100000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 algn="ctr" fontAlgn="base" marL="0" marR="0" indent="0" lvl="0">
              <a:defRPr/>
            </a:pPr>
            <a:r>
              <a:rPr lang="en-US" dirty="0" b="false" i="false" strike="noStrike" sz="1400" u="none">
                <a:solidFill>
                  <a:srgbClr val="000000">
                    <a:alpha val="100000"/>
                  </a:srgbClr>
                </a:solidFill>
                <a:latin typeface="Calibri"/>
              </a:rPr>
              <a:t>Тип устройства</a:t>
            </a:r>
            <a:endParaRPr lang="en-US" dirty="0"/>
          </a:p>
        </c:rich>
      </c:tx>
      <c:layout>
        <c:manualLayout>
          <c:xMode val="edge"/>
          <c:yMode val="edge"/>
          <c:x val="0.01"/>
          <c:y val="0.01"/>
          <c:w val="500"/>
        </c:manualLayout>
      </c:layout>
      <c:overlay val="0"/>
    </c:title>
    <c:autoTitleDeleted val="0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pieChart>
        <c:varyColors val="1"/>
        <c:ser>
          <c:idx val="0"/>
          <c:order val="0"/>
          <c:tx>
            <c:v>Тип устройства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LeaderLines val="1"/>
          </c:dLbls>
          <c:cat>
            <c:strLit>
              <c:ptCount val="3"/>
              <c:pt idx="0">
                <c:v>Мобильные устройства</c:v>
              </c:pt>
              <c:pt idx="1">
                <c:v>ПК</c:v>
              </c:pt>
              <c:pt idx="2">
                <c:v>Планшеты</c:v>
              </c:pt>
            </c:strLit>
          </c:cat>
          <c:val>
            <c:numLit>
              <c:ptCount val="3"/>
              <c:pt idx="0">
                <c:v>652</c:v>
              </c:pt>
              <c:pt idx="1">
                <c:v>239</c:v>
              </c:pt>
              <c:pt idx="2">
                <c:v>1</c:v>
              </c:pt>
            </c:numLit>
          </c:val>
        </c:ser>
      </c:pieChart>
    </c:plotArea>
    <c:legend>
      <c:legendPos val="b"/>
      <c:layout>
        <c:manualLayout>
          <c:xMode val="edge"/>
          <c:yMode val="edge"/>
        </c:manualLayout>
      </c:layout>
      <c:overlay val="0"/>
      <c:spPr>
        <a:noFill/>
        <a:ln w="12700" cap="flat" cmpd="sng" algn="ctr">
          <a:solidFill>
            <a:srgbClr val="000000">
              <a:alpha val="100000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 algn="ctr" fontAlgn="base" marL="0" marR="0" indent="0" lvl="0">
              <a:defRPr/>
            </a:pPr>
            <a:r>
              <a:rPr lang="en-US" dirty="0" b="false" i="false" strike="noStrike" sz="1400" u="none">
                <a:solidFill>
                  <a:srgbClr val="000000">
                    <a:alpha val="100000"/>
                  </a:srgbClr>
                </a:solidFill>
                <a:latin typeface="Calibri"/>
              </a:rPr>
              <a:t>Тип устройства</a:t>
            </a:r>
            <a:endParaRPr lang="en-US" dirty="0"/>
          </a:p>
        </c:rich>
      </c:tx>
      <c:layout>
        <c:manualLayout>
          <c:xMode val="edge"/>
          <c:yMode val="edge"/>
          <c:x val="0.01"/>
          <c:y val="0.01"/>
          <c:w val="500"/>
        </c:manualLayout>
      </c:layout>
      <c:overlay val="0"/>
    </c:title>
    <c:autoTitleDeleted val="0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pieChart>
        <c:varyColors val="1"/>
        <c:ser>
          <c:idx val="0"/>
          <c:order val="0"/>
          <c:tx>
            <c:v>Тип устройства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LeaderLines val="1"/>
          </c:dLbls>
          <c:cat>
            <c:strLit>
              <c:ptCount val="3"/>
              <c:pt idx="0">
                <c:v>Мобильные устройства</c:v>
              </c:pt>
              <c:pt idx="1">
                <c:v>ПК</c:v>
              </c:pt>
              <c:pt idx="2">
                <c:v>Планшеты</c:v>
              </c:pt>
            </c:strLit>
          </c:cat>
          <c:val>
            <c:numLit>
              <c:ptCount val="3"/>
              <c:pt idx="0">
                <c:v>496</c:v>
              </c:pt>
              <c:pt idx="1">
                <c:v>172</c:v>
              </c:pt>
              <c:pt idx="2">
                <c:v>2</c:v>
              </c:pt>
            </c:numLit>
          </c:val>
        </c:ser>
      </c:pieChart>
    </c:plotArea>
    <c:legend>
      <c:legendPos val="b"/>
      <c:layout>
        <c:manualLayout>
          <c:xMode val="edge"/>
          <c:yMode val="edge"/>
        </c:manualLayout>
      </c:layout>
      <c:overlay val="0"/>
      <c:spPr>
        <a:noFill/>
        <a:ln w="12700" cap="flat" cmpd="sng" algn="ctr">
          <a:solidFill>
            <a:srgbClr val="000000">
              <a:alpha val="100000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 algn="ctr" fontAlgn="base" marL="0" marR="0" indent="0" lvl="0">
              <a:defRPr/>
            </a:pPr>
            <a:r>
              <a:rPr lang="en-US" dirty="0" b="false" i="false" strike="noStrike" sz="1400" u="none">
                <a:solidFill>
                  <a:srgbClr val="000000">
                    <a:alpha val="100000"/>
                  </a:srgbClr>
                </a:solidFill>
                <a:latin typeface="Calibri"/>
              </a:rPr>
              <a:t>Тип устройства</a:t>
            </a:r>
            <a:endParaRPr lang="en-US" dirty="0"/>
          </a:p>
        </c:rich>
      </c:tx>
      <c:layout>
        <c:manualLayout>
          <c:xMode val="edge"/>
          <c:yMode val="edge"/>
          <c:x val="0.01"/>
          <c:y val="0.01"/>
          <c:w val="500"/>
        </c:manualLayout>
      </c:layout>
      <c:overlay val="0"/>
    </c:title>
    <c:autoTitleDeleted val="0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pieChart>
        <c:varyColors val="1"/>
        <c:ser>
          <c:idx val="0"/>
          <c:order val="0"/>
          <c:tx>
            <c:v>Тип устройства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LeaderLines val="1"/>
          </c:dLbls>
          <c:cat>
            <c:strLit>
              <c:ptCount val="3"/>
              <c:pt idx="0">
                <c:v>Мобильные устройства</c:v>
              </c:pt>
              <c:pt idx="1">
                <c:v>ПК</c:v>
              </c:pt>
              <c:pt idx="2">
                <c:v>Планшеты</c:v>
              </c:pt>
            </c:strLit>
          </c:cat>
          <c:val>
            <c:numLit>
              <c:ptCount val="3"/>
              <c:pt idx="0">
                <c:v>487</c:v>
              </c:pt>
              <c:pt idx="1">
                <c:v>178</c:v>
              </c:pt>
              <c:pt idx="2">
                <c:v>5</c:v>
              </c:pt>
            </c:numLit>
          </c:val>
        </c:ser>
      </c:pieChart>
    </c:plotArea>
    <c:legend>
      <c:legendPos val="b"/>
      <c:layout>
        <c:manualLayout>
          <c:xMode val="edge"/>
          <c:yMode val="edge"/>
        </c:manualLayout>
      </c:layout>
      <c:overlay val="0"/>
      <c:spPr>
        <a:noFill/>
        <a:ln w="12700" cap="flat" cmpd="sng" algn="ctr">
          <a:solidFill>
            <a:srgbClr val="000000">
              <a:alpha val="100000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 algn="ctr" fontAlgn="base" marL="0" marR="0" indent="0" lvl="0">
              <a:defRPr/>
            </a:pPr>
            <a:r>
              <a:rPr lang="en-US" dirty="0" b="false" i="false" strike="noStrike" sz="1400" u="none">
                <a:solidFill>
                  <a:srgbClr val="000000">
                    <a:alpha val="100000"/>
                  </a:srgbClr>
                </a:solidFill>
                <a:latin typeface="Calibri"/>
              </a:rPr>
              <a:t>Тип устройства</a:t>
            </a:r>
            <a:endParaRPr lang="en-US" dirty="0"/>
          </a:p>
        </c:rich>
      </c:tx>
      <c:layout>
        <c:manualLayout>
          <c:xMode val="edge"/>
          <c:yMode val="edge"/>
          <c:x val="0.01"/>
          <c:y val="0.01"/>
          <c:w val="500"/>
        </c:manualLayout>
      </c:layout>
      <c:overlay val="0"/>
    </c:title>
    <c:autoTitleDeleted val="0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pieChart>
        <c:varyColors val="1"/>
        <c:ser>
          <c:idx val="0"/>
          <c:order val="0"/>
          <c:tx>
            <c:v>Тип устройства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LeaderLines val="1"/>
          </c:dLbls>
          <c:cat>
            <c:strLit>
              <c:ptCount val="3"/>
              <c:pt idx="0">
                <c:v>Мобильные устройства</c:v>
              </c:pt>
              <c:pt idx="1">
                <c:v>ПК</c:v>
              </c:pt>
              <c:pt idx="2">
                <c:v>Планшеты</c:v>
              </c:pt>
            </c:strLit>
          </c:cat>
          <c:val>
            <c:numLit>
              <c:ptCount val="3"/>
              <c:pt idx="0">
                <c:v>382</c:v>
              </c:pt>
              <c:pt idx="1">
                <c:v>173</c:v>
              </c:pt>
              <c:pt idx="2">
                <c:v>3</c:v>
              </c:pt>
            </c:numLit>
          </c:val>
        </c:ser>
      </c:pieChart>
    </c:plotArea>
    <c:legend>
      <c:legendPos val="b"/>
      <c:layout>
        <c:manualLayout>
          <c:xMode val="edge"/>
          <c:yMode val="edge"/>
        </c:manualLayout>
      </c:layout>
      <c:overlay val="0"/>
      <c:spPr>
        <a:noFill/>
        <a:ln w="12700" cap="flat" cmpd="sng" algn="ctr">
          <a:solidFill>
            <a:srgbClr val="000000">
              <a:alpha val="100000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 algn="ctr" fontAlgn="base" marL="0" marR="0" indent="0" lvl="0">
              <a:defRPr/>
            </a:pPr>
            <a:r>
              <a:rPr lang="en-US" dirty="0" b="false" i="false" strike="noStrike" sz="1400" u="none">
                <a:solidFill>
                  <a:srgbClr val="000000">
                    <a:alpha val="100000"/>
                  </a:srgbClr>
                </a:solidFill>
                <a:latin typeface="Calibri"/>
              </a:rPr>
              <a:t>Тип устройства</a:t>
            </a:r>
            <a:endParaRPr lang="en-US" dirty="0"/>
          </a:p>
        </c:rich>
      </c:tx>
      <c:layout>
        <c:manualLayout>
          <c:xMode val="edge"/>
          <c:yMode val="edge"/>
          <c:x val="0.01"/>
          <c:y val="0.01"/>
          <c:w val="500"/>
        </c:manualLayout>
      </c:layout>
      <c:overlay val="0"/>
    </c:title>
    <c:autoTitleDeleted val="0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pieChart>
        <c:varyColors val="1"/>
        <c:ser>
          <c:idx val="0"/>
          <c:order val="0"/>
          <c:tx>
            <c:v>Тип устройства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LeaderLines val="1"/>
          </c:dLbls>
          <c:cat>
            <c:strLit>
              <c:ptCount val="2"/>
              <c:pt idx="0">
                <c:v>Мобильные устройства</c:v>
              </c:pt>
              <c:pt idx="1">
                <c:v>ПК</c:v>
              </c:pt>
            </c:strLit>
          </c:cat>
          <c:val>
            <c:numLit>
              <c:ptCount val="2"/>
              <c:pt idx="0">
                <c:v>127</c:v>
              </c:pt>
              <c:pt idx="1">
                <c:v>89</c:v>
              </c:pt>
            </c:numLit>
          </c:val>
        </c:ser>
      </c:pieChart>
    </c:plotArea>
    <c:legend>
      <c:legendPos val="b"/>
      <c:layout>
        <c:manualLayout>
          <c:xMode val="edge"/>
          <c:yMode val="edge"/>
        </c:manualLayout>
      </c:layout>
      <c:overlay val="0"/>
      <c:spPr>
        <a:noFill/>
        <a:ln w="12700" cap="flat" cmpd="sng" algn="ctr">
          <a:solidFill>
            <a:srgbClr val="000000">
              <a:alpha val="100000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barChart>
        <c:barDir val="col"/>
        <c:grouping val="clustered"/>
        <c:ser>
          <c:idx val="0"/>
          <c:order val="0"/>
          <c:tx>
            <c:v>Предыдущий период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Val val="1"/>
            <c:showCatName val="0"/>
            <c:showSerName val="0"/>
            <c:showPercent val="0"/>
            <c:separator/>
            <c:showLeaderLines val="1"/>
          </c:dLbls>
          <c:spPr>
            <a:solidFill>
              <a:srgbClr val="143f6a">
                <a:alpha val="100000"/>
              </a:srgbClr>
            </a:solidFill>
          </c:spPr>
          <c:cat>
            <c:strLit>
              <c:ptCount val="4"/>
              <c:pt idx="0">
                <c:v>Яндекс.Карты</c:v>
              </c:pt>
              <c:pt idx="1">
                <c:v>Яндекс.Карты моб. приложение</c:v>
              </c:pt>
              <c:pt idx="2">
                <c:v>Яндекс.Навигатор</c:v>
              </c:pt>
              <c:pt idx="3">
                <c:v>Яндекс.Поиск</c:v>
              </c:pt>
            </c:strLit>
          </c:cat>
          <c:val>
            <c:numLit>
              <c:ptCount val="4"/>
              <c:pt idx="0">
                <c:v>26</c:v>
              </c:pt>
              <c:pt idx="1">
                <c:v>28</c:v>
              </c:pt>
              <c:pt idx="2">
                <c:v>1</c:v>
              </c:pt>
              <c:pt idx="3">
                <c:v>687</c:v>
              </c:pt>
            </c:numLit>
          </c:val>
        </c:ser>
        <c:ser>
          <c:idx val="1"/>
          <c:order val="1"/>
          <c:tx>
            <c:v>Текущий период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Val val="1"/>
            <c:showCatName val="0"/>
            <c:showSerName val="0"/>
            <c:showPercent val="0"/>
            <c:separator/>
            <c:showLeaderLines val="1"/>
          </c:dLbls>
          <c:spPr>
            <a:solidFill>
              <a:srgbClr val="91cf50">
                <a:alpha val="100000"/>
              </a:srgbClr>
            </a:solidFill>
          </c:spPr>
          <c:cat>
            <c:strLit>
              <c:ptCount val="4"/>
              <c:pt idx="0">
                <c:v>Яндекс.Карты</c:v>
              </c:pt>
              <c:pt idx="1">
                <c:v>Яндекс.Карты моб. приложение</c:v>
              </c:pt>
              <c:pt idx="2">
                <c:v>Яндекс.Навигатор</c:v>
              </c:pt>
              <c:pt idx="3">
                <c:v>Яндекс.Поиск</c:v>
              </c:pt>
            </c:strLit>
          </c:cat>
          <c:val>
            <c:numLit>
              <c:ptCount val="4"/>
              <c:pt idx="0">
                <c:v>19</c:v>
              </c:pt>
              <c:pt idx="1">
                <c:v>17</c:v>
              </c:pt>
              <c:pt idx="2">
                <c:v>3</c:v>
              </c:pt>
              <c:pt idx="3">
                <c:v>604</c:v>
              </c:pt>
            </c:numLit>
          </c:val>
        </c:ser>
        <c:gapWidth val="150"/>
        <c:overlap val="-25"/>
        <c:axId val="52743552"/>
        <c:axId val="52749440"/>
        <c:extLst/>
      </c:barChart>
      <c:catAx>
        <c:axId val="52743552"/>
        <c:scaling>
          <c:orientation val="minMax"/>
        </c:scaling>
        <c:delete val="0"/>
        <c:axPos val="b"/>
        <c:majorGridlines>
          <c:spPr>
            <a:ln w="0">
              <a:solidFill>
                <a:srgbClr val="0000FF">
                  <a:alpha val="100000"/>
                </a:srgbClr>
              </a:solidFill>
            </a:ln>
          </c:spPr>
        </c:majorGridlines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9440"/>
        <c:crosses val="autoZero"/>
        <c:lblAlgn val="ctr"/>
        <c:lblOffset val="100"/>
      </c:catAx>
      <c:valAx>
        <c:axId val="52749440"/>
        <c:scaling>
          <c:orientation val="minMax"/>
        </c:scaling>
        <c:delete val="0"/>
        <c:axPos val="l"/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3552"/>
        <c:crosses val="autoZero"/>
        <c:crossBetween val="between"/>
      </c:valAx>
    </c:plotArea>
    <c:legend>
      <c:legendPos val="b"/>
      <c:layout>
        <c:manualLayout>
          <c:xMode val="edge"/>
          <c:yMode val="edge"/>
        </c:manualLayout>
      </c:layout>
      <c:overlay val="0"/>
      <c:spPr>
        <a:noFill/>
        <a:ln w="12700" cap="flat" cmpd="sng" algn="ctr">
          <a:solidFill>
            <a:srgbClr val="000000">
              <a:alpha val="100000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barChart>
        <c:barDir val="col"/>
        <c:grouping val="clustered"/>
        <c:ser>
          <c:idx val="0"/>
          <c:order val="0"/>
          <c:tx>
            <c:v>Предыдущий период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Val val="1"/>
            <c:showCatName val="0"/>
            <c:showSerName val="0"/>
            <c:showPercent val="0"/>
            <c:separator/>
            <c:showLeaderLines val="1"/>
          </c:dLbls>
          <c:spPr>
            <a:solidFill>
              <a:srgbClr val="143f6a">
                <a:alpha val="100000"/>
              </a:srgbClr>
            </a:solidFill>
          </c:spPr>
          <c:cat>
            <c:strLit>
              <c:ptCount val="4"/>
              <c:pt idx="0">
                <c:v>Яндекс.Карты</c:v>
              </c:pt>
              <c:pt idx="1">
                <c:v>Яндекс.Карты моб. приложение</c:v>
              </c:pt>
              <c:pt idx="2">
                <c:v>Яндекс.Навигатор</c:v>
              </c:pt>
              <c:pt idx="3">
                <c:v>Яндекс.Поиск</c:v>
              </c:pt>
            </c:strLit>
          </c:cat>
          <c:val>
            <c:numLit>
              <c:ptCount val="4"/>
              <c:pt idx="0">
                <c:v>36</c:v>
              </c:pt>
              <c:pt idx="1">
                <c:v>21</c:v>
              </c:pt>
              <c:pt idx="2">
                <c:v>2</c:v>
              </c:pt>
              <c:pt idx="3">
                <c:v>647</c:v>
              </c:pt>
            </c:numLit>
          </c:val>
        </c:ser>
        <c:ser>
          <c:idx val="1"/>
          <c:order val="1"/>
          <c:tx>
            <c:v>Текущий период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Val val="1"/>
            <c:showCatName val="0"/>
            <c:showSerName val="0"/>
            <c:showPercent val="0"/>
            <c:separator/>
            <c:showLeaderLines val="1"/>
          </c:dLbls>
          <c:spPr>
            <a:solidFill>
              <a:srgbClr val="91cf50">
                <a:alpha val="100000"/>
              </a:srgbClr>
            </a:solidFill>
          </c:spPr>
          <c:cat>
            <c:strLit>
              <c:ptCount val="4"/>
              <c:pt idx="0">
                <c:v>Яндекс.Карты</c:v>
              </c:pt>
              <c:pt idx="1">
                <c:v>Яндекс.Карты моб. приложение</c:v>
              </c:pt>
              <c:pt idx="2">
                <c:v>Яндекс.Навигатор</c:v>
              </c:pt>
              <c:pt idx="3">
                <c:v>Яндекс.Поиск</c:v>
              </c:pt>
            </c:strLit>
          </c:cat>
          <c:val>
            <c:numLit>
              <c:ptCount val="4"/>
              <c:pt idx="0">
                <c:v>38</c:v>
              </c:pt>
              <c:pt idx="1">
                <c:v>27</c:v>
              </c:pt>
              <c:pt idx="2">
                <c:v>3</c:v>
              </c:pt>
              <c:pt idx="3">
                <c:v>585</c:v>
              </c:pt>
            </c:numLit>
          </c:val>
        </c:ser>
        <c:gapWidth val="150"/>
        <c:overlap val="-25"/>
        <c:axId val="52743552"/>
        <c:axId val="52749440"/>
        <c:extLst/>
      </c:barChart>
      <c:catAx>
        <c:axId val="52743552"/>
        <c:scaling>
          <c:orientation val="minMax"/>
        </c:scaling>
        <c:delete val="0"/>
        <c:axPos val="b"/>
        <c:majorGridlines>
          <c:spPr>
            <a:ln w="0">
              <a:solidFill>
                <a:srgbClr val="0000FF">
                  <a:alpha val="100000"/>
                </a:srgbClr>
              </a:solidFill>
            </a:ln>
          </c:spPr>
        </c:majorGridlines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9440"/>
        <c:crosses val="autoZero"/>
        <c:lblAlgn val="ctr"/>
        <c:lblOffset val="100"/>
      </c:catAx>
      <c:valAx>
        <c:axId val="52749440"/>
        <c:scaling>
          <c:orientation val="minMax"/>
        </c:scaling>
        <c:delete val="0"/>
        <c:axPos val="l"/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3552"/>
        <c:crosses val="autoZero"/>
        <c:crossBetween val="between"/>
      </c:valAx>
    </c:plotArea>
    <c:legend>
      <c:legendPos val="b"/>
      <c:layout>
        <c:manualLayout>
          <c:xMode val="edge"/>
          <c:yMode val="edge"/>
        </c:manualLayout>
      </c:layout>
      <c:overlay val="0"/>
      <c:spPr>
        <a:noFill/>
        <a:ln w="12700" cap="flat" cmpd="sng" algn="ctr">
          <a:solidFill>
            <a:srgbClr val="000000">
              <a:alpha val="100000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barChart>
        <c:barDir val="col"/>
        <c:grouping val="clustered"/>
        <c:ser>
          <c:idx val="0"/>
          <c:order val="0"/>
          <c:tx>
            <c:v>Предыдущий период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Val val="1"/>
            <c:showCatName val="0"/>
            <c:showSerName val="0"/>
            <c:showPercent val="0"/>
            <c:separator/>
            <c:showLeaderLines val="1"/>
          </c:dLbls>
          <c:spPr>
            <a:solidFill>
              <a:srgbClr val="143f6a">
                <a:alpha val="100000"/>
              </a:srgbClr>
            </a:solidFill>
          </c:spPr>
          <c:cat>
            <c:strLit>
              <c:ptCount val="6"/>
              <c:pt idx="0">
                <c:v/>
              </c:pt>
              <c:pt idx="1">
                <c:v>Яндекс.Карты</c:v>
              </c:pt>
              <c:pt idx="2">
                <c:v>Яндекс.Карты моб. приложение</c:v>
              </c:pt>
              <c:pt idx="3">
                <c:v>Яндекс.Навигатор</c:v>
              </c:pt>
              <c:pt idx="4">
                <c:v>Яндекс.Поиск</c:v>
              </c:pt>
              <c:pt idx="5">
                <c:v>Яндекс.Услуги: мобильная версия</c:v>
              </c:pt>
            </c:strLit>
          </c:cat>
          <c:val>
            <c:numLit>
              <c:ptCount val="6"/>
              <c:pt idx="0">
                <c:v>2</c:v>
              </c:pt>
              <c:pt idx="1">
                <c:v>38</c:v>
              </c:pt>
              <c:pt idx="2">
                <c:v>37</c:v>
              </c:pt>
              <c:pt idx="3">
                <c:v>5</c:v>
              </c:pt>
              <c:pt idx="4">
                <c:v>519</c:v>
              </c:pt>
              <c:pt idx="5">
                <c:v>1</c:v>
              </c:pt>
            </c:numLit>
          </c:val>
        </c:ser>
        <c:ser>
          <c:idx val="1"/>
          <c:order val="1"/>
          <c:tx>
            <c:v>Текущий период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Val val="1"/>
            <c:showCatName val="0"/>
            <c:showSerName val="0"/>
            <c:showPercent val="0"/>
            <c:separator/>
            <c:showLeaderLines val="1"/>
          </c:dLbls>
          <c:spPr>
            <a:solidFill>
              <a:srgbClr val="91cf50">
                <a:alpha val="100000"/>
              </a:srgbClr>
            </a:solidFill>
          </c:spPr>
          <c:cat>
            <c:strLit>
              <c:ptCount val="6"/>
              <c:pt idx="0">
                <c:v/>
              </c:pt>
              <c:pt idx="1">
                <c:v>Яндекс.Карты</c:v>
              </c:pt>
              <c:pt idx="2">
                <c:v>Яндекс.Карты моб. приложение</c:v>
              </c:pt>
              <c:pt idx="3">
                <c:v>Яндекс.Навигатор</c:v>
              </c:pt>
              <c:pt idx="4">
                <c:v>Яндекс.Поиск</c:v>
              </c:pt>
              <c:pt idx="5">
                <c:v>Яндекс.Услуги: мобильная версия</c:v>
              </c:pt>
            </c:strLit>
          </c:cat>
          <c:val>
            <c:numLit>
              <c:ptCount val="6"/>
              <c:pt idx="0">
                <c:v>0</c:v>
              </c:pt>
              <c:pt idx="1">
                <c:v>25</c:v>
              </c:pt>
              <c:pt idx="2">
                <c:v>16</c:v>
              </c:pt>
              <c:pt idx="3">
                <c:v>2</c:v>
              </c:pt>
              <c:pt idx="4">
                <c:v>503</c:v>
              </c:pt>
              <c:pt idx="5">
                <c:v>0</c:v>
              </c:pt>
            </c:numLit>
          </c:val>
        </c:ser>
        <c:gapWidth val="150"/>
        <c:overlap val="-25"/>
        <c:axId val="52743552"/>
        <c:axId val="52749440"/>
        <c:extLst/>
      </c:barChart>
      <c:catAx>
        <c:axId val="52743552"/>
        <c:scaling>
          <c:orientation val="minMax"/>
        </c:scaling>
        <c:delete val="0"/>
        <c:axPos val="b"/>
        <c:majorGridlines>
          <c:spPr>
            <a:ln w="0">
              <a:solidFill>
                <a:srgbClr val="0000FF">
                  <a:alpha val="100000"/>
                </a:srgbClr>
              </a:solidFill>
            </a:ln>
          </c:spPr>
        </c:majorGridlines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9440"/>
        <c:crosses val="autoZero"/>
        <c:lblAlgn val="ctr"/>
        <c:lblOffset val="100"/>
      </c:catAx>
      <c:valAx>
        <c:axId val="52749440"/>
        <c:scaling>
          <c:orientation val="minMax"/>
        </c:scaling>
        <c:delete val="0"/>
        <c:axPos val="l"/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3552"/>
        <c:crosses val="autoZero"/>
        <c:crossBetween val="between"/>
      </c:valAx>
    </c:plotArea>
    <c:legend>
      <c:legendPos val="b"/>
      <c:layout>
        <c:manualLayout>
          <c:xMode val="edge"/>
          <c:yMode val="edge"/>
        </c:manualLayout>
      </c:layout>
      <c:overlay val="0"/>
      <c:spPr>
        <a:noFill/>
        <a:ln w="12700" cap="flat" cmpd="sng" algn="ctr">
          <a:solidFill>
            <a:srgbClr val="000000">
              <a:alpha val="100000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barChart>
        <c:barDir val="col"/>
        <c:grouping val="clustered"/>
        <c:ser>
          <c:idx val="0"/>
          <c:order val="0"/>
          <c:tx>
            <c:v>Предыдущий период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Val val="1"/>
            <c:showCatName val="0"/>
            <c:showSerName val="0"/>
            <c:showPercent val="0"/>
            <c:separator/>
            <c:showLeaderLines val="1"/>
          </c:dLbls>
          <c:spPr>
            <a:solidFill>
              <a:srgbClr val="143f6a">
                <a:alpha val="100000"/>
              </a:srgbClr>
            </a:solidFill>
          </c:spPr>
          <c:cat>
            <c:strLit>
              <c:ptCount val="4"/>
              <c:pt idx="0">
                <c:v>Яндекс.Карты</c:v>
              </c:pt>
              <c:pt idx="1">
                <c:v>Яндекс.Карты моб. приложение</c:v>
              </c:pt>
              <c:pt idx="2">
                <c:v>Яндекс.Навигатор</c:v>
              </c:pt>
              <c:pt idx="3">
                <c:v>Яндекс.Поиск</c:v>
              </c:pt>
            </c:strLit>
          </c:cat>
          <c:val>
            <c:numLit>
              <c:ptCount val="4"/>
              <c:pt idx="0">
                <c:v>54</c:v>
              </c:pt>
              <c:pt idx="1">
                <c:v>9</c:v>
              </c:pt>
              <c:pt idx="2">
                <c:v>0</c:v>
              </c:pt>
              <c:pt idx="3">
                <c:v>84</c:v>
              </c:pt>
            </c:numLit>
          </c:val>
        </c:ser>
        <c:ser>
          <c:idx val="1"/>
          <c:order val="1"/>
          <c:tx>
            <c:v>Текущий период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Val val="1"/>
            <c:showCatName val="0"/>
            <c:showSerName val="0"/>
            <c:showPercent val="0"/>
            <c:separator/>
            <c:showLeaderLines val="1"/>
          </c:dLbls>
          <c:spPr>
            <a:solidFill>
              <a:srgbClr val="91cf50">
                <a:alpha val="100000"/>
              </a:srgbClr>
            </a:solidFill>
          </c:spPr>
          <c:cat>
            <c:strLit>
              <c:ptCount val="4"/>
              <c:pt idx="0">
                <c:v>Яндекс.Карты</c:v>
              </c:pt>
              <c:pt idx="1">
                <c:v>Яндекс.Карты моб. приложение</c:v>
              </c:pt>
              <c:pt idx="2">
                <c:v>Яндекс.Навигатор</c:v>
              </c:pt>
              <c:pt idx="3">
                <c:v>Яндекс.Поиск</c:v>
              </c:pt>
            </c:strLit>
          </c:cat>
          <c:val>
            <c:numLit>
              <c:ptCount val="4"/>
              <c:pt idx="0">
                <c:v>27</c:v>
              </c:pt>
              <c:pt idx="1">
                <c:v>11</c:v>
              </c:pt>
              <c:pt idx="2">
                <c:v>2</c:v>
              </c:pt>
              <c:pt idx="3">
                <c:v>164</c:v>
              </c:pt>
            </c:numLit>
          </c:val>
        </c:ser>
        <c:gapWidth val="150"/>
        <c:overlap val="-25"/>
        <c:axId val="52743552"/>
        <c:axId val="52749440"/>
        <c:extLst/>
      </c:barChart>
      <c:catAx>
        <c:axId val="52743552"/>
        <c:scaling>
          <c:orientation val="minMax"/>
        </c:scaling>
        <c:delete val="0"/>
        <c:axPos val="b"/>
        <c:majorGridlines>
          <c:spPr>
            <a:ln w="0">
              <a:solidFill>
                <a:srgbClr val="0000FF">
                  <a:alpha val="100000"/>
                </a:srgbClr>
              </a:solidFill>
            </a:ln>
          </c:spPr>
        </c:majorGridlines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9440"/>
        <c:crosses val="autoZero"/>
        <c:lblAlgn val="ctr"/>
        <c:lblOffset val="100"/>
      </c:catAx>
      <c:valAx>
        <c:axId val="52749440"/>
        <c:scaling>
          <c:orientation val="minMax"/>
        </c:scaling>
        <c:delete val="0"/>
        <c:axPos val="l"/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3552"/>
        <c:crosses val="autoZero"/>
        <c:crossBetween val="between"/>
      </c:valAx>
    </c:plotArea>
    <c:legend>
      <c:legendPos val="b"/>
      <c:layout>
        <c:manualLayout>
          <c:xMode val="edge"/>
          <c:yMode val="edge"/>
        </c:manualLayout>
      </c:layout>
      <c:overlay val="0"/>
      <c:spPr>
        <a:noFill/>
        <a:ln w="12700" cap="flat" cmpd="sng" algn="ctr">
          <a:solidFill>
            <a:srgbClr val="000000">
              <a:alpha val="100000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barChart>
        <c:barDir val="col"/>
        <c:grouping val="clustered"/>
        <c:ser>
          <c:idx val="0"/>
          <c:order val="0"/>
          <c:tx>
            <c:v>Переход на сайт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Val val="1"/>
            <c:showCatName val="0"/>
            <c:showSerName val="0"/>
            <c:showPercent val="0"/>
            <c:separator/>
            <c:showLeaderLines val="1"/>
          </c:dLbls>
          <c:spPr>
            <a:solidFill>
              <a:srgbClr val="143f6a">
                <a:alpha val="100000"/>
              </a:srgbClr>
            </a:solidFill>
          </c:spPr>
          <c:cat>
            <c:strLit>
              <c:ptCount val="2"/>
              <c:pt idx="0">
                <c:v>Предыдущий период</c:v>
              </c:pt>
              <c:pt idx="1">
                <c:v>Текущий период</c:v>
              </c:pt>
            </c:strLit>
          </c:cat>
          <c:val>
            <c:numLit>
              <c:ptCount val="2"/>
              <c:pt idx="0">
                <c:v>44</c:v>
              </c:pt>
              <c:pt idx="1">
                <c:v>23</c:v>
              </c:pt>
            </c:numLit>
          </c:val>
        </c:ser>
        <c:ser>
          <c:idx val="1"/>
          <c:order val="1"/>
          <c:tx>
            <c:v>Построение маршрута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Val val="1"/>
            <c:showCatName val="0"/>
            <c:showSerName val="0"/>
            <c:showPercent val="0"/>
            <c:separator/>
            <c:showLeaderLines val="1"/>
          </c:dLbls>
          <c:spPr>
            <a:solidFill>
              <a:srgbClr val="91cf50">
                <a:alpha val="100000"/>
              </a:srgbClr>
            </a:solidFill>
          </c:spPr>
          <c:cat>
            <c:strLit>
              <c:ptCount val="2"/>
              <c:pt idx="0">
                <c:v>Предыдущий период</c:v>
              </c:pt>
              <c:pt idx="1">
                <c:v>Текущий период</c:v>
              </c:pt>
            </c:strLit>
          </c:cat>
          <c:val>
            <c:numLit>
              <c:ptCount val="2"/>
              <c:pt idx="0">
                <c:v>7</c:v>
              </c:pt>
              <c:pt idx="1">
                <c:v>6</c:v>
              </c:pt>
            </c:numLit>
          </c:val>
        </c:ser>
        <c:ser>
          <c:idx val="2"/>
          <c:order val="2"/>
          <c:tx>
            <c:v>Нажать на кнопку позвонить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Val val="1"/>
            <c:showCatName val="0"/>
            <c:showSerName val="0"/>
            <c:showPercent val="0"/>
            <c:separator/>
            <c:showLeaderLines val="1"/>
          </c:dLbls>
          <c:spPr>
            <a:solidFill>
              <a:srgbClr val="049544">
                <a:alpha val="100000"/>
              </a:srgbClr>
            </a:solidFill>
          </c:spPr>
          <c:cat>
            <c:strLit>
              <c:ptCount val="2"/>
              <c:pt idx="0">
                <c:v>Предыдущий период</c:v>
              </c:pt>
              <c:pt idx="1">
                <c:v>Текущий период</c:v>
              </c:pt>
            </c:strLit>
          </c:cat>
          <c:val>
            <c:numLit>
              <c:ptCount val="2"/>
              <c:pt idx="0">
                <c:v>9</c:v>
              </c:pt>
              <c:pt idx="1">
                <c:v>5</c:v>
              </c:pt>
            </c:numLit>
          </c:val>
        </c:ser>
        <c:gapWidth val="150"/>
        <c:overlap val="-25"/>
        <c:axId val="52743552"/>
        <c:axId val="52749440"/>
        <c:extLst/>
      </c:barChart>
      <c:catAx>
        <c:axId val="52743552"/>
        <c:scaling>
          <c:orientation val="minMax"/>
        </c:scaling>
        <c:delete val="0"/>
        <c:axPos val="b"/>
        <c:majorGridlines>
          <c:spPr>
            <a:ln w="0">
              <a:solidFill>
                <a:srgbClr val="0000FF">
                  <a:alpha val="100000"/>
                </a:srgbClr>
              </a:solidFill>
            </a:ln>
          </c:spPr>
        </c:majorGridlines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9440"/>
        <c:crosses val="autoZero"/>
        <c:lblAlgn val="ctr"/>
        <c:lblOffset val="100"/>
      </c:catAx>
      <c:valAx>
        <c:axId val="52749440"/>
        <c:scaling>
          <c:orientation val="minMax"/>
        </c:scaling>
        <c:delete val="0"/>
        <c:axPos val="l"/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3552"/>
        <c:crosses val="autoZero"/>
        <c:crossBetween val="between"/>
      </c:valAx>
    </c:plotArea>
    <c:legend>
      <c:legendPos val="b"/>
      <c:layout>
        <c:manualLayout>
          <c:xMode val="edge"/>
          <c:yMode val="edge"/>
        </c:manualLayout>
      </c:layout>
      <c:overlay val="0"/>
      <c:spPr>
        <a:noFill/>
        <a:ln w="12700" cap="flat" cmpd="sng" algn="ctr">
          <a:solidFill>
            <a:srgbClr val="000000">
              <a:alpha val="100000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barChart>
        <c:barDir val="col"/>
        <c:grouping val="clustered"/>
        <c:ser>
          <c:idx val="0"/>
          <c:order val="0"/>
          <c:tx>
            <c:v>Переход на сайт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Val val="1"/>
            <c:showCatName val="0"/>
            <c:showSerName val="0"/>
            <c:showPercent val="0"/>
            <c:separator/>
            <c:showLeaderLines val="1"/>
          </c:dLbls>
          <c:spPr>
            <a:solidFill>
              <a:srgbClr val="143f6a">
                <a:alpha val="100000"/>
              </a:srgbClr>
            </a:solidFill>
          </c:spPr>
          <c:cat>
            <c:strLit>
              <c:ptCount val="2"/>
              <c:pt idx="0">
                <c:v>Предыдущий период</c:v>
              </c:pt>
              <c:pt idx="1">
                <c:v>Текущий период</c:v>
              </c:pt>
            </c:strLit>
          </c:cat>
          <c:val>
            <c:numLit>
              <c:ptCount val="2"/>
              <c:pt idx="0">
                <c:v>36</c:v>
              </c:pt>
              <c:pt idx="1">
                <c:v>17</c:v>
              </c:pt>
            </c:numLit>
          </c:val>
        </c:ser>
        <c:ser>
          <c:idx val="1"/>
          <c:order val="1"/>
          <c:tx>
            <c:v>Нажать на кнопку позвонить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Val val="1"/>
            <c:showCatName val="0"/>
            <c:showSerName val="0"/>
            <c:showPercent val="0"/>
            <c:separator/>
            <c:showLeaderLines val="1"/>
          </c:dLbls>
          <c:spPr>
            <a:solidFill>
              <a:srgbClr val="91cf50">
                <a:alpha val="100000"/>
              </a:srgbClr>
            </a:solidFill>
          </c:spPr>
          <c:cat>
            <c:strLit>
              <c:ptCount val="2"/>
              <c:pt idx="0">
                <c:v>Предыдущий период</c:v>
              </c:pt>
              <c:pt idx="1">
                <c:v>Текущий период</c:v>
              </c:pt>
            </c:strLit>
          </c:cat>
          <c:val>
            <c:numLit>
              <c:ptCount val="2"/>
              <c:pt idx="0">
                <c:v>6</c:v>
              </c:pt>
              <c:pt idx="1">
                <c:v>9</c:v>
              </c:pt>
            </c:numLit>
          </c:val>
        </c:ser>
        <c:ser>
          <c:idx val="2"/>
          <c:order val="2"/>
          <c:tx>
            <c:v>Построение маршрута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Val val="1"/>
            <c:showCatName val="0"/>
            <c:showSerName val="0"/>
            <c:showPercent val="0"/>
            <c:separator/>
            <c:showLeaderLines val="1"/>
          </c:dLbls>
          <c:spPr>
            <a:solidFill>
              <a:srgbClr val="049544">
                <a:alpha val="100000"/>
              </a:srgbClr>
            </a:solidFill>
          </c:spPr>
          <c:cat>
            <c:strLit>
              <c:ptCount val="2"/>
              <c:pt idx="0">
                <c:v>Предыдущий период</c:v>
              </c:pt>
              <c:pt idx="1">
                <c:v>Текущий период</c:v>
              </c:pt>
            </c:strLit>
          </c:cat>
          <c:val>
            <c:numLit>
              <c:ptCount val="2"/>
              <c:pt idx="0">
                <c:v>3</c:v>
              </c:pt>
              <c:pt idx="1">
                <c:v>0</c:v>
              </c:pt>
            </c:numLit>
          </c:val>
        </c:ser>
        <c:gapWidth val="150"/>
        <c:overlap val="-25"/>
        <c:axId val="52743552"/>
        <c:axId val="52749440"/>
        <c:extLst/>
      </c:barChart>
      <c:catAx>
        <c:axId val="52743552"/>
        <c:scaling>
          <c:orientation val="minMax"/>
        </c:scaling>
        <c:delete val="0"/>
        <c:axPos val="b"/>
        <c:majorGridlines>
          <c:spPr>
            <a:ln w="0">
              <a:solidFill>
                <a:srgbClr val="0000FF">
                  <a:alpha val="100000"/>
                </a:srgbClr>
              </a:solidFill>
            </a:ln>
          </c:spPr>
        </c:majorGridlines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9440"/>
        <c:crosses val="autoZero"/>
        <c:lblAlgn val="ctr"/>
        <c:lblOffset val="100"/>
      </c:catAx>
      <c:valAx>
        <c:axId val="52749440"/>
        <c:scaling>
          <c:orientation val="minMax"/>
        </c:scaling>
        <c:delete val="0"/>
        <c:axPos val="l"/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3552"/>
        <c:crosses val="autoZero"/>
        <c:crossBetween val="between"/>
      </c:valAx>
    </c:plotArea>
    <c:legend>
      <c:legendPos val="b"/>
      <c:layout>
        <c:manualLayout>
          <c:xMode val="edge"/>
          <c:yMode val="edge"/>
        </c:manualLayout>
      </c:layout>
      <c:overlay val="0"/>
      <c:spPr>
        <a:noFill/>
        <a:ln w="12700" cap="flat" cmpd="sng" algn="ctr">
          <a:solidFill>
            <a:srgbClr val="000000">
              <a:alpha val="100000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barChart>
        <c:barDir val="col"/>
        <c:grouping val="clustered"/>
        <c:ser>
          <c:idx val="0"/>
          <c:order val="0"/>
          <c:tx>
            <c:v>Переход на сайт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Val val="1"/>
            <c:showCatName val="0"/>
            <c:showSerName val="0"/>
            <c:showPercent val="0"/>
            <c:separator/>
            <c:showLeaderLines val="1"/>
          </c:dLbls>
          <c:spPr>
            <a:solidFill>
              <a:srgbClr val="143f6a">
                <a:alpha val="100000"/>
              </a:srgbClr>
            </a:solidFill>
          </c:spPr>
          <c:cat>
            <c:strLit>
              <c:ptCount val="2"/>
              <c:pt idx="0">
                <c:v>Предыдущий период</c:v>
              </c:pt>
              <c:pt idx="1">
                <c:v>Текущий период</c:v>
              </c:pt>
            </c:strLit>
          </c:cat>
          <c:val>
            <c:numLit>
              <c:ptCount val="2"/>
              <c:pt idx="0">
                <c:v>15</c:v>
              </c:pt>
              <c:pt idx="1">
                <c:v>19</c:v>
              </c:pt>
            </c:numLit>
          </c:val>
        </c:ser>
        <c:ser>
          <c:idx val="1"/>
          <c:order val="1"/>
          <c:tx>
            <c:v>Нажать на кнопку позвонить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Val val="1"/>
            <c:showCatName val="0"/>
            <c:showSerName val="0"/>
            <c:showPercent val="0"/>
            <c:separator/>
            <c:showLeaderLines val="1"/>
          </c:dLbls>
          <c:spPr>
            <a:solidFill>
              <a:srgbClr val="91cf50">
                <a:alpha val="100000"/>
              </a:srgbClr>
            </a:solidFill>
          </c:spPr>
          <c:cat>
            <c:strLit>
              <c:ptCount val="2"/>
              <c:pt idx="0">
                <c:v>Предыдущий период</c:v>
              </c:pt>
              <c:pt idx="1">
                <c:v>Текущий период</c:v>
              </c:pt>
            </c:strLit>
          </c:cat>
          <c:val>
            <c:numLit>
              <c:ptCount val="2"/>
              <c:pt idx="0">
                <c:v>6</c:v>
              </c:pt>
              <c:pt idx="1">
                <c:v>6</c:v>
              </c:pt>
            </c:numLit>
          </c:val>
        </c:ser>
        <c:ser>
          <c:idx val="2"/>
          <c:order val="2"/>
          <c:tx>
            <c:v>Построение маршрута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Val val="1"/>
            <c:showCatName val="0"/>
            <c:showSerName val="0"/>
            <c:showPercent val="0"/>
            <c:separator/>
            <c:showLeaderLines val="1"/>
          </c:dLbls>
          <c:spPr>
            <a:solidFill>
              <a:srgbClr val="049544">
                <a:alpha val="100000"/>
              </a:srgbClr>
            </a:solidFill>
          </c:spPr>
          <c:cat>
            <c:strLit>
              <c:ptCount val="2"/>
              <c:pt idx="0">
                <c:v>Предыдущий период</c:v>
              </c:pt>
              <c:pt idx="1">
                <c:v>Текущий период</c:v>
              </c:pt>
            </c:strLit>
          </c:cat>
          <c:val>
            <c:numLit>
              <c:ptCount val="2"/>
              <c:pt idx="0">
                <c:v>2</c:v>
              </c:pt>
              <c:pt idx="1">
                <c:v>1</c:v>
              </c:pt>
            </c:numLit>
          </c:val>
        </c:ser>
        <c:gapWidth val="150"/>
        <c:overlap val="-25"/>
        <c:axId val="52743552"/>
        <c:axId val="52749440"/>
        <c:extLst/>
      </c:barChart>
      <c:catAx>
        <c:axId val="52743552"/>
        <c:scaling>
          <c:orientation val="minMax"/>
        </c:scaling>
        <c:delete val="0"/>
        <c:axPos val="b"/>
        <c:majorGridlines>
          <c:spPr>
            <a:ln w="0">
              <a:solidFill>
                <a:srgbClr val="0000FF">
                  <a:alpha val="100000"/>
                </a:srgbClr>
              </a:solidFill>
            </a:ln>
          </c:spPr>
        </c:majorGridlines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9440"/>
        <c:crosses val="autoZero"/>
        <c:lblAlgn val="ctr"/>
        <c:lblOffset val="100"/>
      </c:catAx>
      <c:valAx>
        <c:axId val="52749440"/>
        <c:scaling>
          <c:orientation val="minMax"/>
        </c:scaling>
        <c:delete val="0"/>
        <c:axPos val="l"/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3552"/>
        <c:crosses val="autoZero"/>
        <c:crossBetween val="between"/>
      </c:valAx>
    </c:plotArea>
    <c:legend>
      <c:legendPos val="b"/>
      <c:layout>
        <c:manualLayout>
          <c:xMode val="edge"/>
          <c:yMode val="edge"/>
        </c:manualLayout>
      </c:layout>
      <c:overlay val="0"/>
      <c:spPr>
        <a:noFill/>
        <a:ln w="12700" cap="flat" cmpd="sng" algn="ctr">
          <a:solidFill>
            <a:srgbClr val="000000">
              <a:alpha val="100000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430208689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algn="ctr" indent="-324900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background_0.png"/>
</Relationships>

</file>

<file path=ppt/slides/_rels/slide10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chart" Target="../charts/chart8.xml"/>
  <Relationship Id="rId3" Type="http://schemas.openxmlformats.org/officeDocument/2006/relationships/image" Target="../media/background_9.png"/>
</Relationships>

</file>

<file path=ppt/slides/_rels/slide1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chart" Target="../charts/chart9.xml"/>
  <Relationship Id="rId3" Type="http://schemas.openxmlformats.org/officeDocument/2006/relationships/image" Target="../media/background_10.png"/>
</Relationships>

</file>

<file path=ppt/slides/_rels/slide12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chart" Target="../charts/chart10.xml"/>
  <Relationship Id="rId3" Type="http://schemas.openxmlformats.org/officeDocument/2006/relationships/image" Target="../media/background_11.png"/>
</Relationships>

</file>

<file path=ppt/slides/_rels/slide13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chart" Target="../charts/chart11.xml"/>
  <Relationship Id="rId3" Type="http://schemas.openxmlformats.org/officeDocument/2006/relationships/image" Target="../media/background_12.png"/>
</Relationships>

</file>

<file path=ppt/slides/_rels/slide14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chart" Target="../charts/chart12.xml"/>
  <Relationship Id="rId3" Type="http://schemas.openxmlformats.org/officeDocument/2006/relationships/image" Target="../media/background_13.png"/>
</Relationships>

</file>

<file path=ppt/slides/_rels/slide15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chart" Target="../charts/chart13.xml"/>
  <Relationship Id="rId3" Type="http://schemas.openxmlformats.org/officeDocument/2006/relationships/image" Target="../media/background_14.png"/>
</Relationships>

</file>

<file path=ppt/slides/_rels/slide16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chart" Target="../charts/chart14.xml"/>
  <Relationship Id="rId3" Type="http://schemas.openxmlformats.org/officeDocument/2006/relationships/image" Target="../media/background_15.png"/>
</Relationships>

</file>

<file path=ppt/slides/_rels/slide17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chart" Target="../charts/chart15.xml"/>
  <Relationship Id="rId3" Type="http://schemas.openxmlformats.org/officeDocument/2006/relationships/image" Target="../media/background_16.png"/>
</Relationships>

</file>

<file path=ppt/slides/_rels/slide18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chart" Target="../charts/chart16.xml"/>
  <Relationship Id="rId3" Type="http://schemas.openxmlformats.org/officeDocument/2006/relationships/image" Target="../media/background_17.png"/>
</Relationships>

</file>

<file path=ppt/slides/_rels/slide19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chart" Target="../charts/chart17.xml"/>
  <Relationship Id="rId3" Type="http://schemas.openxmlformats.org/officeDocument/2006/relationships/image" Target="../media/background_18.png"/>
</Relationships>

</file>

<file path=ppt/slides/_rels/slide2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background_1.png"/>
</Relationships>

</file>

<file path=ppt/slides/_rels/slide20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chart" Target="../charts/chart18.xml"/>
  <Relationship Id="rId3" Type="http://schemas.openxmlformats.org/officeDocument/2006/relationships/image" Target="../media/background_19.png"/>
</Relationships>

</file>

<file path=ppt/slides/_rels/slide2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chart" Target="../charts/chart19.xml"/>
  <Relationship Id="rId3" Type="http://schemas.openxmlformats.org/officeDocument/2006/relationships/image" Target="../media/background_20.png"/>
</Relationships>

</file>

<file path=ppt/slides/_rels/slide22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chart" Target="../charts/chart20.xml"/>
  <Relationship Id="rId3" Type="http://schemas.openxmlformats.org/officeDocument/2006/relationships/image" Target="../media/background_21.png"/>
</Relationships>

</file>

<file path=ppt/slides/_rels/slide23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chart" Target="../charts/chart21.xml"/>
  <Relationship Id="rId3" Type="http://schemas.openxmlformats.org/officeDocument/2006/relationships/image" Target="../media/background_22.png"/>
</Relationships>

</file>

<file path=ppt/slides/_rels/slide24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chart" Target="../charts/chart22.xml"/>
  <Relationship Id="rId3" Type="http://schemas.openxmlformats.org/officeDocument/2006/relationships/image" Target="../media/background_23.png"/>
</Relationships>

</file>

<file path=ppt/slides/_rels/slide25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chart" Target="../charts/chart23.xml"/>
  <Relationship Id="rId3" Type="http://schemas.openxmlformats.org/officeDocument/2006/relationships/image" Target="../media/background_24.png"/>
</Relationships>

</file>

<file path=ppt/slides/_rels/slide26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chart" Target="../charts/chart24.xml"/>
  <Relationship Id="rId3" Type="http://schemas.openxmlformats.org/officeDocument/2006/relationships/image" Target="../media/background_25.png"/>
</Relationships>

</file>

<file path=ppt/slides/_rels/slide3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chart" Target="../charts/chart1.xml"/>
  <Relationship Id="rId3" Type="http://schemas.openxmlformats.org/officeDocument/2006/relationships/image" Target="../media/background_2.png"/>
</Relationships>

</file>

<file path=ppt/slides/_rels/slide4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chart" Target="../charts/chart2.xml"/>
  <Relationship Id="rId3" Type="http://schemas.openxmlformats.org/officeDocument/2006/relationships/image" Target="../media/background_3.png"/>
</Relationships>

</file>

<file path=ppt/slides/_rels/slide5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chart" Target="../charts/chart3.xml"/>
  <Relationship Id="rId3" Type="http://schemas.openxmlformats.org/officeDocument/2006/relationships/image" Target="../media/background_4.png"/>
</Relationships>

</file>

<file path=ppt/slides/_rels/slide6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chart" Target="../charts/chart4.xml"/>
  <Relationship Id="rId3" Type="http://schemas.openxmlformats.org/officeDocument/2006/relationships/image" Target="../media/background_5.png"/>
</Relationships>

</file>

<file path=ppt/slides/_rels/slide7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chart" Target="../charts/chart5.xml"/>
  <Relationship Id="rId3" Type="http://schemas.openxmlformats.org/officeDocument/2006/relationships/image" Target="../media/background_6.png"/>
</Relationships>

</file>

<file path=ppt/slides/_rels/slide8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chart" Target="../charts/chart6.xml"/>
  <Relationship Id="rId3" Type="http://schemas.openxmlformats.org/officeDocument/2006/relationships/image" Target="../media/background_7.png"/>
</Relationships>

</file>

<file path=ppt/slides/_rels/slide9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chart" Target="../charts/chart7.xml"/>
  <Relationship Id="rId3" Type="http://schemas.openxmlformats.org/officeDocument/2006/relationships/image" Target="../media/background_8.pn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2486025" y="1905000"/>
          <a:ext cx="8201025" cy="6667500"/>
          <a:chOff x="2486025" y="1905000"/>
          <a:chExt cx="8201025" cy="6667500"/>
        </a:xfrm>
      </p:grpSpPr>
      <p:sp>
        <p:nvSpPr>
          <p:cNvPr id="1" name=""/>
          <p:cNvSpPr txBox="1"/>
          <p:nvPr/>
        </p:nvSpPr>
        <p:spPr>
          <a:xfrm>
            <a:off x="2486025" y="1905000"/>
            <a:ext cx="5715000" cy="2857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6000" spc="0" u="none">
                <a:solidFill>
                  <a:srgbClr val="0">
                    <a:alpha val="100000"/>
                  </a:srgbClr>
                </a:solidFill>
                <a:latin typeface="Calibri"/>
              </a:rPr>
              <a:t><![CDATA[ABC language club]]></a:t>
            </a:r>
          </a:p>
        </p:txBody>
      </p:sp>
      <p:sp>
        <p:nvSpPr>
          <p:cNvPr id="2" name=""/>
          <p:cNvSpPr txBox="1"/>
          <p:nvPr/>
        </p:nvSpPr>
        <p:spPr>
          <a:xfrm>
            <a:off x="2486025" y="5238750"/>
            <a:ext cx="571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4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февраль 2025]]></a:t>
            </a:r>
          </a:p>
        </p:txBody>
      </p:sp>
      <p:sp>
        <p:nvSpPr>
          <p:cNvPr id="3" name=""/>
          <p:cNvSpPr txBox="1"/>
          <p:nvPr/>
        </p:nvSpPr>
        <p:spPr>
          <a:xfrm>
            <a:off x="2486025" y="5715000"/>
            <a:ext cx="571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800" spc="0" u="none">
                <a:solidFill>
                  <a:srgbClr val="000000">
                    <a:alpha val="100000"/>
                  </a:srgbClr>
                </a:solidFill>
                <a:latin typeface="Jura"/>
              </a:rPr>
              <a:t><![CDATA[Подготовлено компанией "Ракурс"]]>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581025" y="476250"/>
          <a:ext cx="10106025" cy="6572250"/>
          <a:chOff x="581025" y="476250"/>
          <a:chExt cx="10106025" cy="6572250"/>
        </a:xfrm>
      </p:grpSpPr>
      <p:sp>
        <p:nvSpPr>
          <p:cNvPr id="1" name=""/>
          <p:cNvSpPr txBox="1"/>
          <p:nvPr/>
        </p:nvSpPr>
        <p:spPr>
          <a:xfrm>
            <a:off x="581025" y="476250"/>
            <a:ext cx="952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3200" spc="0" u="none">
                <a:solidFill>
                  <a:srgbClr val="0">
                    <a:alpha val="100000"/>
                  </a:srgbClr>
                </a:solidFill>
                <a:latin typeface="Calibri"/>
              </a:rPr>
              <a:t><![CDATA[Действия в профиле]]></a:t>
            </a:r>
          </a:p>
        </p:txBody>
      </p:sp>
      <p:sp>
        <p:nvSpPr>
          <p:cNvPr id="2" name=""/>
          <p:cNvSpPr txBox="1"/>
          <p:nvPr/>
        </p:nvSpPr>
        <p:spPr>
          <a:xfrm>
            <a:off x="581025" y="1143000"/>
            <a:ext cx="952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Севастополь, проспект Октябрьской Революции, 44]]></a:t>
            </a:r>
          </a:p>
        </p:txBody>
      </p:sp>
      <p:sp>
        <p:nvSpPr>
          <p:cNvPr id="3" name=""/>
          <p:cNvSpPr txBox="1"/>
          <p:nvPr/>
        </p:nvSpPr>
        <p:spPr>
          <a:xfrm>
            <a:off x="6191250" y="1809750"/>
            <a:ext cx="3810000" cy="476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На этом графике можно увидеть, какие действия пользователи совершают, перейдя в профиль вашей организации.]]></a:t>
            </a:r>
          </a:p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Наиболее популярное действие, за февраль 2025 является - Переход на сайт]]></a:t>
            </a:r>
          </a:p>
        </p:txBody>
      </p:sp>
      <p:graphicFrame>
        <p:nvGraphicFramePr>
          <p:cNvPr id="4" name="" descr=""/>
          <p:cNvGraphicFramePr/>
          <p:nvPr/>
        </p:nvGraphicFramePr>
        <p:xfrm>
          <a:off x="962025" y="1809750"/>
          <a:ext cx="4762500" cy="4762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581025" y="476250"/>
          <a:ext cx="10106025" cy="6572250"/>
          <a:chOff x="581025" y="476250"/>
          <a:chExt cx="10106025" cy="6572250"/>
        </a:xfrm>
      </p:grpSpPr>
      <p:sp>
        <p:nvSpPr>
          <p:cNvPr id="1" name=""/>
          <p:cNvSpPr txBox="1"/>
          <p:nvPr/>
        </p:nvSpPr>
        <p:spPr>
          <a:xfrm>
            <a:off x="581025" y="476250"/>
            <a:ext cx="952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3200" spc="0" u="none">
                <a:solidFill>
                  <a:srgbClr val="0">
                    <a:alpha val="100000"/>
                  </a:srgbClr>
                </a:solidFill>
                <a:latin typeface="Calibri"/>
              </a:rPr>
              <a:t><![CDATA[Действия в профиле]]></a:t>
            </a:r>
          </a:p>
        </p:txBody>
      </p:sp>
      <p:sp>
        <p:nvSpPr>
          <p:cNvPr id="2" name=""/>
          <p:cNvSpPr txBox="1"/>
          <p:nvPr/>
        </p:nvSpPr>
        <p:spPr>
          <a:xfrm>
            <a:off x="581025" y="1143000"/>
            <a:ext cx="952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Севастополь, проспект Генерала Острякова, 155З]]></a:t>
            </a:r>
          </a:p>
        </p:txBody>
      </p:sp>
      <p:sp>
        <p:nvSpPr>
          <p:cNvPr id="3" name=""/>
          <p:cNvSpPr txBox="1"/>
          <p:nvPr/>
        </p:nvSpPr>
        <p:spPr>
          <a:xfrm>
            <a:off x="6191250" y="1809750"/>
            <a:ext cx="3810000" cy="476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На этом графике можно увидеть, какие действия пользователи совершают, перейдя в профиль вашей организации.]]></a:t>
            </a:r>
          </a:p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Наиболее популярное действие, за февраль 2025 является - Переход на сайт]]></a:t>
            </a:r>
          </a:p>
        </p:txBody>
      </p:sp>
      <p:graphicFrame>
        <p:nvGraphicFramePr>
          <p:cNvPr id="4" name="" descr=""/>
          <p:cNvGraphicFramePr/>
          <p:nvPr/>
        </p:nvGraphicFramePr>
        <p:xfrm>
          <a:off x="962025" y="1809750"/>
          <a:ext cx="4762500" cy="4762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581025" y="476250"/>
          <a:ext cx="10106025" cy="6572250"/>
          <a:chOff x="581025" y="476250"/>
          <a:chExt cx="10106025" cy="6572250"/>
        </a:xfrm>
      </p:grpSpPr>
      <p:sp>
        <p:nvSpPr>
          <p:cNvPr id="1" name=""/>
          <p:cNvSpPr txBox="1"/>
          <p:nvPr/>
        </p:nvSpPr>
        <p:spPr>
          <a:xfrm>
            <a:off x="581025" y="476250"/>
            <a:ext cx="952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3200" spc="0" u="none">
                <a:solidFill>
                  <a:srgbClr val="0">
                    <a:alpha val="100000"/>
                  </a:srgbClr>
                </a:solidFill>
                <a:latin typeface="Calibri"/>
              </a:rPr>
              <a:t><![CDATA[Действия в профиле]]></a:t>
            </a:r>
          </a:p>
        </p:txBody>
      </p:sp>
      <p:sp>
        <p:nvSpPr>
          <p:cNvPr id="2" name=""/>
          <p:cNvSpPr txBox="1"/>
          <p:nvPr/>
        </p:nvSpPr>
        <p:spPr>
          <a:xfrm>
            <a:off x="581025" y="1143000"/>
            <a:ext cx="952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Севастополь, улица Вакуленчука, 17]]></a:t>
            </a:r>
          </a:p>
        </p:txBody>
      </p:sp>
      <p:sp>
        <p:nvSpPr>
          <p:cNvPr id="3" name=""/>
          <p:cNvSpPr txBox="1"/>
          <p:nvPr/>
        </p:nvSpPr>
        <p:spPr>
          <a:xfrm>
            <a:off x="6191250" y="1809750"/>
            <a:ext cx="3810000" cy="476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На этом графике можно увидеть, какие действия пользователи совершают, перейдя в профиль вашей организации.]]></a:t>
            </a:r>
          </a:p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Наиболее популярное действие, за февраль 2025 является - Построение маршрута]]></a:t>
            </a:r>
          </a:p>
        </p:txBody>
      </p:sp>
      <p:graphicFrame>
        <p:nvGraphicFramePr>
          <p:cNvPr id="4" name="" descr=""/>
          <p:cNvGraphicFramePr/>
          <p:nvPr/>
        </p:nvGraphicFramePr>
        <p:xfrm>
          <a:off x="962025" y="1809750"/>
          <a:ext cx="4762500" cy="4762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581025" y="476250"/>
          <a:ext cx="10106025" cy="6572250"/>
          <a:chOff x="581025" y="476250"/>
          <a:chExt cx="10106025" cy="6572250"/>
        </a:xfrm>
      </p:grpSpPr>
      <p:sp>
        <p:nvSpPr>
          <p:cNvPr id="1" name=""/>
          <p:cNvSpPr txBox="1"/>
          <p:nvPr/>
        </p:nvSpPr>
        <p:spPr>
          <a:xfrm>
            <a:off x="581025" y="476250"/>
            <a:ext cx="952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3200" spc="0" u="none">
                <a:solidFill>
                  <a:srgbClr val="0">
                    <a:alpha val="100000"/>
                  </a:srgbClr>
                </a:solidFill>
                <a:latin typeface="Calibri"/>
              </a:rPr>
              <a:t><![CDATA[Действия в профиле]]></a:t>
            </a:r>
          </a:p>
        </p:txBody>
      </p:sp>
      <p:sp>
        <p:nvSpPr>
          <p:cNvPr id="2" name=""/>
          <p:cNvSpPr txBox="1"/>
          <p:nvPr/>
        </p:nvSpPr>
        <p:spPr>
          <a:xfrm>
            <a:off x="581025" y="1143000"/>
            <a:ext cx="952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Севастополь, проспект Героев Сталинграда, 44]]></a:t>
            </a:r>
          </a:p>
        </p:txBody>
      </p:sp>
      <p:sp>
        <p:nvSpPr>
          <p:cNvPr id="3" name=""/>
          <p:cNvSpPr txBox="1"/>
          <p:nvPr/>
        </p:nvSpPr>
        <p:spPr>
          <a:xfrm>
            <a:off x="6191250" y="1809750"/>
            <a:ext cx="3810000" cy="476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На этом графике можно увидеть, какие действия пользователи совершают, перейдя в профиль вашей организации.]]></a:t>
            </a:r>
          </a:p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Наиболее популярное действие, за февраль 2025 является - Переход на сайт]]></a:t>
            </a:r>
          </a:p>
        </p:txBody>
      </p:sp>
      <p:graphicFrame>
        <p:nvGraphicFramePr>
          <p:cNvPr id="4" name="" descr=""/>
          <p:cNvGraphicFramePr/>
          <p:nvPr/>
        </p:nvGraphicFramePr>
        <p:xfrm>
          <a:off x="962025" y="1809750"/>
          <a:ext cx="4762500" cy="4762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581025" y="476250"/>
          <a:ext cx="10106025" cy="6572250"/>
          <a:chOff x="581025" y="476250"/>
          <a:chExt cx="10106025" cy="6572250"/>
        </a:xfrm>
      </p:grpSpPr>
      <p:sp>
        <p:nvSpPr>
          <p:cNvPr id="1" name=""/>
          <p:cNvSpPr txBox="1"/>
          <p:nvPr/>
        </p:nvSpPr>
        <p:spPr>
          <a:xfrm>
            <a:off x="581025" y="476250"/>
            <a:ext cx="952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3200" spc="0" u="none">
                <a:solidFill>
                  <a:srgbClr val="0">
                    <a:alpha val="100000"/>
                  </a:srgbClr>
                </a:solidFill>
                <a:latin typeface="Calibri"/>
              </a:rPr>
              <a:t><![CDATA[Действия в профиле]]></a:t>
            </a:r>
          </a:p>
        </p:txBody>
      </p:sp>
      <p:sp>
        <p:nvSpPr>
          <p:cNvPr id="2" name=""/>
          <p:cNvSpPr txBox="1"/>
          <p:nvPr/>
        </p:nvSpPr>
        <p:spPr>
          <a:xfrm>
            <a:off x="581025" y="1143000"/>
            <a:ext cx="952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Севастополь, проспект Победы, 38]]></a:t>
            </a:r>
          </a:p>
        </p:txBody>
      </p:sp>
      <p:sp>
        <p:nvSpPr>
          <p:cNvPr id="3" name=""/>
          <p:cNvSpPr txBox="1"/>
          <p:nvPr/>
        </p:nvSpPr>
        <p:spPr>
          <a:xfrm>
            <a:off x="6191250" y="1809750"/>
            <a:ext cx="3810000" cy="476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На этом графике можно увидеть, какие действия пользователи совершают, перейдя в профиль вашей организации.]]></a:t>
            </a:r>
          </a:p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Наиболее популярное действие, за февраль 2025 является - Переход на сайт]]></a:t>
            </a:r>
          </a:p>
        </p:txBody>
      </p:sp>
      <p:graphicFrame>
        <p:nvGraphicFramePr>
          <p:cNvPr id="4" name="" descr=""/>
          <p:cNvGraphicFramePr/>
          <p:nvPr/>
        </p:nvGraphicFramePr>
        <p:xfrm>
          <a:off x="962025" y="1809750"/>
          <a:ext cx="4762500" cy="4762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581025" y="476250"/>
          <a:ext cx="10106025" cy="6572250"/>
          <a:chOff x="581025" y="476250"/>
          <a:chExt cx="10106025" cy="6572250"/>
        </a:xfrm>
      </p:grpSpPr>
      <p:sp>
        <p:nvSpPr>
          <p:cNvPr id="1" name=""/>
          <p:cNvSpPr txBox="1"/>
          <p:nvPr/>
        </p:nvSpPr>
        <p:spPr>
          <a:xfrm>
            <a:off x="581025" y="476250"/>
            <a:ext cx="952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3200" spc="0" u="none">
                <a:solidFill>
                  <a:srgbClr val="0">
                    <a:alpha val="100000"/>
                  </a:srgbClr>
                </a:solidFill>
                <a:latin typeface="Calibri"/>
              </a:rPr>
              <a:t><![CDATA[СR в профиле]]></a:t>
            </a:r>
          </a:p>
        </p:txBody>
      </p:sp>
      <p:sp>
        <p:nvSpPr>
          <p:cNvPr id="2" name=""/>
          <p:cNvSpPr txBox="1"/>
          <p:nvPr/>
        </p:nvSpPr>
        <p:spPr>
          <a:xfrm>
            <a:off x="581025" y="1143000"/>
            <a:ext cx="952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Севастополь, улица Тараса Шевченко, 23А]]></a:t>
            </a:r>
          </a:p>
        </p:txBody>
      </p:sp>
      <p:sp>
        <p:nvSpPr>
          <p:cNvPr id="3" name=""/>
          <p:cNvSpPr txBox="1"/>
          <p:nvPr/>
        </p:nvSpPr>
        <p:spPr>
          <a:xfrm>
            <a:off x="6191250" y="1809750"/>
            <a:ext cx="3810000" cy="476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</a:pPr>
          </a:p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2.31% - Переход на сайт]]></a:t>
            </a:r>
          </a:p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0.5% - Нажать на кнопку позвонить]]></a:t>
            </a:r>
          </a:p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0.6% - Построение маршрута]]></a:t>
            </a:r>
          </a:p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0% - Переход в соц сети]]></a:t>
            </a:r>
          </a:p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3.41% - Общий CR профиля]]></a:t>
            </a:r>
          </a:p>
        </p:txBody>
      </p:sp>
      <p:graphicFrame>
        <p:nvGraphicFramePr>
          <p:cNvPr id="4" name="" descr=""/>
          <p:cNvGraphicFramePr/>
          <p:nvPr/>
        </p:nvGraphicFramePr>
        <p:xfrm>
          <a:off x="962025" y="1809750"/>
          <a:ext cx="4762500" cy="4762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581025" y="476250"/>
          <a:ext cx="10106025" cy="6572250"/>
          <a:chOff x="581025" y="476250"/>
          <a:chExt cx="10106025" cy="6572250"/>
        </a:xfrm>
      </p:grpSpPr>
      <p:sp>
        <p:nvSpPr>
          <p:cNvPr id="1" name=""/>
          <p:cNvSpPr txBox="1"/>
          <p:nvPr/>
        </p:nvSpPr>
        <p:spPr>
          <a:xfrm>
            <a:off x="581025" y="476250"/>
            <a:ext cx="952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3200" spc="0" u="none">
                <a:solidFill>
                  <a:srgbClr val="0">
                    <a:alpha val="100000"/>
                  </a:srgbClr>
                </a:solidFill>
                <a:latin typeface="Calibri"/>
              </a:rPr>
              <a:t><![CDATA[СR в профиле]]></a:t>
            </a:r>
          </a:p>
        </p:txBody>
      </p:sp>
      <p:sp>
        <p:nvSpPr>
          <p:cNvPr id="2" name=""/>
          <p:cNvSpPr txBox="1"/>
          <p:nvPr/>
        </p:nvSpPr>
        <p:spPr>
          <a:xfrm>
            <a:off x="581025" y="1143000"/>
            <a:ext cx="952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Севастополь, проспект Октябрьской Революции, 44]]></a:t>
            </a:r>
          </a:p>
        </p:txBody>
      </p:sp>
      <p:sp>
        <p:nvSpPr>
          <p:cNvPr id="3" name=""/>
          <p:cNvSpPr txBox="1"/>
          <p:nvPr/>
        </p:nvSpPr>
        <p:spPr>
          <a:xfrm>
            <a:off x="6191250" y="1809750"/>
            <a:ext cx="3810000" cy="476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</a:pPr>
          </a:p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1.97% - Переход на сайт]]></a:t>
            </a:r>
          </a:p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1.04% - Нажать на кнопку позвонить]]></a:t>
            </a:r>
          </a:p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0% - Построение маршрута]]></a:t>
            </a:r>
          </a:p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0% - Переход в соц сети]]></a:t>
            </a:r>
          </a:p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3.01% - Общий CR профиля]]></a:t>
            </a:r>
          </a:p>
        </p:txBody>
      </p:sp>
      <p:graphicFrame>
        <p:nvGraphicFramePr>
          <p:cNvPr id="4" name="" descr=""/>
          <p:cNvGraphicFramePr/>
          <p:nvPr/>
        </p:nvGraphicFramePr>
        <p:xfrm>
          <a:off x="962025" y="1809750"/>
          <a:ext cx="4762500" cy="4762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581025" y="476250"/>
          <a:ext cx="10106025" cy="6572250"/>
          <a:chOff x="581025" y="476250"/>
          <a:chExt cx="10106025" cy="6572250"/>
        </a:xfrm>
      </p:grpSpPr>
      <p:sp>
        <p:nvSpPr>
          <p:cNvPr id="1" name=""/>
          <p:cNvSpPr txBox="1"/>
          <p:nvPr/>
        </p:nvSpPr>
        <p:spPr>
          <a:xfrm>
            <a:off x="581025" y="476250"/>
            <a:ext cx="952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3200" spc="0" u="none">
                <a:solidFill>
                  <a:srgbClr val="0">
                    <a:alpha val="100000"/>
                  </a:srgbClr>
                </a:solidFill>
                <a:latin typeface="Calibri"/>
              </a:rPr>
              <a:t><![CDATA[СR в профиле]]></a:t>
            </a:r>
          </a:p>
        </p:txBody>
      </p:sp>
      <p:sp>
        <p:nvSpPr>
          <p:cNvPr id="2" name=""/>
          <p:cNvSpPr txBox="1"/>
          <p:nvPr/>
        </p:nvSpPr>
        <p:spPr>
          <a:xfrm>
            <a:off x="581025" y="1143000"/>
            <a:ext cx="952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Севастополь, проспект Генерала Острякова, 155З]]></a:t>
            </a:r>
          </a:p>
        </p:txBody>
      </p:sp>
      <p:sp>
        <p:nvSpPr>
          <p:cNvPr id="3" name=""/>
          <p:cNvSpPr txBox="1"/>
          <p:nvPr/>
        </p:nvSpPr>
        <p:spPr>
          <a:xfrm>
            <a:off x="6191250" y="1809750"/>
            <a:ext cx="3810000" cy="476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</a:pPr>
          </a:p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2.95% - Переход на сайт]]></a:t>
            </a:r>
          </a:p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0.93% - Нажать на кнопку позвонить]]></a:t>
            </a:r>
          </a:p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0.16% - Построение маршрута]]></a:t>
            </a:r>
          </a:p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0% - Переход в соц сети]]></a:t>
            </a:r>
          </a:p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4.04% - Общий CR профиля]]></a:t>
            </a:r>
          </a:p>
        </p:txBody>
      </p:sp>
      <p:graphicFrame>
        <p:nvGraphicFramePr>
          <p:cNvPr id="4" name="" descr=""/>
          <p:cNvGraphicFramePr/>
          <p:nvPr/>
        </p:nvGraphicFramePr>
        <p:xfrm>
          <a:off x="962025" y="1809750"/>
          <a:ext cx="4762500" cy="4762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581025" y="476250"/>
          <a:ext cx="10106025" cy="6572250"/>
          <a:chOff x="581025" y="476250"/>
          <a:chExt cx="10106025" cy="6572250"/>
        </a:xfrm>
      </p:grpSpPr>
      <p:sp>
        <p:nvSpPr>
          <p:cNvPr id="1" name=""/>
          <p:cNvSpPr txBox="1"/>
          <p:nvPr/>
        </p:nvSpPr>
        <p:spPr>
          <a:xfrm>
            <a:off x="581025" y="476250"/>
            <a:ext cx="952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3200" spc="0" u="none">
                <a:solidFill>
                  <a:srgbClr val="0">
                    <a:alpha val="100000"/>
                  </a:srgbClr>
                </a:solidFill>
                <a:latin typeface="Calibri"/>
              </a:rPr>
              <a:t><![CDATA[СR в профиле]]></a:t>
            </a:r>
          </a:p>
        </p:txBody>
      </p:sp>
      <p:sp>
        <p:nvSpPr>
          <p:cNvPr id="2" name=""/>
          <p:cNvSpPr txBox="1"/>
          <p:nvPr/>
        </p:nvSpPr>
        <p:spPr>
          <a:xfrm>
            <a:off x="581025" y="1143000"/>
            <a:ext cx="952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Севастополь, улица Вакуленчука, 17]]></a:t>
            </a:r>
          </a:p>
        </p:txBody>
      </p:sp>
      <p:sp>
        <p:nvSpPr>
          <p:cNvPr id="3" name=""/>
          <p:cNvSpPr txBox="1"/>
          <p:nvPr/>
        </p:nvSpPr>
        <p:spPr>
          <a:xfrm>
            <a:off x="6191250" y="1809750"/>
            <a:ext cx="3810000" cy="476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</a:pPr>
          </a:p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0.46% - Переход на сайт]]></a:t>
            </a:r>
          </a:p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0.77% - Нажать на кнопку позвонить]]></a:t>
            </a:r>
          </a:p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0.92% - Построение маршрута]]></a:t>
            </a:r>
          </a:p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0% - Переход в соц сети]]></a:t>
            </a:r>
          </a:p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2.15% - Общий CR профиля]]></a:t>
            </a:r>
          </a:p>
        </p:txBody>
      </p:sp>
      <p:graphicFrame>
        <p:nvGraphicFramePr>
          <p:cNvPr id="4" name="" descr=""/>
          <p:cNvGraphicFramePr/>
          <p:nvPr/>
        </p:nvGraphicFramePr>
        <p:xfrm>
          <a:off x="962025" y="1809750"/>
          <a:ext cx="4762500" cy="4762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581025" y="476250"/>
          <a:ext cx="10106025" cy="6572250"/>
          <a:chOff x="581025" y="476250"/>
          <a:chExt cx="10106025" cy="6572250"/>
        </a:xfrm>
      </p:grpSpPr>
      <p:sp>
        <p:nvSpPr>
          <p:cNvPr id="1" name=""/>
          <p:cNvSpPr txBox="1"/>
          <p:nvPr/>
        </p:nvSpPr>
        <p:spPr>
          <a:xfrm>
            <a:off x="581025" y="476250"/>
            <a:ext cx="952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3200" spc="0" u="none">
                <a:solidFill>
                  <a:srgbClr val="0">
                    <a:alpha val="100000"/>
                  </a:srgbClr>
                </a:solidFill>
                <a:latin typeface="Calibri"/>
              </a:rPr>
              <a:t><![CDATA[СR в профиле]]></a:t>
            </a:r>
          </a:p>
        </p:txBody>
      </p:sp>
      <p:sp>
        <p:nvSpPr>
          <p:cNvPr id="2" name=""/>
          <p:cNvSpPr txBox="1"/>
          <p:nvPr/>
        </p:nvSpPr>
        <p:spPr>
          <a:xfrm>
            <a:off x="581025" y="1143000"/>
            <a:ext cx="952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Севастополь, проспект Героев Сталинграда, 44]]></a:t>
            </a:r>
          </a:p>
        </p:txBody>
      </p:sp>
      <p:sp>
        <p:nvSpPr>
          <p:cNvPr id="3" name=""/>
          <p:cNvSpPr txBox="1"/>
          <p:nvPr/>
        </p:nvSpPr>
        <p:spPr>
          <a:xfrm>
            <a:off x="6191250" y="1809750"/>
            <a:ext cx="3810000" cy="476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</a:pPr>
          </a:p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1.28% - Переход на сайт]]></a:t>
            </a:r>
          </a:p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0% - Нажать на кнопку позвонить]]></a:t>
            </a:r>
          </a:p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0.92% - Построение маршрута]]></a:t>
            </a:r>
          </a:p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0% - Переход в соц сети]]></a:t>
            </a:r>
          </a:p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2.2% - Общий CR профиля]]></a:t>
            </a:r>
          </a:p>
        </p:txBody>
      </p:sp>
      <p:graphicFrame>
        <p:nvGraphicFramePr>
          <p:cNvPr id="4" name="" descr=""/>
          <p:cNvGraphicFramePr/>
          <p:nvPr/>
        </p:nvGraphicFramePr>
        <p:xfrm>
          <a:off x="962025" y="1809750"/>
          <a:ext cx="4762500" cy="4762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581025" y="476250"/>
          <a:ext cx="10106025" cy="1428750"/>
          <a:chOff x="581025" y="476250"/>
          <a:chExt cx="10106025" cy="1428750"/>
        </a:xfrm>
      </p:grpSpPr>
      <p:sp>
        <p:nvSpPr>
          <p:cNvPr id="1" name=""/>
          <p:cNvSpPr txBox="1"/>
          <p:nvPr/>
        </p:nvSpPr>
        <p:spPr>
          <a:xfrm>
            <a:off x="581025" y="476250"/>
            <a:ext cx="952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3200" spc="0" u="none">
                <a:solidFill>
                  <a:srgbClr val="0">
                    <a:alpha val="100000"/>
                  </a:srgbClr>
                </a:solidFill>
                <a:latin typeface="Calibri"/>
              </a:rPr>
              <a:t><![CDATA[Анализ]]>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581025" y="476250"/>
          <a:ext cx="10106025" cy="6572250"/>
          <a:chOff x="581025" y="476250"/>
          <a:chExt cx="10106025" cy="6572250"/>
        </a:xfrm>
      </p:grpSpPr>
      <p:sp>
        <p:nvSpPr>
          <p:cNvPr id="1" name=""/>
          <p:cNvSpPr txBox="1"/>
          <p:nvPr/>
        </p:nvSpPr>
        <p:spPr>
          <a:xfrm>
            <a:off x="581025" y="476250"/>
            <a:ext cx="952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3200" spc="0" u="none">
                <a:solidFill>
                  <a:srgbClr val="0">
                    <a:alpha val="100000"/>
                  </a:srgbClr>
                </a:solidFill>
                <a:latin typeface="Calibri"/>
              </a:rPr>
              <a:t><![CDATA[СR в профиле]]></a:t>
            </a:r>
          </a:p>
        </p:txBody>
      </p:sp>
      <p:sp>
        <p:nvSpPr>
          <p:cNvPr id="2" name=""/>
          <p:cNvSpPr txBox="1"/>
          <p:nvPr/>
        </p:nvSpPr>
        <p:spPr>
          <a:xfrm>
            <a:off x="581025" y="1143000"/>
            <a:ext cx="952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Севастополь, проспект Победы, 38]]></a:t>
            </a:r>
          </a:p>
        </p:txBody>
      </p:sp>
      <p:sp>
        <p:nvSpPr>
          <p:cNvPr id="3" name=""/>
          <p:cNvSpPr txBox="1"/>
          <p:nvPr/>
        </p:nvSpPr>
        <p:spPr>
          <a:xfrm>
            <a:off x="6191250" y="1809750"/>
            <a:ext cx="3810000" cy="476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</a:pPr>
          </a:p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3.43% - Переход на сайт]]></a:t>
            </a:r>
          </a:p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0.98% - Нажать на кнопку позвонить]]></a:t>
            </a:r>
          </a:p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0.98% - Построение маршрута]]></a:t>
            </a:r>
          </a:p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0% - Переход в соц сети]]></a:t>
            </a:r>
          </a:p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5.39% - Общий CR профиля]]></a:t>
            </a:r>
          </a:p>
        </p:txBody>
      </p:sp>
      <p:graphicFrame>
        <p:nvGraphicFramePr>
          <p:cNvPr id="4" name="" descr=""/>
          <p:cNvGraphicFramePr/>
          <p:nvPr/>
        </p:nvGraphicFramePr>
        <p:xfrm>
          <a:off x="962025" y="1809750"/>
          <a:ext cx="4762500" cy="4762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571500" y="476250"/>
          <a:ext cx="10106025" cy="5619750"/>
          <a:chOff x="571500" y="476250"/>
          <a:chExt cx="10106025" cy="5619750"/>
        </a:xfrm>
      </p:grpSpPr>
      <p:sp>
        <p:nvSpPr>
          <p:cNvPr id="1" name=""/>
          <p:cNvSpPr txBox="1"/>
          <p:nvPr/>
        </p:nvSpPr>
        <p:spPr>
          <a:xfrm>
            <a:off x="581025" y="476250"/>
            <a:ext cx="952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3200" spc="0" u="none">
                <a:solidFill>
                  <a:srgbClr val="0">
                    <a:alpha val="100000"/>
                  </a:srgbClr>
                </a:solidFill>
                <a:latin typeface="Calibri"/>
              </a:rPr>
              <a:t><![CDATA[Типы устройств и аудитория]]></a:t>
            </a:r>
          </a:p>
        </p:txBody>
      </p:sp>
      <p:sp>
        <p:nvSpPr>
          <p:cNvPr id="2" name=""/>
          <p:cNvSpPr txBox="1"/>
          <p:nvPr/>
        </p:nvSpPr>
        <p:spPr>
          <a:xfrm>
            <a:off x="581025" y="1143000"/>
            <a:ext cx="952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Севастополь, улица Тараса Шевченко, 23А]]></a:t>
            </a:r>
          </a:p>
        </p:txBody>
      </p:sp>
      <p:graphicFrame>
        <p:nvGraphicFramePr>
          <p:cNvPr id="3" name="" descr=""/>
          <p:cNvGraphicFramePr/>
          <p:nvPr/>
        </p:nvGraphicFramePr>
        <p:xfrm>
          <a:off x="571500" y="1809750"/>
          <a:ext cx="2857500" cy="381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571500" y="476250"/>
          <a:ext cx="10106025" cy="5619750"/>
          <a:chOff x="571500" y="476250"/>
          <a:chExt cx="10106025" cy="5619750"/>
        </a:xfrm>
      </p:grpSpPr>
      <p:sp>
        <p:nvSpPr>
          <p:cNvPr id="1" name=""/>
          <p:cNvSpPr txBox="1"/>
          <p:nvPr/>
        </p:nvSpPr>
        <p:spPr>
          <a:xfrm>
            <a:off x="581025" y="476250"/>
            <a:ext cx="952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3200" spc="0" u="none">
                <a:solidFill>
                  <a:srgbClr val="0">
                    <a:alpha val="100000"/>
                  </a:srgbClr>
                </a:solidFill>
                <a:latin typeface="Calibri"/>
              </a:rPr>
              <a:t><![CDATA[Типы устройств и аудитория]]></a:t>
            </a:r>
          </a:p>
        </p:txBody>
      </p:sp>
      <p:sp>
        <p:nvSpPr>
          <p:cNvPr id="2" name=""/>
          <p:cNvSpPr txBox="1"/>
          <p:nvPr/>
        </p:nvSpPr>
        <p:spPr>
          <a:xfrm>
            <a:off x="581025" y="1143000"/>
            <a:ext cx="952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Севастополь, проспект Октябрьской Революции, 44]]></a:t>
            </a:r>
          </a:p>
        </p:txBody>
      </p:sp>
      <p:graphicFrame>
        <p:nvGraphicFramePr>
          <p:cNvPr id="3" name="" descr=""/>
          <p:cNvGraphicFramePr/>
          <p:nvPr/>
        </p:nvGraphicFramePr>
        <p:xfrm>
          <a:off x="571500" y="1809750"/>
          <a:ext cx="2857500" cy="381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571500" y="476250"/>
          <a:ext cx="10106025" cy="5619750"/>
          <a:chOff x="571500" y="476250"/>
          <a:chExt cx="10106025" cy="5619750"/>
        </a:xfrm>
      </p:grpSpPr>
      <p:sp>
        <p:nvSpPr>
          <p:cNvPr id="1" name=""/>
          <p:cNvSpPr txBox="1"/>
          <p:nvPr/>
        </p:nvSpPr>
        <p:spPr>
          <a:xfrm>
            <a:off x="581025" y="476250"/>
            <a:ext cx="952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3200" spc="0" u="none">
                <a:solidFill>
                  <a:srgbClr val="0">
                    <a:alpha val="100000"/>
                  </a:srgbClr>
                </a:solidFill>
                <a:latin typeface="Calibri"/>
              </a:rPr>
              <a:t><![CDATA[Типы устройств и аудитория]]></a:t>
            </a:r>
          </a:p>
        </p:txBody>
      </p:sp>
      <p:sp>
        <p:nvSpPr>
          <p:cNvPr id="2" name=""/>
          <p:cNvSpPr txBox="1"/>
          <p:nvPr/>
        </p:nvSpPr>
        <p:spPr>
          <a:xfrm>
            <a:off x="581025" y="1143000"/>
            <a:ext cx="952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Севастополь, проспект Генерала Острякова, 155З]]></a:t>
            </a:r>
          </a:p>
        </p:txBody>
      </p:sp>
      <p:graphicFrame>
        <p:nvGraphicFramePr>
          <p:cNvPr id="3" name="" descr=""/>
          <p:cNvGraphicFramePr/>
          <p:nvPr/>
        </p:nvGraphicFramePr>
        <p:xfrm>
          <a:off x="571500" y="1809750"/>
          <a:ext cx="2857500" cy="381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571500" y="476250"/>
          <a:ext cx="10106025" cy="5619750"/>
          <a:chOff x="571500" y="476250"/>
          <a:chExt cx="10106025" cy="5619750"/>
        </a:xfrm>
      </p:grpSpPr>
      <p:sp>
        <p:nvSpPr>
          <p:cNvPr id="1" name=""/>
          <p:cNvSpPr txBox="1"/>
          <p:nvPr/>
        </p:nvSpPr>
        <p:spPr>
          <a:xfrm>
            <a:off x="581025" y="476250"/>
            <a:ext cx="952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3200" spc="0" u="none">
                <a:solidFill>
                  <a:srgbClr val="0">
                    <a:alpha val="100000"/>
                  </a:srgbClr>
                </a:solidFill>
                <a:latin typeface="Calibri"/>
              </a:rPr>
              <a:t><![CDATA[Типы устройств и аудитория]]></a:t>
            </a:r>
          </a:p>
        </p:txBody>
      </p:sp>
      <p:sp>
        <p:nvSpPr>
          <p:cNvPr id="2" name=""/>
          <p:cNvSpPr txBox="1"/>
          <p:nvPr/>
        </p:nvSpPr>
        <p:spPr>
          <a:xfrm>
            <a:off x="581025" y="1143000"/>
            <a:ext cx="952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Севастополь, улица Вакуленчука, 17]]></a:t>
            </a:r>
          </a:p>
        </p:txBody>
      </p:sp>
      <p:graphicFrame>
        <p:nvGraphicFramePr>
          <p:cNvPr id="3" name="" descr=""/>
          <p:cNvGraphicFramePr/>
          <p:nvPr/>
        </p:nvGraphicFramePr>
        <p:xfrm>
          <a:off x="571500" y="1809750"/>
          <a:ext cx="2857500" cy="381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571500" y="476250"/>
          <a:ext cx="10106025" cy="5619750"/>
          <a:chOff x="571500" y="476250"/>
          <a:chExt cx="10106025" cy="5619750"/>
        </a:xfrm>
      </p:grpSpPr>
      <p:sp>
        <p:nvSpPr>
          <p:cNvPr id="1" name=""/>
          <p:cNvSpPr txBox="1"/>
          <p:nvPr/>
        </p:nvSpPr>
        <p:spPr>
          <a:xfrm>
            <a:off x="581025" y="476250"/>
            <a:ext cx="952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3200" spc="0" u="none">
                <a:solidFill>
                  <a:srgbClr val="0">
                    <a:alpha val="100000"/>
                  </a:srgbClr>
                </a:solidFill>
                <a:latin typeface="Calibri"/>
              </a:rPr>
              <a:t><![CDATA[Типы устройств и аудитория]]></a:t>
            </a:r>
          </a:p>
        </p:txBody>
      </p:sp>
      <p:sp>
        <p:nvSpPr>
          <p:cNvPr id="2" name=""/>
          <p:cNvSpPr txBox="1"/>
          <p:nvPr/>
        </p:nvSpPr>
        <p:spPr>
          <a:xfrm>
            <a:off x="581025" y="1143000"/>
            <a:ext cx="952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Севастополь, проспект Героев Сталинграда, 44]]></a:t>
            </a:r>
          </a:p>
        </p:txBody>
      </p:sp>
      <p:graphicFrame>
        <p:nvGraphicFramePr>
          <p:cNvPr id="3" name="" descr=""/>
          <p:cNvGraphicFramePr/>
          <p:nvPr/>
        </p:nvGraphicFramePr>
        <p:xfrm>
          <a:off x="571500" y="1809750"/>
          <a:ext cx="2857500" cy="381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571500" y="476250"/>
          <a:ext cx="10106025" cy="5619750"/>
          <a:chOff x="571500" y="476250"/>
          <a:chExt cx="10106025" cy="5619750"/>
        </a:xfrm>
      </p:grpSpPr>
      <p:sp>
        <p:nvSpPr>
          <p:cNvPr id="1" name=""/>
          <p:cNvSpPr txBox="1"/>
          <p:nvPr/>
        </p:nvSpPr>
        <p:spPr>
          <a:xfrm>
            <a:off x="581025" y="476250"/>
            <a:ext cx="952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3200" spc="0" u="none">
                <a:solidFill>
                  <a:srgbClr val="0">
                    <a:alpha val="100000"/>
                  </a:srgbClr>
                </a:solidFill>
                <a:latin typeface="Calibri"/>
              </a:rPr>
              <a:t><![CDATA[Типы устройств и аудитория]]></a:t>
            </a:r>
          </a:p>
        </p:txBody>
      </p:sp>
      <p:sp>
        <p:nvSpPr>
          <p:cNvPr id="2" name=""/>
          <p:cNvSpPr txBox="1"/>
          <p:nvPr/>
        </p:nvSpPr>
        <p:spPr>
          <a:xfrm>
            <a:off x="581025" y="1143000"/>
            <a:ext cx="952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Севастополь, проспект Победы, 38]]></a:t>
            </a:r>
          </a:p>
        </p:txBody>
      </p:sp>
      <p:graphicFrame>
        <p:nvGraphicFramePr>
          <p:cNvPr id="3" name="" descr=""/>
          <p:cNvGraphicFramePr/>
          <p:nvPr/>
        </p:nvGraphicFramePr>
        <p:xfrm>
          <a:off x="571500" y="1809750"/>
          <a:ext cx="2857500" cy="381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581025" y="476250"/>
          <a:ext cx="10106025" cy="6572250"/>
          <a:chOff x="581025" y="476250"/>
          <a:chExt cx="10106025" cy="6572250"/>
        </a:xfrm>
      </p:grpSpPr>
      <p:sp>
        <p:nvSpPr>
          <p:cNvPr id="1" name=""/>
          <p:cNvSpPr txBox="1"/>
          <p:nvPr/>
        </p:nvSpPr>
        <p:spPr>
          <a:xfrm>
            <a:off x="581025" y="476250"/>
            <a:ext cx="952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3200" spc="0" u="none">
                <a:solidFill>
                  <a:srgbClr val="0">
                    <a:alpha val="100000"/>
                  </a:srgbClr>
                </a:solidFill>
                <a:latin typeface="Calibri"/>
              </a:rPr>
              <a:t><![CDATA[Переходы в профиль из сервисов Яндекс]]></a:t>
            </a:r>
          </a:p>
        </p:txBody>
      </p:sp>
      <p:sp>
        <p:nvSpPr>
          <p:cNvPr id="2" name=""/>
          <p:cNvSpPr txBox="1"/>
          <p:nvPr/>
        </p:nvSpPr>
        <p:spPr>
          <a:xfrm>
            <a:off x="581025" y="1143000"/>
            <a:ext cx="952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Севастополь, улица Тараса Шевченко, 23А]]></a:t>
            </a:r>
          </a:p>
        </p:txBody>
      </p:sp>
      <p:sp>
        <p:nvSpPr>
          <p:cNvPr id="3" name=""/>
          <p:cNvSpPr txBox="1"/>
          <p:nvPr/>
        </p:nvSpPr>
        <p:spPr>
          <a:xfrm>
            <a:off x="6191250" y="1809750"/>
            <a:ext cx="3810000" cy="476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График показывает сколько раз пользователи Яндекс просматривали профиль организации, в пред просмотре и в каком сервисе.]]></a:t>
            </a:r>
          </a:p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Количество переходов в профиля за февраль 2025 уменьшилось на 13.23 %]]></a:t>
            </a:r>
          </a:p>
        </p:txBody>
      </p:sp>
      <p:graphicFrame>
        <p:nvGraphicFramePr>
          <p:cNvPr id="4" name="" descr=""/>
          <p:cNvGraphicFramePr/>
          <p:nvPr/>
        </p:nvGraphicFramePr>
        <p:xfrm>
          <a:off x="962025" y="1809750"/>
          <a:ext cx="4762500" cy="4762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581025" y="476250"/>
          <a:ext cx="10106025" cy="6572250"/>
          <a:chOff x="581025" y="476250"/>
          <a:chExt cx="10106025" cy="6572250"/>
        </a:xfrm>
      </p:grpSpPr>
      <p:sp>
        <p:nvSpPr>
          <p:cNvPr id="1" name=""/>
          <p:cNvSpPr txBox="1"/>
          <p:nvPr/>
        </p:nvSpPr>
        <p:spPr>
          <a:xfrm>
            <a:off x="581025" y="476250"/>
            <a:ext cx="952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3200" spc="0" u="none">
                <a:solidFill>
                  <a:srgbClr val="0">
                    <a:alpha val="100000"/>
                  </a:srgbClr>
                </a:solidFill>
                <a:latin typeface="Calibri"/>
              </a:rPr>
              <a:t><![CDATA[Переходы в профиль из сервисов Яндекс]]></a:t>
            </a:r>
          </a:p>
        </p:txBody>
      </p:sp>
      <p:sp>
        <p:nvSpPr>
          <p:cNvPr id="2" name=""/>
          <p:cNvSpPr txBox="1"/>
          <p:nvPr/>
        </p:nvSpPr>
        <p:spPr>
          <a:xfrm>
            <a:off x="581025" y="1143000"/>
            <a:ext cx="952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Севастополь, проспект Октябрьской Революции, 44]]></a:t>
            </a:r>
          </a:p>
        </p:txBody>
      </p:sp>
      <p:sp>
        <p:nvSpPr>
          <p:cNvPr id="3" name=""/>
          <p:cNvSpPr txBox="1"/>
          <p:nvPr/>
        </p:nvSpPr>
        <p:spPr>
          <a:xfrm>
            <a:off x="6191250" y="1809750"/>
            <a:ext cx="3810000" cy="476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График показывает сколько раз пользователи Яндекс просматривали профиль организации, в пред просмотре и в каком сервисе.]]></a:t>
            </a:r>
          </a:p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Количество переходов в профиля за февраль 2025 уменьшилось на 14.44 %]]></a:t>
            </a:r>
          </a:p>
        </p:txBody>
      </p:sp>
      <p:graphicFrame>
        <p:nvGraphicFramePr>
          <p:cNvPr id="4" name="" descr=""/>
          <p:cNvGraphicFramePr/>
          <p:nvPr/>
        </p:nvGraphicFramePr>
        <p:xfrm>
          <a:off x="962025" y="1809750"/>
          <a:ext cx="4762500" cy="4762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581025" y="476250"/>
          <a:ext cx="10106025" cy="6572250"/>
          <a:chOff x="581025" y="476250"/>
          <a:chExt cx="10106025" cy="6572250"/>
        </a:xfrm>
      </p:grpSpPr>
      <p:sp>
        <p:nvSpPr>
          <p:cNvPr id="1" name=""/>
          <p:cNvSpPr txBox="1"/>
          <p:nvPr/>
        </p:nvSpPr>
        <p:spPr>
          <a:xfrm>
            <a:off x="581025" y="476250"/>
            <a:ext cx="952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3200" spc="0" u="none">
                <a:solidFill>
                  <a:srgbClr val="0">
                    <a:alpha val="100000"/>
                  </a:srgbClr>
                </a:solidFill>
                <a:latin typeface="Calibri"/>
              </a:rPr>
              <a:t><![CDATA[Переходы в профиль из сервисов Яндекс]]></a:t>
            </a:r>
          </a:p>
        </p:txBody>
      </p:sp>
      <p:sp>
        <p:nvSpPr>
          <p:cNvPr id="2" name=""/>
          <p:cNvSpPr txBox="1"/>
          <p:nvPr/>
        </p:nvSpPr>
        <p:spPr>
          <a:xfrm>
            <a:off x="581025" y="1143000"/>
            <a:ext cx="952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Севастополь, проспект Генерала Острякова, 155З]]></a:t>
            </a:r>
          </a:p>
        </p:txBody>
      </p:sp>
      <p:sp>
        <p:nvSpPr>
          <p:cNvPr id="3" name=""/>
          <p:cNvSpPr txBox="1"/>
          <p:nvPr/>
        </p:nvSpPr>
        <p:spPr>
          <a:xfrm>
            <a:off x="6191250" y="1809750"/>
            <a:ext cx="3810000" cy="476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График показывает сколько раз пользователи Яндекс просматривали профиль организации, в пред просмотре и в каком сервисе.]]></a:t>
            </a:r>
          </a:p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Количество переходов в профиля за февраль 2025 уменьшилось на 13.34 %]]></a:t>
            </a:r>
          </a:p>
        </p:txBody>
      </p:sp>
      <p:graphicFrame>
        <p:nvGraphicFramePr>
          <p:cNvPr id="4" name="" descr=""/>
          <p:cNvGraphicFramePr/>
          <p:nvPr/>
        </p:nvGraphicFramePr>
        <p:xfrm>
          <a:off x="962025" y="1809750"/>
          <a:ext cx="4762500" cy="4762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581025" y="476250"/>
          <a:ext cx="10106025" cy="6572250"/>
          <a:chOff x="581025" y="476250"/>
          <a:chExt cx="10106025" cy="6572250"/>
        </a:xfrm>
      </p:grpSpPr>
      <p:sp>
        <p:nvSpPr>
          <p:cNvPr id="1" name=""/>
          <p:cNvSpPr txBox="1"/>
          <p:nvPr/>
        </p:nvSpPr>
        <p:spPr>
          <a:xfrm>
            <a:off x="581025" y="476250"/>
            <a:ext cx="952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3200" spc="0" u="none">
                <a:solidFill>
                  <a:srgbClr val="0">
                    <a:alpha val="100000"/>
                  </a:srgbClr>
                </a:solidFill>
                <a:latin typeface="Calibri"/>
              </a:rPr>
              <a:t><![CDATA[Переходы в профиль из сервисов Яндекс]]></a:t>
            </a:r>
          </a:p>
        </p:txBody>
      </p:sp>
      <p:sp>
        <p:nvSpPr>
          <p:cNvPr id="2" name=""/>
          <p:cNvSpPr txBox="1"/>
          <p:nvPr/>
        </p:nvSpPr>
        <p:spPr>
          <a:xfrm>
            <a:off x="581025" y="1143000"/>
            <a:ext cx="952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Севастополь, улица Вакуленчука, 17]]></a:t>
            </a:r>
          </a:p>
        </p:txBody>
      </p:sp>
      <p:sp>
        <p:nvSpPr>
          <p:cNvPr id="3" name=""/>
          <p:cNvSpPr txBox="1"/>
          <p:nvPr/>
        </p:nvSpPr>
        <p:spPr>
          <a:xfrm>
            <a:off x="6191250" y="1809750"/>
            <a:ext cx="3810000" cy="476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График показывает сколько раз пользователи Яндекс просматривали профиль организации, в пред просмотре и в каком сервисе.]]></a:t>
            </a:r>
          </a:p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Количество переходов в профиля за февраль 2025 уменьшилось на 7.51 %]]></a:t>
            </a:r>
          </a:p>
        </p:txBody>
      </p:sp>
      <p:graphicFrame>
        <p:nvGraphicFramePr>
          <p:cNvPr id="4" name="" descr=""/>
          <p:cNvGraphicFramePr/>
          <p:nvPr/>
        </p:nvGraphicFramePr>
        <p:xfrm>
          <a:off x="962025" y="1809750"/>
          <a:ext cx="4762500" cy="4762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581025" y="476250"/>
          <a:ext cx="10106025" cy="6572250"/>
          <a:chOff x="581025" y="476250"/>
          <a:chExt cx="10106025" cy="6572250"/>
        </a:xfrm>
      </p:grpSpPr>
      <p:sp>
        <p:nvSpPr>
          <p:cNvPr id="1" name=""/>
          <p:cNvSpPr txBox="1"/>
          <p:nvPr/>
        </p:nvSpPr>
        <p:spPr>
          <a:xfrm>
            <a:off x="581025" y="476250"/>
            <a:ext cx="952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3200" spc="0" u="none">
                <a:solidFill>
                  <a:srgbClr val="0">
                    <a:alpha val="100000"/>
                  </a:srgbClr>
                </a:solidFill>
                <a:latin typeface="Calibri"/>
              </a:rPr>
              <a:t><![CDATA[Переходы в профиль из сервисов Яндекс]]></a:t>
            </a:r>
          </a:p>
        </p:txBody>
      </p:sp>
      <p:sp>
        <p:nvSpPr>
          <p:cNvPr id="2" name=""/>
          <p:cNvSpPr txBox="1"/>
          <p:nvPr/>
        </p:nvSpPr>
        <p:spPr>
          <a:xfrm>
            <a:off x="581025" y="1143000"/>
            <a:ext cx="952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Севастополь, проспект Героев Сталинграда, 44]]></a:t>
            </a:r>
          </a:p>
        </p:txBody>
      </p:sp>
      <p:sp>
        <p:nvSpPr>
          <p:cNvPr id="3" name=""/>
          <p:cNvSpPr txBox="1"/>
          <p:nvPr/>
        </p:nvSpPr>
        <p:spPr>
          <a:xfrm>
            <a:off x="6191250" y="1809750"/>
            <a:ext cx="3810000" cy="476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График показывает сколько раз пользователи Яндекс просматривали профиль организации, в пред просмотре и в каком сервисе.]]></a:t>
            </a:r>
          </a:p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Количество переходов в профиля за февраль 2025 уменьшилось на 9.3 %]]></a:t>
            </a:r>
          </a:p>
        </p:txBody>
      </p:sp>
      <p:graphicFrame>
        <p:nvGraphicFramePr>
          <p:cNvPr id="4" name="" descr=""/>
          <p:cNvGraphicFramePr/>
          <p:nvPr/>
        </p:nvGraphicFramePr>
        <p:xfrm>
          <a:off x="962025" y="1809750"/>
          <a:ext cx="4762500" cy="4762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581025" y="476250"/>
          <a:ext cx="10106025" cy="6572250"/>
          <a:chOff x="581025" y="476250"/>
          <a:chExt cx="10106025" cy="6572250"/>
        </a:xfrm>
      </p:grpSpPr>
      <p:sp>
        <p:nvSpPr>
          <p:cNvPr id="1" name=""/>
          <p:cNvSpPr txBox="1"/>
          <p:nvPr/>
        </p:nvSpPr>
        <p:spPr>
          <a:xfrm>
            <a:off x="581025" y="476250"/>
            <a:ext cx="952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3200" spc="0" u="none">
                <a:solidFill>
                  <a:srgbClr val="0">
                    <a:alpha val="100000"/>
                  </a:srgbClr>
                </a:solidFill>
                <a:latin typeface="Calibri"/>
              </a:rPr>
              <a:t><![CDATA[Переходы в профиль из сервисов Яндекс]]></a:t>
            </a:r>
          </a:p>
        </p:txBody>
      </p:sp>
      <p:sp>
        <p:nvSpPr>
          <p:cNvPr id="2" name=""/>
          <p:cNvSpPr txBox="1"/>
          <p:nvPr/>
        </p:nvSpPr>
        <p:spPr>
          <a:xfrm>
            <a:off x="581025" y="1143000"/>
            <a:ext cx="952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Севастополь, проспект Победы, 38]]></a:t>
            </a:r>
          </a:p>
        </p:txBody>
      </p:sp>
      <p:sp>
        <p:nvSpPr>
          <p:cNvPr id="3" name=""/>
          <p:cNvSpPr txBox="1"/>
          <p:nvPr/>
        </p:nvSpPr>
        <p:spPr>
          <a:xfrm>
            <a:off x="6191250" y="1809750"/>
            <a:ext cx="3810000" cy="476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График показывает сколько раз пользователи Яндекс просматривали профиль организации, в пред просмотре и в каком сервисе.]]></a:t>
            </a:r>
          </a:p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Количество переходов в профиля за февраль 2025 увеличилось на -38.78 %]]></a:t>
            </a:r>
          </a:p>
        </p:txBody>
      </p:sp>
      <p:graphicFrame>
        <p:nvGraphicFramePr>
          <p:cNvPr id="4" name="" descr=""/>
          <p:cNvGraphicFramePr/>
          <p:nvPr/>
        </p:nvGraphicFramePr>
        <p:xfrm>
          <a:off x="962025" y="1809750"/>
          <a:ext cx="4762500" cy="4762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581025" y="476250"/>
          <a:ext cx="10106025" cy="6572250"/>
          <a:chOff x="581025" y="476250"/>
          <a:chExt cx="10106025" cy="6572250"/>
        </a:xfrm>
      </p:grpSpPr>
      <p:sp>
        <p:nvSpPr>
          <p:cNvPr id="1" name=""/>
          <p:cNvSpPr txBox="1"/>
          <p:nvPr/>
        </p:nvSpPr>
        <p:spPr>
          <a:xfrm>
            <a:off x="581025" y="476250"/>
            <a:ext cx="952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3200" spc="0" u="none">
                <a:solidFill>
                  <a:srgbClr val="0">
                    <a:alpha val="100000"/>
                  </a:srgbClr>
                </a:solidFill>
                <a:latin typeface="Calibri"/>
              </a:rPr>
              <a:t><![CDATA[Действия в профиле]]></a:t>
            </a:r>
          </a:p>
        </p:txBody>
      </p:sp>
      <p:sp>
        <p:nvSpPr>
          <p:cNvPr id="2" name=""/>
          <p:cNvSpPr txBox="1"/>
          <p:nvPr/>
        </p:nvSpPr>
        <p:spPr>
          <a:xfrm>
            <a:off x="581025" y="1143000"/>
            <a:ext cx="952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Севастополь, улица Тараса Шевченко, 23А]]></a:t>
            </a:r>
          </a:p>
        </p:txBody>
      </p:sp>
      <p:sp>
        <p:nvSpPr>
          <p:cNvPr id="3" name=""/>
          <p:cNvSpPr txBox="1"/>
          <p:nvPr/>
        </p:nvSpPr>
        <p:spPr>
          <a:xfrm>
            <a:off x="6191250" y="1809750"/>
            <a:ext cx="3810000" cy="476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На этом графике можно увидеть, какие действия пользователи совершают, перейдя в профиль вашей организации.]]></a:t>
            </a:r>
          </a:p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Наиболее популярное действие, за февраль 2025 является - Переход на сайт]]></a:t>
            </a:r>
          </a:p>
        </p:txBody>
      </p:sp>
      <p:graphicFrame>
        <p:nvGraphicFramePr>
          <p:cNvPr id="4" name="" descr=""/>
          <p:cNvGraphicFramePr/>
          <p:nvPr/>
        </p:nvGraphicFramePr>
        <p:xfrm>
          <a:off x="962025" y="1809750"/>
          <a:ext cx="4762500" cy="4762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Theme24">
  <a:themeElements>
    <a:clrScheme name="Theme2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24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24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26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2025-03-05T16:33:36Z</dcterms:created>
  <dcterms:modified xsi:type="dcterms:W3CDTF">2025-03-05T16:33:36Z</dcterms:modified>
  <dc:title>Untitled Presentation</dc:title>
  <dc:description/>
  <dc:subject/>
  <cp:keywords/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