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10692000" cy="7560000" type="A4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presProps" Target="presProps.xml"/>
  <Relationship Id="rId11" Type="http://schemas.openxmlformats.org/officeDocument/2006/relationships/viewProps" Target="viewProps.xml"/>
  <Relationship Id="rId12" Type="http://schemas.openxmlformats.org/officeDocument/2006/relationships/tableStyles" Target="tableStyles.xml"/>
</Relationships>
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4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</c:strLit>
          </c:cat>
          <c:val>
            <c:numLit>
              <c:ptCount val="4"/>
              <c:pt idx="0">
                <c:v>52</c:v>
              </c:pt>
              <c:pt idx="1">
                <c:v>155</c:v>
              </c:pt>
              <c:pt idx="2">
                <c:v>20</c:v>
              </c:pt>
              <c:pt idx="3">
                <c:v>2839</c:v>
              </c:pt>
            </c:numLit>
          </c:val>
        </c:ser>
        <c:ser>
          <c:idx val="1"/>
          <c:order val="1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5"/>
              <c:pt idx="0">
                <c:v>Яндекс.Карты</c:v>
              </c:pt>
              <c:pt idx="1">
                <c:v>Яндекс.Карты моб. приложение</c:v>
              </c:pt>
              <c:pt idx="2">
                <c:v>Яндекс.Навигатор</c:v>
              </c:pt>
              <c:pt idx="3">
                <c:v>Яндекс.Поиск</c:v>
              </c:pt>
              <c:pt idx="4">
                <c:v>Яндекс.Услуги: мобильная версия</c:v>
              </c:pt>
            </c:strLit>
          </c:cat>
          <c:val>
            <c:numLit>
              <c:ptCount val="5"/>
              <c:pt idx="0">
                <c:v>74</c:v>
              </c:pt>
              <c:pt idx="1">
                <c:v>243</c:v>
              </c:pt>
              <c:pt idx="2">
                <c:v>50</c:v>
              </c:pt>
              <c:pt idx="3">
                <c:v>4104</c:v>
              </c:pt>
              <c:pt idx="4">
                <c:v>2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143f6a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44</c:v>
              </c:pt>
              <c:pt idx="1">
                <c:v>68</c:v>
              </c:pt>
            </c:numLit>
          </c:val>
        </c:ser>
        <c:ser>
          <c:idx val="1"/>
          <c:order val="1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91cf50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42</c:v>
              </c:pt>
              <c:pt idx="1">
                <c:v>39</c:v>
              </c:pt>
            </c:numLit>
          </c:val>
        </c:ser>
        <c:ser>
          <c:idx val="2"/>
          <c:order val="2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049544">
                <a:alpha val="100000"/>
              </a:srgbClr>
            </a:solidFill>
          </c:spPr>
          <c:cat>
            <c:strLit>
              <c:ptCount val="2"/>
              <c:pt idx="0">
                <c:v>Предыдущий период</c:v>
              </c:pt>
              <c:pt idx="1">
                <c:v>Текущий период</c:v>
              </c:pt>
            </c:strLit>
          </c:cat>
          <c:val>
            <c:numLit>
              <c:ptCount val="2"/>
              <c:pt idx="0">
                <c:v>17</c:v>
              </c:pt>
              <c:pt idx="1">
                <c:v>43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Нажать на кнопку позвонить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Нажать на кнопку позвонить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Яндекс.Поиск</c:v>
              </c:pt>
              <c:pt idx="1">
                <c:v>Яндекс.Карты моб. приложение</c:v>
              </c:pt>
              <c:pt idx="2">
                <c:v>Яндекс.Карты</c:v>
              </c:pt>
              <c:pt idx="3">
                <c:v>Яндекс.Навигатор</c:v>
              </c:pt>
            </c:strLit>
          </c:cat>
          <c:val>
            <c:numLit>
              <c:ptCount val="4"/>
              <c:pt idx="0">
                <c:v>42</c:v>
              </c:pt>
              <c:pt idx="1">
                <c:v>15</c:v>
              </c:pt>
              <c:pt idx="2">
                <c:v>5</c:v>
              </c:pt>
              <c:pt idx="3">
                <c:v>6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Переход на сайт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Переход на сайт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1"/>
              <c:pt idx="0">
                <c:v>Яндекс.Поиск</c:v>
              </c:pt>
            </c:strLit>
          </c:cat>
          <c:val>
            <c:numLit>
              <c:ptCount val="1"/>
              <c:pt idx="0">
                <c:v>39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l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Построение маршрута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Построение маршрута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4"/>
              <c:pt idx="0">
                <c:v>Яндекс.Карты моб. приложение</c:v>
              </c:pt>
              <c:pt idx="1">
                <c:v>Яндекс.Поиск</c:v>
              </c:pt>
              <c:pt idx="2">
                <c:v>Яндекс.Навигатор</c:v>
              </c:pt>
              <c:pt idx="3">
                <c:v>Яндекс.Карты</c:v>
              </c:pt>
            </c:strLit>
          </c:cat>
          <c:val>
            <c:numLit>
              <c:ptCount val="4"/>
              <c:pt idx="0">
                <c:v>23</c:v>
              </c:pt>
              <c:pt idx="1">
                <c:v>10</c:v>
              </c:pt>
              <c:pt idx="2">
                <c:v>8</c:v>
              </c:pt>
              <c:pt idx="3">
                <c:v>2</c:v>
              </c:pt>
            </c:numLit>
          </c:val>
        </c:ser>
      </c:pieChart>
    </c:plotArea>
    <c:legend>
      <c:legendPos val="r"/>
      <c:layout>
        <c:manualLayout>
          <c:xMode val="edge"/>
          <c:yMode val="edge"/>
          <c:x val="150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Предыдущий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Переход на сайт</c:v>
              </c:pt>
              <c:pt idx="2">
                <c:v>Нажать на кнопку позвонить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3066</c:v>
              </c:pt>
              <c:pt idx="1">
                <c:v>42</c:v>
              </c:pt>
              <c:pt idx="2">
                <c:v>44</c:v>
              </c:pt>
              <c:pt idx="3">
                <c:v>17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autoTitleDeleted val="1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barChart>
        <c:barDir val="col"/>
        <c:grouping val="clustered"/>
        <c:ser>
          <c:idx val="0"/>
          <c:order val="0"/>
          <c:tx>
            <c:v>Текущий период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Val val="1"/>
            <c:showCatName val="0"/>
            <c:showSerName val="0"/>
            <c:showPercent val="0"/>
            <c:separator/>
            <c:showLeaderLines val="1"/>
          </c:dLbls>
          <c:spPr>
            <a:solidFill>
              <a:srgbClr val="750be8">
                <a:alpha val="100000"/>
              </a:srgbClr>
            </a:solidFill>
          </c:spPr>
          <c:cat>
            <c:strLit>
              <c:ptCount val="4"/>
              <c:pt idx="0">
                <c:v>Показ профиля</c:v>
              </c:pt>
              <c:pt idx="1">
                <c:v>Нажать на кнопку позвонить</c:v>
              </c:pt>
              <c:pt idx="2">
                <c:v>Переход на сайт</c:v>
              </c:pt>
              <c:pt idx="3">
                <c:v>Построение маршрута</c:v>
              </c:pt>
            </c:strLit>
          </c:cat>
          <c:val>
            <c:numLit>
              <c:ptCount val="4"/>
              <c:pt idx="0">
                <c:v>4473</c:v>
              </c:pt>
              <c:pt idx="1">
                <c:v>68</c:v>
              </c:pt>
              <c:pt idx="2">
                <c:v>39</c:v>
              </c:pt>
              <c:pt idx="3">
                <c:v>43</c:v>
              </c:pt>
            </c:numLit>
          </c:val>
        </c:ser>
        <c:gapWidth val="150"/>
        <c:overlap val="-25"/>
        <c:axId val="52743552"/>
        <c:axId val="52749440"/>
        <c:extLst/>
      </c:barChart>
      <c:catAx>
        <c:axId val="52743552"/>
        <c:scaling>
          <c:orientation val="minMax"/>
        </c:scaling>
        <c:delete val="0"/>
        <c:axPos val="b"/>
        <c:majorGridlines>
          <c:spPr>
            <a:ln w="0">
              <a:solidFill>
                <a:srgbClr val="0000FF">
                  <a:alpha val="100000"/>
                </a:srgbClr>
              </a:solidFill>
            </a:ln>
          </c:spPr>
        </c:majorGridlines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9440"/>
        <c:crosses val="autoZero"/>
        <c:lblAlgn val="ctr"/>
        <c:lblOffset val="100"/>
      </c:catAx>
      <c:valAx>
        <c:axId val="52749440"/>
        <c:scaling>
          <c:orientation val="minMax"/>
        </c:scaling>
        <c:delete val="0"/>
        <c:axPos val="l"/>
        <c:numFmt formatCode="" sourceLinked="1"/>
        <c:majorTickMark val="none"/>
        <c:minorTickMark val="none"/>
        <c:tickLblPos val="nextTo"/>
        <c:spPr>
          <a:ln w="0">
            <a:noFill/>
          </a:ln>
        </c:spPr>
        <c:crossAx val="52743552"/>
        <c:crosses val="autoZero"/>
        <c:crossBetween val="between"/>
      </c:valAx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Тип устройства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Тип устройства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LeaderLines val="1"/>
          </c:dLbls>
          <c:cat>
            <c:strLit>
              <c:ptCount val="3"/>
              <c:pt idx="0">
                <c:v>Мобильные устройства</c:v>
              </c:pt>
              <c:pt idx="1">
                <c:v>ПК</c:v>
              </c:pt>
              <c:pt idx="2">
                <c:v>Планшеты</c:v>
              </c:pt>
            </c:strLit>
          </c:cat>
          <c:val>
            <c:numLit>
              <c:ptCount val="3"/>
              <c:pt idx="0">
                <c:v>4583</c:v>
              </c:pt>
              <c:pt idx="1">
                <c:v>40</c:v>
              </c:pt>
              <c:pt idx="2">
                <c:v>7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 algn="ctr" fontAlgn="base" marL="0" marR="0" indent="0" lvl="0">
              <a:defRPr/>
            </a:pPr>
            <a:r>
              <a:rPr lang="en-US" dirty="0" b="false" i="false" strike="noStrike" sz="1400" u="none">
                <a:solidFill>
                  <a:srgbClr val="000000">
                    <a:alpha val="100000"/>
                  </a:srgbClr>
                </a:solidFill>
                <a:latin typeface="Calibri"/>
              </a:rPr>
              <a:t>Смартфоны</a:t>
            </a:r>
            <a:endParaRPr lang="en-US" dirty="0"/>
          </a:p>
        </c:rich>
      </c:tx>
      <c:layout>
        <c:manualLayout>
          <c:xMode val="edge"/>
          <c:yMode val="edge"/>
          <c:x val="0.01"/>
          <c:y val="0.01"/>
          <c:w val="500"/>
        </c:manualLayout>
      </c:layout>
      <c:overlay val="0"/>
    </c:title>
    <c:autoTitleDeleted val="0"/>
    <c:view3D>
      <c:rotX val="0"/>
      <c:hPercent val="100"/>
      <c:rotY val="0"/>
      <c:depthPercent val="100"/>
      <c:rAngAx val="1"/>
      <c:perspective val="30"/>
    </c:view3D>
    <c:plotArea>
      <c:layout>
        <c:manualLayout>
          <c:xMode val="edge"/>
          <c:yMode val="edge"/>
        </c:manualLayout>
      </c:layout>
      <c:pieChart>
        <c:varyColors val="1"/>
        <c:ser>
          <c:idx val="0"/>
          <c:order val="0"/>
          <c:tx>
            <c:v>Смартфоны</c:v>
          </c:tx>
          <c:dLbls>
            <c:txPr>
              <a:bodyPr/>
              <a:lstStyle/>
              <a:p>
                <a:pPr>
                  <a:defRPr b="false" i="false" strike="noStrike" sz="900" u="none">
                    <a:solidFill>
                      <a:srgbClr val="000000">
                        <a:alpha val="100000"/>
                      </a:srgbClr>
                    </a:solidFill>
                    <a:latin typeface="Calibri"/>
                  </a:defRPr>
                </a:pPr>
                <a:endParaRPr lang="en-US" dirty="0"/>
              </a:p>
            </c:txPr>
            <c:dLblPos val="outEnd"/>
            <c:showLegendKey val="0"/>
            <c:showVal val="0"/>
            <c:showCatName val="0"/>
            <c:showSerName val="0"/>
            <c:showPercent val="1"/>
            <c:showLeaderLines val="1"/>
          </c:dLbls>
          <c:cat>
            <c:strLit>
              <c:ptCount val="23"/>
              <c:pt idx="0">
                <c:v>Apple</c:v>
              </c:pt>
              <c:pt idx="1">
                <c:v>Samsung</c:v>
              </c:pt>
              <c:pt idx="2">
                <c:v>Xiaomi</c:v>
              </c:pt>
              <c:pt idx="3">
                <c:v>Huawei</c:v>
              </c:pt>
              <c:pt idx="4">
                <c:v>Realme</c:v>
              </c:pt>
              <c:pt idx="5">
                <c:v>undefined</c:v>
              </c:pt>
              <c:pt idx="6">
                <c:v>Infinix</c:v>
              </c:pt>
              <c:pt idx="7">
                <c:v>Tecno</c:v>
              </c:pt>
              <c:pt idx="8">
                <c:v>OPPO</c:v>
              </c:pt>
              <c:pt idx="9">
                <c:v>HONOR</c:v>
              </c:pt>
              <c:pt idx="10">
                <c:v>Vivo</c:v>
              </c:pt>
              <c:pt idx="11">
                <c:v>Google</c:v>
              </c:pt>
              <c:pt idx="12">
                <c:v>Nokia</c:v>
              </c:pt>
              <c:pt idx="13">
                <c:v>ASUS</c:v>
              </c:pt>
              <c:pt idx="14">
                <c:v>ZTE</c:v>
              </c:pt>
              <c:pt idx="15">
                <c:v>OnePlus</c:v>
              </c:pt>
              <c:pt idx="16">
                <c:v>Oysters</c:v>
              </c:pt>
              <c:pt idx="17">
                <c:v>Transsion</c:v>
              </c:pt>
              <c:pt idx="18">
                <c:v>Motorola</c:v>
              </c:pt>
              <c:pt idx="19">
                <c:v>Lenovo</c:v>
              </c:pt>
              <c:pt idx="20">
                <c:v>Sony</c:v>
              </c:pt>
              <c:pt idx="21">
                <c:v>Explay</c:v>
              </c:pt>
              <c:pt idx="22">
                <c:v>Blackview</c:v>
              </c:pt>
            </c:strLit>
          </c:cat>
          <c:val>
            <c:numLit>
              <c:ptCount val="23"/>
              <c:pt idx="0">
                <c:v>2062</c:v>
              </c:pt>
              <c:pt idx="1">
                <c:v>863</c:v>
              </c:pt>
              <c:pt idx="2">
                <c:v>759</c:v>
              </c:pt>
              <c:pt idx="3">
                <c:v>437</c:v>
              </c:pt>
              <c:pt idx="4">
                <c:v>174</c:v>
              </c:pt>
              <c:pt idx="5">
                <c:v>74</c:v>
              </c:pt>
              <c:pt idx="6">
                <c:v>70</c:v>
              </c:pt>
              <c:pt idx="7">
                <c:v>42</c:v>
              </c:pt>
              <c:pt idx="8">
                <c:v>40</c:v>
              </c:pt>
              <c:pt idx="9">
                <c:v>38</c:v>
              </c:pt>
              <c:pt idx="10">
                <c:v>36</c:v>
              </c:pt>
              <c:pt idx="11">
                <c:v>14</c:v>
              </c:pt>
              <c:pt idx="12">
                <c:v>5</c:v>
              </c:pt>
              <c:pt idx="13">
                <c:v>3</c:v>
              </c:pt>
              <c:pt idx="14">
                <c:v>2</c:v>
              </c:pt>
              <c:pt idx="15">
                <c:v>2</c:v>
              </c:pt>
              <c:pt idx="16">
                <c:v>2</c:v>
              </c:pt>
              <c:pt idx="17">
                <c:v>2</c:v>
              </c:pt>
              <c:pt idx="18">
                <c:v>1</c:v>
              </c:pt>
              <c:pt idx="19">
                <c:v>1</c:v>
              </c:pt>
              <c:pt idx="20">
                <c:v>1</c:v>
              </c:pt>
              <c:pt idx="21">
                <c:v>1</c:v>
              </c:pt>
              <c:pt idx="22">
                <c:v>1</c:v>
              </c:pt>
            </c:numLit>
          </c:val>
        </c:ser>
      </c:pieChart>
    </c:plotArea>
    <c:legend>
      <c:legendPos val="b"/>
      <c:layout>
        <c:manualLayout>
          <c:xMode val="edge"/>
          <c:yMode val="edge"/>
        </c:manualLayout>
      </c:layout>
      <c:overlay val="0"/>
      <c:spPr>
        <a:noFill/>
        <a:ln w="12700" cap="flat" cmpd="sng" algn="ctr">
          <a:solidFill>
            <a:srgbClr val="000000">
              <a:alpha val="100000"/>
            </a:srgbClr>
          </a:solidFill>
          <a:prstDash val="solid"/>
          <a:round/>
          <a:headEnd type="none" w="med" len="med"/>
          <a:tailEnd type="none" w="med" len="med"/>
        </a:ln>
      </c:spPr>
      <c:txPr>
        <a:bodyPr/>
        <a:lstStyle/>
        <a:p>
          <a:pPr algn="l" fontAlgn="base" marL="0" marR="0" indent="0" lvl="0">
            <a:defRPr b="false" i="false" strike="noStrike" sz="1000" u="none">
              <a:solidFill>
                <a:srgbClr val="000000">
                  <a:alpha val="100000"/>
                </a:srgbClr>
              </a:solidFill>
              <a:latin typeface="Calibri"/>
            </a:defRPr>
          </a:pPr>
          <a:endParaRPr lang="en-US" dirty="0"/>
        </a:p>
      </c:txPr>
    </c:legend>
    <c:plotVisOnly val="1"/>
    <c:dispBlanksAs val="zero"/>
  </c:chart>
  <c:spPr>
    <a:noFill/>
  </c:spPr>
</c:chartSpace>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3798955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0.png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1.xml"/>
  <Relationship Id="rId3" Type="http://schemas.openxmlformats.org/officeDocument/2006/relationships/image" Target="../media/background_1.png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2.xml"/>
  <Relationship Id="rId3" Type="http://schemas.openxmlformats.org/officeDocument/2006/relationships/image" Target="../media/background_2.png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3.xml"/>
  <Relationship Id="rId3" Type="http://schemas.openxmlformats.org/officeDocument/2006/relationships/chart" Target="../charts/chart4.xml"/>
  <Relationship Id="rId4" Type="http://schemas.openxmlformats.org/officeDocument/2006/relationships/chart" Target="../charts/chart5.xml"/>
  <Relationship Id="rId5" Type="http://schemas.openxmlformats.org/officeDocument/2006/relationships/image" Target="../media/background_3.png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6.xml"/>
  <Relationship Id="rId3" Type="http://schemas.openxmlformats.org/officeDocument/2006/relationships/chart" Target="../charts/chart7.xml"/>
  <Relationship Id="rId4" Type="http://schemas.openxmlformats.org/officeDocument/2006/relationships/image" Target="../media/background_4.png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chart" Target="../charts/chart8.xml"/>
  <Relationship Id="rId3" Type="http://schemas.openxmlformats.org/officeDocument/2006/relationships/chart" Target="../charts/chart9.xml"/>
  <Relationship Id="rId4" Type="http://schemas.openxmlformats.org/officeDocument/2006/relationships/image" Target="../media/background_5.png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background_6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2486025" y="1905000"/>
          <a:ext cx="8201025" cy="6667500"/>
          <a:chOff x="2486025" y="1905000"/>
          <a:chExt cx="8201025" cy="6667500"/>
        </a:xfrm>
      </p:grpSpPr>
      <p:sp>
        <p:nvSpPr>
          <p:cNvPr id="1" name=""/>
          <p:cNvSpPr txBox="1"/>
          <p:nvPr/>
        </p:nvSpPr>
        <p:spPr>
          <a:xfrm>
            <a:off x="2486025" y="1905000"/>
            <a:ext cx="5715000" cy="2857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60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Фабрика красоты]]></a:t>
            </a:r>
          </a:p>
        </p:txBody>
      </p:sp>
      <p:sp>
        <p:nvSpPr>
          <p:cNvPr id="2" name=""/>
          <p:cNvSpPr txBox="1"/>
          <p:nvPr/>
        </p:nvSpPr>
        <p:spPr>
          <a:xfrm>
            <a:off x="2486025" y="523875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2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июль 2023]]></a:t>
            </a:r>
          </a:p>
        </p:txBody>
      </p:sp>
      <p:sp>
        <p:nvSpPr>
          <p:cNvPr id="3" name=""/>
          <p:cNvSpPr txBox="1"/>
          <p:nvPr/>
        </p:nvSpPr>
        <p:spPr>
          <a:xfrm>
            <a:off x="2486025" y="5715000"/>
            <a:ext cx="571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800" spc="0" u="none">
                <a:solidFill>
                  <a:srgbClr val="000000">
                    <a:alpha val="100000"/>
                  </a:srgbClr>
                </a:solidFill>
                <a:latin typeface="Jura"/>
              </a:rPr>
              <a:t><![CDATA[Подготовлено компанией "Ракурс"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Переходы в профиль из сервисов Яндекс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График показывает сколько раз пользователи Яндекс просматривали профиль организации, в пред просмотре и в каком сервисе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оличество переходов в профиля за июль 2023 увеличилось на -45.89 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Действия в профиле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191250" y="1809750"/>
            <a:ext cx="38100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иболее популярное действие, за июль 2023 является - Нажать на кнопку позвонить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762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477500" cy="7239000"/>
          <a:chOff x="581025" y="476250"/>
          <a:chExt cx="10477500" cy="723900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CR 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5715000" y="1809750"/>
            <a:ext cx="4762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На этом графике можно увидеть, какие действия пользователи совершают, перейдя в профиль вашей организации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62% от количества целевого действия "Нажать на кнопку позвонить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.02% визитов,  с сервиса Яндекс.Поиск содержат, достижение цели "Нажать на кнопку позвонить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100% от количества целевого действия "Переход на сайт" происходят в сервисе Яндекс.Поиск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0.95% визитов,  с сервиса Яндекс.Поиск содержат, достижение цели "Переход на сайт"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53% от количества целевого действия "Построение маршрута" происходят в сервисе Яндекс.Карты моб. приложение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ru-RU" sz="14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9.47% визитов,  с сервиса Яндекс.Карты моб. приложение содержат, достижение цели "Построение маршрута"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962025" y="180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962025" y="3714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" descr=""/>
          <p:cNvGraphicFramePr/>
          <p:nvPr/>
        </p:nvGraphicFramePr>
        <p:xfrm>
          <a:off x="962025" y="5619750"/>
          <a:ext cx="4572000" cy="16192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6572250"/>
          <a:chOff x="581025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Сводная статистика Яндекс.Профиля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graphicFrame>
        <p:nvGraphicFramePr>
          <p:cNvPr id="3" name="" descr=""/>
          <p:cNvGraphicFramePr/>
          <p:nvPr/>
        </p:nvGraphicFramePr>
        <p:xfrm>
          <a:off x="9620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" descr=""/>
          <p:cNvGraphicFramePr/>
          <p:nvPr/>
        </p:nvGraphicFramePr>
        <p:xfrm>
          <a:off x="5343525" y="1809750"/>
          <a:ext cx="4381500" cy="47625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71500" y="476250"/>
          <a:ext cx="10106025" cy="6572250"/>
          <a:chOff x="571500" y="476250"/>
          <a:chExt cx="10106025" cy="65722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Типы устройств]]></a:t>
            </a:r>
          </a:p>
        </p:txBody>
      </p:sp>
      <p:sp>
        <p:nvSpPr>
          <p:cNvPr id="2" name=""/>
          <p:cNvSpPr txBox="1"/>
          <p:nvPr/>
        </p:nvSpPr>
        <p:spPr>
          <a:xfrm>
            <a:off x="581025" y="114300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Краснодарский край, Сочи, жилой район Адлер, Кирпичная улица, 24, корп. 1]]></a:t>
            </a:r>
          </a:p>
        </p:txBody>
      </p:sp>
      <p:sp>
        <p:nvSpPr>
          <p:cNvPr id="3" name=""/>
          <p:cNvSpPr txBox="1"/>
          <p:nvPr/>
        </p:nvSpPr>
        <p:spPr>
          <a:xfrm>
            <a:off x="6667500" y="1809750"/>
            <a:ext cx="2857500" cy="476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Владельцы марки - Apple занимают 45% от общего количества посетителей, что является наибольшим значением среди других производителей.]]></a:t>
            </a:r>
          </a:p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3200"/>
              </a:spcAft>
            </a:pPr>
            <a:r>
              <a:rPr lang="ru-RU" sz="1600" spc="0" u="none">
                <a:solidFill>
                  <a:srgbClr val="0">
                    <a:alpha val="100000"/>
                  </a:srgbClr>
                </a:solidFill>
                <a:latin typeface="Jura"/>
              </a:rPr>
              <a:t><![CDATA[Основными посетителями являются пользователи  смартфонов с OC Android - 55%]]></a:t>
            </a:r>
          </a:p>
        </p:txBody>
      </p:sp>
      <p:graphicFrame>
        <p:nvGraphicFramePr>
          <p:cNvPr id="4" name="" descr=""/>
          <p:cNvGraphicFramePr/>
          <p:nvPr/>
        </p:nvGraphicFramePr>
        <p:xfrm>
          <a:off x="57150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" descr=""/>
          <p:cNvGraphicFramePr/>
          <p:nvPr/>
        </p:nvGraphicFramePr>
        <p:xfrm>
          <a:off x="3333750" y="1809750"/>
          <a:ext cx="2857500" cy="381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581025" y="476250"/>
          <a:ext cx="10106025" cy="1428750"/>
          <a:chOff x="581025" y="476250"/>
          <a:chExt cx="10106025" cy="1428750"/>
        </a:xfrm>
      </p:grpSpPr>
      <p:sp>
        <p:nvSpPr>
          <p:cNvPr id="1" name=""/>
          <p:cNvSpPr txBox="1"/>
          <p:nvPr/>
        </p:nvSpPr>
        <p:spPr>
          <a:xfrm>
            <a:off x="581025" y="476250"/>
            <a:ext cx="9525000" cy="952500"/>
          </a:xfrm>
          <a:prstGeom prst="rect">
            <a:avLst/>
          </a:prstGeom>
          <a:noFill/>
        </p:spPr>
        <p:txBody>
          <a:bodyPr rtlCol="0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ru-RU" sz="3200" spc="0" u="none">
                <a:solidFill>
                  <a:srgbClr val="0">
                    <a:alpha val="100000"/>
                  </a:srgbClr>
                </a:solidFill>
                <a:latin typeface="Calibri"/>
              </a:rPr>
              <a:t><![CDATA[Анализ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4">
  <a:themeElements>
    <a:clrScheme name="Theme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7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2023-08-01T08:40:30Z</dcterms:created>
  <dcterms:modified xsi:type="dcterms:W3CDTF">2023-08-01T08:40:30Z</dcterms:modified>
  <dc:title>Untitled Presentation</dc:title>
  <dc:description/>
  <dc:subject/>
  <cp:keywords/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