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692000" cy="7560000" type="A4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presProps" Target="presProps.xml"/>
  <Relationship Id="rId11" Type="http://schemas.openxmlformats.org/officeDocument/2006/relationships/viewProps" Target="viewProps.xml"/>
  <Relationship Id="rId12" Type="http://schemas.openxmlformats.org/officeDocument/2006/relationships/tableStyles" Target="tableStyles.xml"/>
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5"/>
              <c:pt idx="0">
                <c:v>Яндекс.Бизнес сайт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  <c:pt idx="4">
                <c:v>Яндекс.Поиск</c:v>
              </c:pt>
            </c:strLit>
          </c:cat>
          <c:val>
            <c:numLit>
              <c:ptCount val="5"/>
              <c:pt idx="0">
                <c:v>0</c:v>
              </c:pt>
              <c:pt idx="1">
                <c:v>135</c:v>
              </c:pt>
              <c:pt idx="2">
                <c:v>280</c:v>
              </c:pt>
              <c:pt idx="3">
                <c:v>44</c:v>
              </c:pt>
              <c:pt idx="4">
                <c:v>1838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5"/>
              <c:pt idx="0">
                <c:v>Яндекс.Бизнес сайт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  <c:pt idx="4">
                <c:v>Яндекс.Поиск</c:v>
              </c:pt>
            </c:strLit>
          </c:cat>
          <c:val>
            <c:numLit>
              <c:ptCount val="5"/>
              <c:pt idx="0">
                <c:v>51</c:v>
              </c:pt>
              <c:pt idx="1">
                <c:v>104</c:v>
              </c:pt>
              <c:pt idx="2">
                <c:v>243</c:v>
              </c:pt>
              <c:pt idx="3">
                <c:v>32</c:v>
              </c:pt>
              <c:pt idx="4">
                <c:v>1054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45</c:v>
              </c:pt>
              <c:pt idx="1">
                <c:v>25</c:v>
              </c:pt>
            </c:numLit>
          </c:val>
        </c:ser>
        <c:ser>
          <c:idx val="1"/>
          <c:order val="1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48</c:v>
              </c:pt>
              <c:pt idx="1">
                <c:v>33</c:v>
              </c:pt>
            </c:numLit>
          </c:val>
        </c:ser>
        <c:ser>
          <c:idx val="2"/>
          <c:order val="2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38</c:v>
              </c:pt>
              <c:pt idx="1">
                <c:v>40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25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Нажать на кнопку позвонить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4"/>
              <c:pt idx="0">
                <c:v>Яндекс.Поиск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Яндекс.Бизнес сайт</c:v>
              </c:pt>
            </c:strLit>
          </c:cat>
          <c:val>
            <c:numLit>
              <c:ptCount val="4"/>
              <c:pt idx="0">
                <c:v>16</c:v>
              </c:pt>
              <c:pt idx="1">
                <c:v>10</c:v>
              </c:pt>
              <c:pt idx="2">
                <c:v>5</c:v>
              </c:pt>
              <c:pt idx="3">
                <c:v>2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4"/>
              <c:pt idx="0">
                <c:v>Яндекс.Карты моб. приложение</c:v>
              </c:pt>
              <c:pt idx="1">
                <c:v>Яндекс.Навигатор</c:v>
              </c:pt>
              <c:pt idx="2">
                <c:v>Яндекс.Поиск</c:v>
              </c:pt>
              <c:pt idx="3">
                <c:v>Яндекс.Карты</c:v>
              </c:pt>
            </c:strLit>
          </c:cat>
          <c:val>
            <c:numLit>
              <c:ptCount val="4"/>
              <c:pt idx="0">
                <c:v>27</c:v>
              </c:pt>
              <c:pt idx="1">
                <c:v>10</c:v>
              </c:pt>
              <c:pt idx="2">
                <c:v>2</c:v>
              </c:pt>
              <c:pt idx="3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2297</c:v>
              </c:pt>
              <c:pt idx="1">
                <c:v>45</c:v>
              </c:pt>
              <c:pt idx="2">
                <c:v>48</c:v>
              </c:pt>
              <c:pt idx="3">
                <c:v>38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1484</c:v>
              </c:pt>
              <c:pt idx="1">
                <c:v>25</c:v>
              </c:pt>
              <c:pt idx="2">
                <c:v>33</c:v>
              </c:pt>
              <c:pt idx="3">
                <c:v>40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3"/>
              <c:pt idx="0">
                <c:v>Мобильные устройства</c:v>
              </c:pt>
              <c:pt idx="1">
                <c:v>ПК</c:v>
              </c:pt>
              <c:pt idx="2">
                <c:v>Планшеты</c:v>
              </c:pt>
            </c:strLit>
          </c:cat>
          <c:val>
            <c:numLit>
              <c:ptCount val="3"/>
              <c:pt idx="0">
                <c:v>1455</c:v>
              </c:pt>
              <c:pt idx="1">
                <c:v>125</c:v>
              </c:pt>
              <c:pt idx="2">
                <c:v>6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9"/>
              <c:pt idx="0">
                <c:v>Apple</c:v>
              </c:pt>
              <c:pt idx="1">
                <c:v>Xiaomi</c:v>
              </c:pt>
              <c:pt idx="2">
                <c:v>Samsung</c:v>
              </c:pt>
              <c:pt idx="3">
                <c:v>undefined</c:v>
              </c:pt>
              <c:pt idx="4">
                <c:v>Realme</c:v>
              </c:pt>
              <c:pt idx="5">
                <c:v>Huawei</c:v>
              </c:pt>
              <c:pt idx="6">
                <c:v>Tecno</c:v>
              </c:pt>
              <c:pt idx="7">
                <c:v>OPPO</c:v>
              </c:pt>
              <c:pt idx="8">
                <c:v>OnePlus</c:v>
              </c:pt>
              <c:pt idx="9">
                <c:v>Infinix</c:v>
              </c:pt>
              <c:pt idx="10">
                <c:v>Vivo</c:v>
              </c:pt>
              <c:pt idx="11">
                <c:v>HONOR</c:v>
              </c:pt>
              <c:pt idx="12">
                <c:v>Meizu</c:v>
              </c:pt>
              <c:pt idx="13">
                <c:v>Lenovo</c:v>
              </c:pt>
              <c:pt idx="14">
                <c:v>Sony</c:v>
              </c:pt>
              <c:pt idx="15">
                <c:v>Google</c:v>
              </c:pt>
              <c:pt idx="16">
                <c:v>Transsion</c:v>
              </c:pt>
              <c:pt idx="17">
                <c:v>HTC</c:v>
              </c:pt>
              <c:pt idx="18">
                <c:v>Nubia</c:v>
              </c:pt>
            </c:strLit>
          </c:cat>
          <c:val>
            <c:numLit>
              <c:ptCount val="19"/>
              <c:pt idx="0">
                <c:v>635</c:v>
              </c:pt>
              <c:pt idx="1">
                <c:v>394</c:v>
              </c:pt>
              <c:pt idx="2">
                <c:v>207</c:v>
              </c:pt>
              <c:pt idx="3">
                <c:v>161</c:v>
              </c:pt>
              <c:pt idx="4">
                <c:v>49</c:v>
              </c:pt>
              <c:pt idx="5">
                <c:v>41</c:v>
              </c:pt>
              <c:pt idx="6">
                <c:v>36</c:v>
              </c:pt>
              <c:pt idx="7">
                <c:v>15</c:v>
              </c:pt>
              <c:pt idx="8">
                <c:v>15</c:v>
              </c:pt>
              <c:pt idx="9">
                <c:v>9</c:v>
              </c:pt>
              <c:pt idx="10">
                <c:v>7</c:v>
              </c:pt>
              <c:pt idx="11">
                <c:v>4</c:v>
              </c:pt>
              <c:pt idx="12">
                <c:v>3</c:v>
              </c:pt>
              <c:pt idx="13">
                <c:v>2</c:v>
              </c:pt>
              <c:pt idx="14">
                <c:v>2</c:v>
              </c:pt>
              <c:pt idx="15">
                <c:v>2</c:v>
              </c:pt>
              <c:pt idx="16">
                <c:v>2</c:v>
              </c:pt>
              <c:pt idx="17">
                <c:v>1</c:v>
              </c:pt>
              <c:pt idx="18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8284602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0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.xml"/>
  <Relationship Id="rId3" Type="http://schemas.openxmlformats.org/officeDocument/2006/relationships/image" Target="../media/background_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.xml"/>
  <Relationship Id="rId3" Type="http://schemas.openxmlformats.org/officeDocument/2006/relationships/image" Target="../media/background_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.xml"/>
  <Relationship Id="rId3" Type="http://schemas.openxmlformats.org/officeDocument/2006/relationships/chart" Target="../charts/chart4.xml"/>
  <Relationship Id="rId4" Type="http://schemas.openxmlformats.org/officeDocument/2006/relationships/chart" Target="../charts/chart5.xml"/>
  <Relationship Id="rId5" Type="http://schemas.openxmlformats.org/officeDocument/2006/relationships/image" Target="../media/background_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6.xml"/>
  <Relationship Id="rId3" Type="http://schemas.openxmlformats.org/officeDocument/2006/relationships/chart" Target="../charts/chart7.xml"/>
  <Relationship Id="rId4" Type="http://schemas.openxmlformats.org/officeDocument/2006/relationships/image" Target="../media/background_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8.xml"/>
  <Relationship Id="rId3" Type="http://schemas.openxmlformats.org/officeDocument/2006/relationships/chart" Target="../charts/chart9.xml"/>
  <Relationship Id="rId4" Type="http://schemas.openxmlformats.org/officeDocument/2006/relationships/image" Target="../media/background_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6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486025" y="1905000"/>
          <a:ext cx="8201025" cy="6667500"/>
          <a:chOff x="2486025" y="1905000"/>
          <a:chExt cx="8201025" cy="6667500"/>
        </a:xfrm>
      </p:grpSpPr>
      <p:sp>
        <p:nvSpPr>
          <p:cNvPr id="1" name=""/>
          <p:cNvSpPr txBox="1"/>
          <p:nvPr/>
        </p:nvSpPr>
        <p:spPr>
          <a:xfrm>
            <a:off x="2486025" y="19050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0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Hamer Burger - Одесская улица, 4]]></a:t>
            </a:r>
          </a:p>
        </p:txBody>
      </p:sp>
      <p:sp>
        <p:nvSpPr>
          <p:cNvPr id="2" name=""/>
          <p:cNvSpPr txBox="1"/>
          <p:nvPr/>
        </p:nvSpPr>
        <p:spPr>
          <a:xfrm>
            <a:off x="2486025" y="5238750"/>
            <a:ext cx="571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август 2023]]></a:t>
            </a:r>
          </a:p>
        </p:txBody>
      </p:sp>
      <p:sp>
        <p:nvSpPr>
          <p:cNvPr id="3" name=""/>
          <p:cNvSpPr txBox="1"/>
          <p:nvPr/>
        </p:nvSpPr>
        <p:spPr>
          <a:xfrm>
            <a:off x="2486025" y="5715000"/>
            <a:ext cx="571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spc="0" u="none">
                <a:solidFill>
                  <a:srgbClr val="000000">
                    <a:alpha val="100000"/>
                  </a:srgbClr>
                </a:solidFill>
                <a:latin typeface="Jura"/>
              </a:rPr>
              <a:t><![CDATA[Подготовлено компанией "Ракурс"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Одесская улица, 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август 2023 уменьшилось на 35.39 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Одесская улица, 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август 2023 является - Переход на сайт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477500" cy="7239000"/>
          <a:chOff x="581025" y="476250"/>
          <a:chExt cx="10477500" cy="723900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Одесская улица, 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715000" y="1809750"/>
            <a:ext cx="4762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00% от количества целевого действия "Переход на сайт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2.37% визитов,  с сервиса Яндекс.Поиск содержат, достижение цели "Переход на сайт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48% от количества целевого действия "Нажать на кнопку позвонить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.52% визитов,  с сервиса Яндекс.Поиск содержат, достижение цели "Нажать на кнопку позвонить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68% от количества целевого действия "Построение маршрута" происходят в сервисе Яндекс.Карты моб. приложение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1.11% визитов,  с сервиса Яндекс.Карты моб. приложение содержат, достижение цели "Построение маршрута"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962025" y="3714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" descr=""/>
          <p:cNvGraphicFramePr/>
          <p:nvPr/>
        </p:nvGraphicFramePr>
        <p:xfrm>
          <a:off x="962025" y="561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Яндекс.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Одесская улица, 4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" descr=""/>
          <p:cNvGraphicFramePr/>
          <p:nvPr/>
        </p:nvGraphicFramePr>
        <p:xfrm>
          <a:off x="53435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71500" y="476250"/>
          <a:ext cx="10106025" cy="6572250"/>
          <a:chOff x="571500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Типы устройств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Одесская улица, 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667500" y="1809750"/>
            <a:ext cx="2857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Владельцы марки - Apple занимают 40% от общего количества посетителей, что является наибольшим значением среди других производителей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Основными посетителями являются пользователи  смартфонов с OC Android - 60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57150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333375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1428750"/>
          <a:chOff x="581025" y="476250"/>
          <a:chExt cx="10106025" cy="14287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Анализ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96">
  <a:themeElements>
    <a:clrScheme name="Theme9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7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2023-09-04T12:15:50Z</dcterms:created>
  <dcterms:modified xsi:type="dcterms:W3CDTF">2023-09-04T12:15:50Z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