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charts/chart39.xml" ContentType="application/vnd.openxmlformats-officedocument.drawingml.chart+xml"/>
  <Override PartName="/ppt/charts/chart40.xml" ContentType="application/vnd.openxmlformats-officedocument.drawingml.chart+xml"/>
  <Override PartName="/ppt/charts/chart41.xml" ContentType="application/vnd.openxmlformats-officedocument.drawingml.chart+xml"/>
  <Override PartName="/ppt/charts/chart42.xml" ContentType="application/vnd.openxmlformats-officedocument.drawingml.chart+xml"/>
  <Override PartName="/ppt/charts/chart43.xml" ContentType="application/vnd.openxmlformats-officedocument.drawingml.chart+xml"/>
  <Override PartName="/ppt/charts/chart44.xml" ContentType="application/vnd.openxmlformats-officedocument.drawingml.chart+xml"/>
  <Override PartName="/ppt/charts/chart45.xml" ContentType="application/vnd.openxmlformats-officedocument.drawingml.chart+xml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0692000" cy="7560000" type="A4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slide" Target="slides/slide14.xml"/>
  <Relationship Id="rId17" Type="http://schemas.openxmlformats.org/officeDocument/2006/relationships/slide" Target="slides/slide15.xml"/>
  <Relationship Id="rId18" Type="http://schemas.openxmlformats.org/officeDocument/2006/relationships/slide" Target="slides/slide16.xml"/>
  <Relationship Id="rId19" Type="http://schemas.openxmlformats.org/officeDocument/2006/relationships/slide" Target="slides/slide17.xml"/>
  <Relationship Id="rId20" Type="http://schemas.openxmlformats.org/officeDocument/2006/relationships/slide" Target="slides/slide18.xml"/>
  <Relationship Id="rId21" Type="http://schemas.openxmlformats.org/officeDocument/2006/relationships/slide" Target="slides/slide19.xml"/>
  <Relationship Id="rId22" Type="http://schemas.openxmlformats.org/officeDocument/2006/relationships/slide" Target="slides/slide20.xml"/>
  <Relationship Id="rId23" Type="http://schemas.openxmlformats.org/officeDocument/2006/relationships/slide" Target="slides/slide21.xml"/>
  <Relationship Id="rId24" Type="http://schemas.openxmlformats.org/officeDocument/2006/relationships/slide" Target="slides/slide22.xml"/>
  <Relationship Id="rId25" Type="http://schemas.openxmlformats.org/officeDocument/2006/relationships/slide" Target="slides/slide23.xml"/>
  <Relationship Id="rId26" Type="http://schemas.openxmlformats.org/officeDocument/2006/relationships/slide" Target="slides/slide24.xml"/>
  <Relationship Id="rId27" Type="http://schemas.openxmlformats.org/officeDocument/2006/relationships/slide" Target="slides/slide25.xml"/>
  <Relationship Id="rId28" Type="http://schemas.openxmlformats.org/officeDocument/2006/relationships/slide" Target="slides/slide26.xml"/>
  <Relationship Id="rId29" Type="http://schemas.openxmlformats.org/officeDocument/2006/relationships/slide" Target="slides/slide27.xml"/>
  <Relationship Id="rId30" Type="http://schemas.openxmlformats.org/officeDocument/2006/relationships/presProps" Target="presProps.xml"/>
  <Relationship Id="rId31" Type="http://schemas.openxmlformats.org/officeDocument/2006/relationships/viewProps" Target="viewProps.xml"/>
  <Relationship Id="rId32" Type="http://schemas.openxmlformats.org/officeDocument/2006/relationships/tableStyles" Target="tableStyles.xml"/>
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75</c:v>
              </c:pt>
              <c:pt idx="1">
                <c:v>67</c:v>
              </c:pt>
              <c:pt idx="2">
                <c:v>15</c:v>
              </c:pt>
              <c:pt idx="3">
                <c:v>1540</c:v>
              </c:pt>
            </c:numLit>
          </c:val>
        </c:ser>
        <c:ser>
          <c:idx val="1"/>
          <c:order val="1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66</c:v>
              </c:pt>
              <c:pt idx="1">
                <c:v>86</c:v>
              </c:pt>
              <c:pt idx="2">
                <c:v>7</c:v>
              </c:pt>
              <c:pt idx="3">
                <c:v>1552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6</c:v>
              </c:pt>
              <c:pt idx="1">
                <c:v>7</c:v>
              </c:pt>
            </c:numLit>
          </c:val>
        </c:ser>
        <c:ser>
          <c:idx val="1"/>
          <c:order val="1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10</c:v>
              </c:pt>
              <c:pt idx="1">
                <c:v>10</c:v>
              </c:pt>
            </c:numLit>
          </c:val>
        </c:ser>
        <c:ser>
          <c:idx val="2"/>
          <c:order val="2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049544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3</c:v>
              </c:pt>
              <c:pt idx="1">
                <c:v>12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Переход на сайт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1"/>
              <c:pt idx="0">
                <c:v>Яндекс.Поиск</c:v>
              </c:pt>
            </c:strLit>
          </c:cat>
          <c:val>
            <c:numLit>
              <c:ptCount val="1"/>
              <c:pt idx="0">
                <c:v>63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Нажать на кнопку позвонить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3"/>
              <c:pt idx="0">
                <c:v>Яндекс.Поиск</c:v>
              </c:pt>
              <c:pt idx="1">
                <c:v>Яндекс.Карты моб. приложение</c:v>
              </c:pt>
              <c:pt idx="2">
                <c:v>Яндекс.Карты</c:v>
              </c:pt>
            </c:strLit>
          </c:cat>
          <c:val>
            <c:numLit>
              <c:ptCount val="3"/>
              <c:pt idx="0">
                <c:v>21</c:v>
              </c:pt>
              <c:pt idx="1">
                <c:v>9</c:v>
              </c:pt>
              <c:pt idx="2">
                <c:v>3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Построение маршрута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4"/>
              <c:pt idx="0">
                <c:v>Яндекс.Карты моб. приложение</c:v>
              </c:pt>
              <c:pt idx="1">
                <c:v>Яндекс.Поиск</c:v>
              </c:pt>
              <c:pt idx="2">
                <c:v>Яндекс.Навигатор</c:v>
              </c:pt>
              <c:pt idx="3">
                <c:v>Яндекс.Карты</c:v>
              </c:pt>
            </c:strLit>
          </c:cat>
          <c:val>
            <c:numLit>
              <c:ptCount val="4"/>
              <c:pt idx="0">
                <c:v>15</c:v>
              </c:pt>
              <c:pt idx="1">
                <c:v>4</c:v>
              </c:pt>
              <c:pt idx="2">
                <c:v>3</c:v>
              </c:pt>
              <c:pt idx="3">
                <c:v>1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Переход на сайт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1"/>
              <c:pt idx="0">
                <c:v>Яндекс.Поиск</c:v>
              </c:pt>
            </c:strLit>
          </c:cat>
          <c:val>
            <c:numLit>
              <c:ptCount val="1"/>
              <c:pt idx="0">
                <c:v>42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Нажать на кнопку позвонить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3"/>
              <c:pt idx="0">
                <c:v>Яндекс.Поиск</c:v>
              </c:pt>
              <c:pt idx="1">
                <c:v>Яндекс.Карты моб. приложение</c:v>
              </c:pt>
              <c:pt idx="2">
                <c:v>Яндекс.Карты</c:v>
              </c:pt>
            </c:strLit>
          </c:cat>
          <c:val>
            <c:numLit>
              <c:ptCount val="3"/>
              <c:pt idx="0">
                <c:v>21</c:v>
              </c:pt>
              <c:pt idx="1">
                <c:v>12</c:v>
              </c:pt>
              <c:pt idx="2">
                <c:v>2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Построение маршрута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4"/>
              <c:pt idx="0">
                <c:v>Яндекс.Карты моб. приложение</c:v>
              </c:pt>
              <c:pt idx="1">
                <c:v>Яндекс.Навигатор</c:v>
              </c:pt>
              <c:pt idx="2">
                <c:v>Яндекс.Карты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11</c:v>
              </c:pt>
              <c:pt idx="1">
                <c:v>1</c:v>
              </c:pt>
              <c:pt idx="2">
                <c:v>1</c:v>
              </c:pt>
              <c:pt idx="3">
                <c:v>1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Переход на сайт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1"/>
              <c:pt idx="0">
                <c:v>Яндекс.Поиск</c:v>
              </c:pt>
            </c:strLit>
          </c:cat>
          <c:val>
            <c:numLit>
              <c:ptCount val="1"/>
              <c:pt idx="0">
                <c:v>21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Построение маршрута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4"/>
              <c:pt idx="0">
                <c:v>Яндекс.Карты моб. приложение</c:v>
              </c:pt>
              <c:pt idx="1">
                <c:v>Яндекс.Карты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15</c:v>
              </c:pt>
              <c:pt idx="1">
                <c:v>3</c:v>
              </c:pt>
              <c:pt idx="2">
                <c:v>3</c:v>
              </c:pt>
              <c:pt idx="3">
                <c:v>2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Нажать на кнопку позвонить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4"/>
              <c:pt idx="0">
                <c:v>Яндекс.Карты моб. приложение</c:v>
              </c:pt>
              <c:pt idx="1">
                <c:v>Яндекс.Поиск</c:v>
              </c:pt>
              <c:pt idx="2">
                <c:v>Яндекс.Навигатор</c:v>
              </c:pt>
              <c:pt idx="3">
                <c:v>Яндекс.Карты</c:v>
              </c:pt>
            </c:strLit>
          </c:cat>
          <c:val>
            <c:numLit>
              <c:ptCount val="4"/>
              <c:pt idx="0">
                <c:v>5</c:v>
              </c:pt>
              <c:pt idx="1">
                <c:v>5</c:v>
              </c:pt>
              <c:pt idx="2">
                <c:v>1</c:v>
              </c:pt>
              <c:pt idx="3">
                <c:v>1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42</c:v>
              </c:pt>
              <c:pt idx="1">
                <c:v>66</c:v>
              </c:pt>
              <c:pt idx="2">
                <c:v>3</c:v>
              </c:pt>
              <c:pt idx="3">
                <c:v>545</c:v>
              </c:pt>
            </c:numLit>
          </c:val>
        </c:ser>
        <c:ser>
          <c:idx val="1"/>
          <c:order val="1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35</c:v>
              </c:pt>
              <c:pt idx="1">
                <c:v>71</c:v>
              </c:pt>
              <c:pt idx="2">
                <c:v>5</c:v>
              </c:pt>
              <c:pt idx="3">
                <c:v>700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Нажать на кнопку позвонить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3"/>
              <c:pt idx="0">
                <c:v>Яндекс.Поиск</c:v>
              </c:pt>
              <c:pt idx="1">
                <c:v>Яндекс.Карты</c:v>
              </c:pt>
              <c:pt idx="2">
                <c:v>Яндекс.Карты моб. приложение</c:v>
              </c:pt>
            </c:strLit>
          </c:cat>
          <c:val>
            <c:numLit>
              <c:ptCount val="3"/>
              <c:pt idx="0">
                <c:v>8</c:v>
              </c:pt>
              <c:pt idx="1">
                <c:v>3</c:v>
              </c:pt>
              <c:pt idx="2">
                <c:v>3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Построение маршрута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3"/>
              <c:pt idx="0">
                <c:v>Яндекс.Карты моб. приложение</c:v>
              </c:pt>
              <c:pt idx="1">
                <c:v>Яндекс.Поиск</c:v>
              </c:pt>
              <c:pt idx="2">
                <c:v>Яндекс.Карты</c:v>
              </c:pt>
            </c:strLit>
          </c:cat>
          <c:val>
            <c:numLit>
              <c:ptCount val="3"/>
              <c:pt idx="0">
                <c:v>13</c:v>
              </c:pt>
              <c:pt idx="1">
                <c:v>2</c:v>
              </c:pt>
              <c:pt idx="2">
                <c:v>1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Переход на сайт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2"/>
              <c:pt idx="0">
                <c:v>Яндекс.Поиск</c:v>
              </c:pt>
              <c:pt idx="1">
                <c:v>Яндекс.Карты</c:v>
              </c:pt>
            </c:strLit>
          </c:cat>
          <c:val>
            <c:numLit>
              <c:ptCount val="2"/>
              <c:pt idx="0">
                <c:v>5</c:v>
              </c:pt>
              <c:pt idx="1">
                <c:v>1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Переход на сайт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1"/>
              <c:pt idx="0">
                <c:v>Яндекс.Поиск</c:v>
              </c:pt>
            </c:strLit>
          </c:cat>
          <c:val>
            <c:numLit>
              <c:ptCount val="1"/>
              <c:pt idx="0">
                <c:v>7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Построение маршрута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4"/>
              <c:pt idx="0">
                <c:v>Яндекс.Поиск</c:v>
              </c:pt>
              <c:pt idx="1">
                <c:v>Яндекс.Навигатор</c:v>
              </c:pt>
              <c:pt idx="2">
                <c:v>Яндекс.Карты моб. приложение</c:v>
              </c:pt>
              <c:pt idx="3">
                <c:v>Яндекс.Карты</c:v>
              </c:pt>
            </c:strLit>
          </c:cat>
          <c:val>
            <c:numLit>
              <c:ptCount val="4"/>
              <c:pt idx="0">
                <c:v>6</c:v>
              </c:pt>
              <c:pt idx="1">
                <c:v>2</c:v>
              </c:pt>
              <c:pt idx="2">
                <c:v>1</c:v>
              </c:pt>
              <c:pt idx="3">
                <c:v>1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Нажать на кнопку позвонить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3"/>
              <c:pt idx="0">
                <c:v>Яндекс.Поиск</c:v>
              </c:pt>
              <c:pt idx="1">
                <c:v>Яндекс.Карты моб. приложение</c:v>
              </c:pt>
              <c:pt idx="2">
                <c:v>Яндекс.Карты</c:v>
              </c:pt>
            </c:strLit>
          </c:cat>
          <c:val>
            <c:numLit>
              <c:ptCount val="3"/>
              <c:pt idx="0">
                <c:v>5</c:v>
              </c:pt>
              <c:pt idx="1">
                <c:v>5</c:v>
              </c:pt>
              <c:pt idx="2">
                <c:v>2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4"/>
              <c:pt idx="0">
                <c:v>Показ профиля</c:v>
              </c:pt>
              <c:pt idx="1">
                <c:v>Переход на сайт</c:v>
              </c:pt>
              <c:pt idx="2">
                <c:v>Построение маршрута</c:v>
              </c:pt>
              <c:pt idx="3">
                <c:v>Нажать на кнопку позвонить</c:v>
              </c:pt>
            </c:strLit>
          </c:cat>
          <c:val>
            <c:numLit>
              <c:ptCount val="4"/>
              <c:pt idx="0">
                <c:v>1697</c:v>
              </c:pt>
              <c:pt idx="1">
                <c:v>54</c:v>
              </c:pt>
              <c:pt idx="2">
                <c:v>19</c:v>
              </c:pt>
              <c:pt idx="3">
                <c:v>21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4"/>
              <c:pt idx="0">
                <c:v>Показ профиля</c:v>
              </c:pt>
              <c:pt idx="1">
                <c:v>Переход на сайт</c:v>
              </c:pt>
              <c:pt idx="2">
                <c:v>Нажать на кнопку позвонить</c:v>
              </c:pt>
              <c:pt idx="3">
                <c:v>Построение маршрута</c:v>
              </c:pt>
            </c:strLit>
          </c:cat>
          <c:val>
            <c:numLit>
              <c:ptCount val="4"/>
              <c:pt idx="0">
                <c:v>1711</c:v>
              </c:pt>
              <c:pt idx="1">
                <c:v>63</c:v>
              </c:pt>
              <c:pt idx="2">
                <c:v>33</c:v>
              </c:pt>
              <c:pt idx="3">
                <c:v>23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4"/>
              <c:pt idx="0">
                <c:v>Показ профиля</c:v>
              </c:pt>
              <c:pt idx="1">
                <c:v>Переход на сайт</c:v>
              </c:pt>
              <c:pt idx="2">
                <c:v>Нажать на кнопку позвонить</c:v>
              </c:pt>
              <c:pt idx="3">
                <c:v>Построение маршрута</c:v>
              </c:pt>
            </c:strLit>
          </c:cat>
          <c:val>
            <c:numLit>
              <c:ptCount val="4"/>
              <c:pt idx="0">
                <c:v>656</c:v>
              </c:pt>
              <c:pt idx="1">
                <c:v>26</c:v>
              </c:pt>
              <c:pt idx="2">
                <c:v>10</c:v>
              </c:pt>
              <c:pt idx="3">
                <c:v>9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4"/>
              <c:pt idx="0">
                <c:v>Показ профиля</c:v>
              </c:pt>
              <c:pt idx="1">
                <c:v>Переход на сайт</c:v>
              </c:pt>
              <c:pt idx="2">
                <c:v>Нажать на кнопку позвонить</c:v>
              </c:pt>
              <c:pt idx="3">
                <c:v>Построение маршрута</c:v>
              </c:pt>
            </c:strLit>
          </c:cat>
          <c:val>
            <c:numLit>
              <c:ptCount val="4"/>
              <c:pt idx="0">
                <c:v>811</c:v>
              </c:pt>
              <c:pt idx="1">
                <c:v>42</c:v>
              </c:pt>
              <c:pt idx="2">
                <c:v>35</c:v>
              </c:pt>
              <c:pt idx="3">
                <c:v>14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65</c:v>
              </c:pt>
              <c:pt idx="1">
                <c:v>49</c:v>
              </c:pt>
              <c:pt idx="2">
                <c:v>8</c:v>
              </c:pt>
              <c:pt idx="3">
                <c:v>432</c:v>
              </c:pt>
            </c:numLit>
          </c:val>
        </c:ser>
        <c:ser>
          <c:idx val="1"/>
          <c:order val="1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55</c:v>
              </c:pt>
              <c:pt idx="1">
                <c:v>100</c:v>
              </c:pt>
              <c:pt idx="2">
                <c:v>11</c:v>
              </c:pt>
              <c:pt idx="3">
                <c:v>482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4"/>
              <c:pt idx="0">
                <c:v>Показ профиля</c:v>
              </c:pt>
              <c:pt idx="1">
                <c:v>Переход на сайт</c:v>
              </c:pt>
              <c:pt idx="2">
                <c:v>Построение маршрута</c:v>
              </c:pt>
              <c:pt idx="3">
                <c:v>Нажать на кнопку позвонить</c:v>
              </c:pt>
            </c:strLit>
          </c:cat>
          <c:val>
            <c:numLit>
              <c:ptCount val="4"/>
              <c:pt idx="0">
                <c:v>554</c:v>
              </c:pt>
              <c:pt idx="1">
                <c:v>20</c:v>
              </c:pt>
              <c:pt idx="2">
                <c:v>7</c:v>
              </c:pt>
              <c:pt idx="3">
                <c:v>8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4"/>
              <c:pt idx="0">
                <c:v>Показ профиля</c:v>
              </c:pt>
              <c:pt idx="1">
                <c:v>Переход на сайт</c:v>
              </c:pt>
              <c:pt idx="2">
                <c:v>Построение маршрута</c:v>
              </c:pt>
              <c:pt idx="3">
                <c:v>Нажать на кнопку позвонить</c:v>
              </c:pt>
            </c:strLit>
          </c:cat>
          <c:val>
            <c:numLit>
              <c:ptCount val="4"/>
              <c:pt idx="0">
                <c:v>648</c:v>
              </c:pt>
              <c:pt idx="1">
                <c:v>21</c:v>
              </c:pt>
              <c:pt idx="2">
                <c:v>23</c:v>
              </c:pt>
              <c:pt idx="3">
                <c:v>12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4"/>
              <c:pt idx="0">
                <c:v>Показ профиля</c:v>
              </c:pt>
              <c:pt idx="1">
                <c:v>Переход на сайт</c:v>
              </c:pt>
              <c:pt idx="2">
                <c:v>Нажать на кнопку позвонить</c:v>
              </c:pt>
              <c:pt idx="3">
                <c:v>Построение маршрута</c:v>
              </c:pt>
            </c:strLit>
          </c:cat>
          <c:val>
            <c:numLit>
              <c:ptCount val="4"/>
              <c:pt idx="0">
                <c:v>326</c:v>
              </c:pt>
              <c:pt idx="1">
                <c:v>9</c:v>
              </c:pt>
              <c:pt idx="2">
                <c:v>3</c:v>
              </c:pt>
              <c:pt idx="3">
                <c:v>3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4"/>
              <c:pt idx="0">
                <c:v>Показ профиля</c:v>
              </c:pt>
              <c:pt idx="1">
                <c:v>Нажать на кнопку позвонить</c:v>
              </c:pt>
              <c:pt idx="2">
                <c:v>Построение маршрута</c:v>
              </c:pt>
              <c:pt idx="3">
                <c:v>Переход на сайт</c:v>
              </c:pt>
            </c:strLit>
          </c:cat>
          <c:val>
            <c:numLit>
              <c:ptCount val="4"/>
              <c:pt idx="0">
                <c:v>392</c:v>
              </c:pt>
              <c:pt idx="1">
                <c:v>14</c:v>
              </c:pt>
              <c:pt idx="2">
                <c:v>16</c:v>
              </c:pt>
              <c:pt idx="3">
                <c:v>6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4"/>
              <c:pt idx="0">
                <c:v>Показ профиля</c:v>
              </c:pt>
              <c:pt idx="1">
                <c:v>Построение маршрута</c:v>
              </c:pt>
              <c:pt idx="2">
                <c:v>Переход на сайт</c:v>
              </c:pt>
              <c:pt idx="3">
                <c:v>Нажать на кнопку позвонить</c:v>
              </c:pt>
            </c:strLit>
          </c:cat>
          <c:val>
            <c:numLit>
              <c:ptCount val="4"/>
              <c:pt idx="0">
                <c:v>408</c:v>
              </c:pt>
              <c:pt idx="1">
                <c:v>10</c:v>
              </c:pt>
              <c:pt idx="2">
                <c:v>6</c:v>
              </c:pt>
              <c:pt idx="3">
                <c:v>3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4"/>
              <c:pt idx="0">
                <c:v>Показ профиля</c:v>
              </c:pt>
              <c:pt idx="1">
                <c:v>Переход на сайт</c:v>
              </c:pt>
              <c:pt idx="2">
                <c:v>Построение маршрута</c:v>
              </c:pt>
              <c:pt idx="3">
                <c:v>Нажать на кнопку позвонить</c:v>
              </c:pt>
            </c:strLit>
          </c:cat>
          <c:val>
            <c:numLit>
              <c:ptCount val="4"/>
              <c:pt idx="0">
                <c:v>279</c:v>
              </c:pt>
              <c:pt idx="1">
                <c:v>7</c:v>
              </c:pt>
              <c:pt idx="2">
                <c:v>10</c:v>
              </c:pt>
              <c:pt idx="3">
                <c:v>12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Тип устройства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Тип устройства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LeaderLines val="1"/>
          </c:dLbls>
          <c:cat>
            <c:strLit>
              <c:ptCount val="3"/>
              <c:pt idx="0">
                <c:v>Мобильные устройства</c:v>
              </c:pt>
              <c:pt idx="1">
                <c:v>ПК</c:v>
              </c:pt>
              <c:pt idx="2">
                <c:v>Планшеты</c:v>
              </c:pt>
            </c:strLit>
          </c:cat>
          <c:val>
            <c:numLit>
              <c:ptCount val="3"/>
              <c:pt idx="0">
                <c:v>1689</c:v>
              </c:pt>
              <c:pt idx="1">
                <c:v>140</c:v>
              </c:pt>
              <c:pt idx="2">
                <c:v>2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Смартфоны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Смартфоны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18"/>
              <c:pt idx="0">
                <c:v>Apple</c:v>
              </c:pt>
              <c:pt idx="1">
                <c:v>Xiaomi</c:v>
              </c:pt>
              <c:pt idx="2">
                <c:v>undefined</c:v>
              </c:pt>
              <c:pt idx="3">
                <c:v>Samsung</c:v>
              </c:pt>
              <c:pt idx="4">
                <c:v>Huawei</c:v>
              </c:pt>
              <c:pt idx="5">
                <c:v>Tecno</c:v>
              </c:pt>
              <c:pt idx="6">
                <c:v>Realme</c:v>
              </c:pt>
              <c:pt idx="7">
                <c:v>OPPO</c:v>
              </c:pt>
              <c:pt idx="8">
                <c:v>Google</c:v>
              </c:pt>
              <c:pt idx="9">
                <c:v>Infinix</c:v>
              </c:pt>
              <c:pt idx="10">
                <c:v>HONOR</c:v>
              </c:pt>
              <c:pt idx="11">
                <c:v>OnePlus</c:v>
              </c:pt>
              <c:pt idx="12">
                <c:v>Ulefone</c:v>
              </c:pt>
              <c:pt idx="13">
                <c:v>Nokia</c:v>
              </c:pt>
              <c:pt idx="14">
                <c:v>ASUS</c:v>
              </c:pt>
              <c:pt idx="15">
                <c:v>Vivo</c:v>
              </c:pt>
              <c:pt idx="16">
                <c:v>Blackview</c:v>
              </c:pt>
              <c:pt idx="17">
                <c:v>Transsion</c:v>
              </c:pt>
            </c:strLit>
          </c:cat>
          <c:val>
            <c:numLit>
              <c:ptCount val="18"/>
              <c:pt idx="0">
                <c:v>507</c:v>
              </c:pt>
              <c:pt idx="1">
                <c:v>396</c:v>
              </c:pt>
              <c:pt idx="2">
                <c:v>375</c:v>
              </c:pt>
              <c:pt idx="3">
                <c:v>369</c:v>
              </c:pt>
              <c:pt idx="4">
                <c:v>88</c:v>
              </c:pt>
              <c:pt idx="5">
                <c:v>34</c:v>
              </c:pt>
              <c:pt idx="6">
                <c:v>28</c:v>
              </c:pt>
              <c:pt idx="7">
                <c:v>13</c:v>
              </c:pt>
              <c:pt idx="8">
                <c:v>4</c:v>
              </c:pt>
              <c:pt idx="9">
                <c:v>4</c:v>
              </c:pt>
              <c:pt idx="10">
                <c:v>4</c:v>
              </c:pt>
              <c:pt idx="11">
                <c:v>2</c:v>
              </c:pt>
              <c:pt idx="12">
                <c:v>2</c:v>
              </c:pt>
              <c:pt idx="13">
                <c:v>1</c:v>
              </c:pt>
              <c:pt idx="14">
                <c:v>1</c:v>
              </c:pt>
              <c:pt idx="15">
                <c:v>1</c:v>
              </c:pt>
              <c:pt idx="16">
                <c:v>1</c:v>
              </c:pt>
              <c:pt idx="17">
                <c:v>1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Тип устройства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Тип устройства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LeaderLines val="1"/>
          </c:dLbls>
          <c:cat>
            <c:strLit>
              <c:ptCount val="2"/>
              <c:pt idx="0">
                <c:v>Мобильные устройства</c:v>
              </c:pt>
              <c:pt idx="1">
                <c:v>ПК</c:v>
              </c:pt>
            </c:strLit>
          </c:cat>
          <c:val>
            <c:numLit>
              <c:ptCount val="2"/>
              <c:pt idx="0">
                <c:v>794</c:v>
              </c:pt>
              <c:pt idx="1">
                <c:v>108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Смартфоны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Смартфоны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15"/>
              <c:pt idx="0">
                <c:v>Apple</c:v>
              </c:pt>
              <c:pt idx="1">
                <c:v>Xiaomi</c:v>
              </c:pt>
              <c:pt idx="2">
                <c:v>Samsung</c:v>
              </c:pt>
              <c:pt idx="3">
                <c:v>undefined</c:v>
              </c:pt>
              <c:pt idx="4">
                <c:v>Huawei</c:v>
              </c:pt>
              <c:pt idx="5">
                <c:v>Realme</c:v>
              </c:pt>
              <c:pt idx="6">
                <c:v>Tecno</c:v>
              </c:pt>
              <c:pt idx="7">
                <c:v>OPPO</c:v>
              </c:pt>
              <c:pt idx="8">
                <c:v>Blackview</c:v>
              </c:pt>
              <c:pt idx="9">
                <c:v>Infinix</c:v>
              </c:pt>
              <c:pt idx="10">
                <c:v>HONOR</c:v>
              </c:pt>
              <c:pt idx="11">
                <c:v>Nokia</c:v>
              </c:pt>
              <c:pt idx="12">
                <c:v>ASUS</c:v>
              </c:pt>
              <c:pt idx="13">
                <c:v>Sharp</c:v>
              </c:pt>
              <c:pt idx="14">
                <c:v>Vivo</c:v>
              </c:pt>
            </c:strLit>
          </c:cat>
          <c:val>
            <c:numLit>
              <c:ptCount val="15"/>
              <c:pt idx="0">
                <c:v>246</c:v>
              </c:pt>
              <c:pt idx="1">
                <c:v>196</c:v>
              </c:pt>
              <c:pt idx="2">
                <c:v>183</c:v>
              </c:pt>
              <c:pt idx="3">
                <c:v>168</c:v>
              </c:pt>
              <c:pt idx="4">
                <c:v>43</c:v>
              </c:pt>
              <c:pt idx="5">
                <c:v>22</c:v>
              </c:pt>
              <c:pt idx="6">
                <c:v>19</c:v>
              </c:pt>
              <c:pt idx="7">
                <c:v>10</c:v>
              </c:pt>
              <c:pt idx="8">
                <c:v>6</c:v>
              </c:pt>
              <c:pt idx="9">
                <c:v>3</c:v>
              </c:pt>
              <c:pt idx="10">
                <c:v>2</c:v>
              </c:pt>
              <c:pt idx="11">
                <c:v>1</c:v>
              </c:pt>
              <c:pt idx="12">
                <c:v>1</c:v>
              </c:pt>
              <c:pt idx="13">
                <c:v>1</c:v>
              </c:pt>
              <c:pt idx="14">
                <c:v>1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34</c:v>
              </c:pt>
              <c:pt idx="1">
                <c:v>27</c:v>
              </c:pt>
              <c:pt idx="2">
                <c:v>6</c:v>
              </c:pt>
              <c:pt idx="3">
                <c:v>259</c:v>
              </c:pt>
            </c:numLit>
          </c:val>
        </c:ser>
        <c:ser>
          <c:idx val="1"/>
          <c:order val="1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27</c:v>
              </c:pt>
              <c:pt idx="1">
                <c:v>70</c:v>
              </c:pt>
              <c:pt idx="2">
                <c:v>8</c:v>
              </c:pt>
              <c:pt idx="3">
                <c:v>287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Тип устройства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Тип устройства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LeaderLines val="1"/>
          </c:dLbls>
          <c:cat>
            <c:strLit>
              <c:ptCount val="3"/>
              <c:pt idx="0">
                <c:v>Мобильные устройства</c:v>
              </c:pt>
              <c:pt idx="1">
                <c:v>ПК</c:v>
              </c:pt>
              <c:pt idx="2">
                <c:v>Планшеты</c:v>
              </c:pt>
            </c:strLit>
          </c:cat>
          <c:val>
            <c:numLit>
              <c:ptCount val="3"/>
              <c:pt idx="0">
                <c:v>643</c:v>
              </c:pt>
              <c:pt idx="1">
                <c:v>58</c:v>
              </c:pt>
              <c:pt idx="2">
                <c:v>3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Смартфоны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Смартфоны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15"/>
              <c:pt idx="0">
                <c:v>Apple</c:v>
              </c:pt>
              <c:pt idx="1">
                <c:v>Samsung</c:v>
              </c:pt>
              <c:pt idx="2">
                <c:v>Xiaomi</c:v>
              </c:pt>
              <c:pt idx="3">
                <c:v>undefined</c:v>
              </c:pt>
              <c:pt idx="4">
                <c:v>Huawei</c:v>
              </c:pt>
              <c:pt idx="5">
                <c:v>Tecno</c:v>
              </c:pt>
              <c:pt idx="6">
                <c:v>OPPO</c:v>
              </c:pt>
              <c:pt idx="7">
                <c:v>Realme</c:v>
              </c:pt>
              <c:pt idx="8">
                <c:v>Vivo</c:v>
              </c:pt>
              <c:pt idx="9">
                <c:v>Infinix</c:v>
              </c:pt>
              <c:pt idx="10">
                <c:v>HONOR</c:v>
              </c:pt>
              <c:pt idx="11">
                <c:v>Blackview</c:v>
              </c:pt>
              <c:pt idx="12">
                <c:v>Nokia</c:v>
              </c:pt>
              <c:pt idx="13">
                <c:v>Sharp</c:v>
              </c:pt>
              <c:pt idx="14">
                <c:v>OnePlus</c:v>
              </c:pt>
            </c:strLit>
          </c:cat>
          <c:val>
            <c:numLit>
              <c:ptCount val="15"/>
              <c:pt idx="0">
                <c:v>234</c:v>
              </c:pt>
              <c:pt idx="1">
                <c:v>167</c:v>
              </c:pt>
              <c:pt idx="2">
                <c:v>126</c:v>
              </c:pt>
              <c:pt idx="3">
                <c:v>75</c:v>
              </c:pt>
              <c:pt idx="4">
                <c:v>36</c:v>
              </c:pt>
              <c:pt idx="5">
                <c:v>17</c:v>
              </c:pt>
              <c:pt idx="6">
                <c:v>16</c:v>
              </c:pt>
              <c:pt idx="7">
                <c:v>15</c:v>
              </c:pt>
              <c:pt idx="8">
                <c:v>5</c:v>
              </c:pt>
              <c:pt idx="9">
                <c:v>4</c:v>
              </c:pt>
              <c:pt idx="10">
                <c:v>4</c:v>
              </c:pt>
              <c:pt idx="11">
                <c:v>2</c:v>
              </c:pt>
              <c:pt idx="12">
                <c:v>1</c:v>
              </c:pt>
              <c:pt idx="13">
                <c:v>1</c:v>
              </c:pt>
              <c:pt idx="14">
                <c:v>1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Тип устройства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Тип устройства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LeaderLines val="1"/>
          </c:dLbls>
          <c:cat>
            <c:strLit>
              <c:ptCount val="3"/>
              <c:pt idx="0">
                <c:v>Мобильные устройства</c:v>
              </c:pt>
              <c:pt idx="1">
                <c:v>ПК</c:v>
              </c:pt>
              <c:pt idx="2">
                <c:v>Планшеты</c:v>
              </c:pt>
            </c:strLit>
          </c:cat>
          <c:val>
            <c:numLit>
              <c:ptCount val="3"/>
              <c:pt idx="0">
                <c:v>385</c:v>
              </c:pt>
              <c:pt idx="1">
                <c:v>41</c:v>
              </c:pt>
              <c:pt idx="2">
                <c:v>2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Смартфоны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Смартфоны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10"/>
              <c:pt idx="0">
                <c:v>Apple</c:v>
              </c:pt>
              <c:pt idx="1">
                <c:v>Xiaomi</c:v>
              </c:pt>
              <c:pt idx="2">
                <c:v>Samsung</c:v>
              </c:pt>
              <c:pt idx="3">
                <c:v>undefined</c:v>
              </c:pt>
              <c:pt idx="4">
                <c:v>Huawei</c:v>
              </c:pt>
              <c:pt idx="5">
                <c:v>Tecno</c:v>
              </c:pt>
              <c:pt idx="6">
                <c:v>Realme</c:v>
              </c:pt>
              <c:pt idx="7">
                <c:v>Vivo</c:v>
              </c:pt>
              <c:pt idx="8">
                <c:v>Lenovo</c:v>
              </c:pt>
              <c:pt idx="9">
                <c:v>Blackview</c:v>
              </c:pt>
            </c:strLit>
          </c:cat>
          <c:val>
            <c:numLit>
              <c:ptCount val="10"/>
              <c:pt idx="0">
                <c:v>151</c:v>
              </c:pt>
              <c:pt idx="1">
                <c:v>89</c:v>
              </c:pt>
              <c:pt idx="2">
                <c:v>82</c:v>
              </c:pt>
              <c:pt idx="3">
                <c:v>53</c:v>
              </c:pt>
              <c:pt idx="4">
                <c:v>19</c:v>
              </c:pt>
              <c:pt idx="5">
                <c:v>14</c:v>
              </c:pt>
              <c:pt idx="6">
                <c:v>12</c:v>
              </c:pt>
              <c:pt idx="7">
                <c:v>6</c:v>
              </c:pt>
              <c:pt idx="8">
                <c:v>1</c:v>
              </c:pt>
              <c:pt idx="9">
                <c:v>1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Тип устройства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Тип устройства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LeaderLines val="1"/>
          </c:dLbls>
          <c:cat>
            <c:strLit>
              <c:ptCount val="2"/>
              <c:pt idx="0">
                <c:v>Мобильные устройства</c:v>
              </c:pt>
              <c:pt idx="1">
                <c:v>ПК</c:v>
              </c:pt>
            </c:strLit>
          </c:cat>
          <c:val>
            <c:numLit>
              <c:ptCount val="2"/>
              <c:pt idx="0">
                <c:v>264</c:v>
              </c:pt>
              <c:pt idx="1">
                <c:v>45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Смартфоны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Смартфоны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10"/>
              <c:pt idx="0">
                <c:v>Apple</c:v>
              </c:pt>
              <c:pt idx="1">
                <c:v>Samsung</c:v>
              </c:pt>
              <c:pt idx="2">
                <c:v>Xiaomi</c:v>
              </c:pt>
              <c:pt idx="3">
                <c:v>undefined</c:v>
              </c:pt>
              <c:pt idx="4">
                <c:v>Huawei</c:v>
              </c:pt>
              <c:pt idx="5">
                <c:v>Realme</c:v>
              </c:pt>
              <c:pt idx="6">
                <c:v>Tecno</c:v>
              </c:pt>
              <c:pt idx="7">
                <c:v>Nokia</c:v>
              </c:pt>
              <c:pt idx="8">
                <c:v>ZTE</c:v>
              </c:pt>
              <c:pt idx="9">
                <c:v>Blackview</c:v>
              </c:pt>
            </c:strLit>
          </c:cat>
          <c:val>
            <c:numLit>
              <c:ptCount val="10"/>
              <c:pt idx="0">
                <c:v>101</c:v>
              </c:pt>
              <c:pt idx="1">
                <c:v>65</c:v>
              </c:pt>
              <c:pt idx="2">
                <c:v>53</c:v>
              </c:pt>
              <c:pt idx="3">
                <c:v>50</c:v>
              </c:pt>
              <c:pt idx="4">
                <c:v>21</c:v>
              </c:pt>
              <c:pt idx="5">
                <c:v>11</c:v>
              </c:pt>
              <c:pt idx="6">
                <c:v>5</c:v>
              </c:pt>
              <c:pt idx="7">
                <c:v>1</c:v>
              </c:pt>
              <c:pt idx="8">
                <c:v>1</c:v>
              </c:pt>
              <c:pt idx="9">
                <c:v>1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5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  <c:pt idx="4">
                <c:v>Яндекс.Услуги: мобильная версия</c:v>
              </c:pt>
            </c:strLit>
          </c:cat>
          <c:val>
            <c:numLit>
              <c:ptCount val="5"/>
              <c:pt idx="0">
                <c:v>104</c:v>
              </c:pt>
              <c:pt idx="1">
                <c:v>126</c:v>
              </c:pt>
              <c:pt idx="2">
                <c:v>5</c:v>
              </c:pt>
              <c:pt idx="3">
                <c:v>172</c:v>
              </c:pt>
              <c:pt idx="4">
                <c:v>1</c:v>
              </c:pt>
            </c:numLit>
          </c:val>
        </c:ser>
        <c:ser>
          <c:idx val="1"/>
          <c:order val="1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5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  <c:pt idx="4">
                <c:v>Яндекс.Услуги: мобильная версия</c:v>
              </c:pt>
            </c:strLit>
          </c:cat>
          <c:val>
            <c:numLit>
              <c:ptCount val="5"/>
              <c:pt idx="0">
                <c:v>15</c:v>
              </c:pt>
              <c:pt idx="1">
                <c:v>44</c:v>
              </c:pt>
              <c:pt idx="2">
                <c:v>5</c:v>
              </c:pt>
              <c:pt idx="3">
                <c:v>215</c:v>
              </c:pt>
              <c:pt idx="4">
                <c:v>0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54</c:v>
              </c:pt>
              <c:pt idx="1">
                <c:v>63</c:v>
              </c:pt>
            </c:numLit>
          </c:val>
        </c:ser>
        <c:ser>
          <c:idx val="1"/>
          <c:order val="1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21</c:v>
              </c:pt>
              <c:pt idx="1">
                <c:v>33</c:v>
              </c:pt>
            </c:numLit>
          </c:val>
        </c:ser>
        <c:ser>
          <c:idx val="2"/>
          <c:order val="2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049544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19</c:v>
              </c:pt>
              <c:pt idx="1">
                <c:v>23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26</c:v>
              </c:pt>
              <c:pt idx="1">
                <c:v>42</c:v>
              </c:pt>
            </c:numLit>
          </c:val>
        </c:ser>
        <c:ser>
          <c:idx val="1"/>
          <c:order val="1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10</c:v>
              </c:pt>
              <c:pt idx="1">
                <c:v>35</c:v>
              </c:pt>
            </c:numLit>
          </c:val>
        </c:ser>
        <c:ser>
          <c:idx val="2"/>
          <c:order val="2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049544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9</c:v>
              </c:pt>
              <c:pt idx="1">
                <c:v>14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20</c:v>
              </c:pt>
              <c:pt idx="1">
                <c:v>21</c:v>
              </c:pt>
            </c:numLit>
          </c:val>
        </c:ser>
        <c:ser>
          <c:idx val="1"/>
          <c:order val="1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7</c:v>
              </c:pt>
              <c:pt idx="1">
                <c:v>23</c:v>
              </c:pt>
            </c:numLit>
          </c:val>
        </c:ser>
        <c:ser>
          <c:idx val="2"/>
          <c:order val="2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049544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8</c:v>
              </c:pt>
              <c:pt idx="1">
                <c:v>12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3</c:v>
              </c:pt>
              <c:pt idx="1">
                <c:v>14</c:v>
              </c:pt>
            </c:numLit>
          </c:val>
        </c:ser>
        <c:ser>
          <c:idx val="1"/>
          <c:order val="1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3</c:v>
              </c:pt>
              <c:pt idx="1">
                <c:v>16</c:v>
              </c:pt>
            </c:numLit>
          </c:val>
        </c:ser>
        <c:ser>
          <c:idx val="2"/>
          <c:order val="2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049544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9</c:v>
              </c:pt>
              <c:pt idx="1">
                <c:v>6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85600026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0.pn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9.xml"/>
  <Relationship Id="rId3" Type="http://schemas.openxmlformats.org/officeDocument/2006/relationships/image" Target="../media/background_9.pn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10.xml"/>
  <Relationship Id="rId3" Type="http://schemas.openxmlformats.org/officeDocument/2006/relationships/image" Target="../media/background_10.pn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11.xml"/>
  <Relationship Id="rId3" Type="http://schemas.openxmlformats.org/officeDocument/2006/relationships/chart" Target="../charts/chart12.xml"/>
  <Relationship Id="rId4" Type="http://schemas.openxmlformats.org/officeDocument/2006/relationships/chart" Target="../charts/chart13.xml"/>
  <Relationship Id="rId5" Type="http://schemas.openxmlformats.org/officeDocument/2006/relationships/image" Target="../media/background_11.png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14.xml"/>
  <Relationship Id="rId3" Type="http://schemas.openxmlformats.org/officeDocument/2006/relationships/chart" Target="../charts/chart15.xml"/>
  <Relationship Id="rId4" Type="http://schemas.openxmlformats.org/officeDocument/2006/relationships/chart" Target="../charts/chart16.xml"/>
  <Relationship Id="rId5" Type="http://schemas.openxmlformats.org/officeDocument/2006/relationships/image" Target="../media/background_12.png"/>
</Relationships>

</file>

<file path=ppt/slides/_rels/slide1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17.xml"/>
  <Relationship Id="rId3" Type="http://schemas.openxmlformats.org/officeDocument/2006/relationships/chart" Target="../charts/chart18.xml"/>
  <Relationship Id="rId4" Type="http://schemas.openxmlformats.org/officeDocument/2006/relationships/chart" Target="../charts/chart19.xml"/>
  <Relationship Id="rId5" Type="http://schemas.openxmlformats.org/officeDocument/2006/relationships/image" Target="../media/background_13.png"/>
</Relationships>

</file>

<file path=ppt/slides/_rels/slide1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20.xml"/>
  <Relationship Id="rId3" Type="http://schemas.openxmlformats.org/officeDocument/2006/relationships/chart" Target="../charts/chart21.xml"/>
  <Relationship Id="rId4" Type="http://schemas.openxmlformats.org/officeDocument/2006/relationships/chart" Target="../charts/chart22.xml"/>
  <Relationship Id="rId5" Type="http://schemas.openxmlformats.org/officeDocument/2006/relationships/image" Target="../media/background_14.png"/>
</Relationships>

</file>

<file path=ppt/slides/_rels/slide1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23.xml"/>
  <Relationship Id="rId3" Type="http://schemas.openxmlformats.org/officeDocument/2006/relationships/chart" Target="../charts/chart24.xml"/>
  <Relationship Id="rId4" Type="http://schemas.openxmlformats.org/officeDocument/2006/relationships/chart" Target="../charts/chart25.xml"/>
  <Relationship Id="rId5" Type="http://schemas.openxmlformats.org/officeDocument/2006/relationships/image" Target="../media/background_15.png"/>
</Relationships>

</file>

<file path=ppt/slides/_rels/slide1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26.xml"/>
  <Relationship Id="rId3" Type="http://schemas.openxmlformats.org/officeDocument/2006/relationships/chart" Target="../charts/chart27.xml"/>
  <Relationship Id="rId4" Type="http://schemas.openxmlformats.org/officeDocument/2006/relationships/image" Target="../media/background_16.png"/>
</Relationships>

</file>

<file path=ppt/slides/_rels/slide1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28.xml"/>
  <Relationship Id="rId3" Type="http://schemas.openxmlformats.org/officeDocument/2006/relationships/chart" Target="../charts/chart29.xml"/>
  <Relationship Id="rId4" Type="http://schemas.openxmlformats.org/officeDocument/2006/relationships/image" Target="../media/background_17.png"/>
</Relationships>

</file>

<file path=ppt/slides/_rels/slide1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30.xml"/>
  <Relationship Id="rId3" Type="http://schemas.openxmlformats.org/officeDocument/2006/relationships/chart" Target="../charts/chart31.xml"/>
  <Relationship Id="rId4" Type="http://schemas.openxmlformats.org/officeDocument/2006/relationships/image" Target="../media/background_18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1.xml"/>
  <Relationship Id="rId3" Type="http://schemas.openxmlformats.org/officeDocument/2006/relationships/image" Target="../media/background_1.png"/>
</Relationships>

</file>

<file path=ppt/slides/_rels/slide2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32.xml"/>
  <Relationship Id="rId3" Type="http://schemas.openxmlformats.org/officeDocument/2006/relationships/chart" Target="../charts/chart33.xml"/>
  <Relationship Id="rId4" Type="http://schemas.openxmlformats.org/officeDocument/2006/relationships/image" Target="../media/background_19.png"/>
</Relationships>

</file>

<file path=ppt/slides/_rels/slide2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34.xml"/>
  <Relationship Id="rId3" Type="http://schemas.openxmlformats.org/officeDocument/2006/relationships/chart" Target="../charts/chart35.xml"/>
  <Relationship Id="rId4" Type="http://schemas.openxmlformats.org/officeDocument/2006/relationships/image" Target="../media/background_20.png"/>
</Relationships>

</file>

<file path=ppt/slides/_rels/slide2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36.xml"/>
  <Relationship Id="rId3" Type="http://schemas.openxmlformats.org/officeDocument/2006/relationships/chart" Target="../charts/chart37.xml"/>
  <Relationship Id="rId4" Type="http://schemas.openxmlformats.org/officeDocument/2006/relationships/image" Target="../media/background_21.png"/>
</Relationships>

</file>

<file path=ppt/slides/_rels/slide2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38.xml"/>
  <Relationship Id="rId3" Type="http://schemas.openxmlformats.org/officeDocument/2006/relationships/chart" Target="../charts/chart39.xml"/>
  <Relationship Id="rId4" Type="http://schemas.openxmlformats.org/officeDocument/2006/relationships/image" Target="../media/background_22.png"/>
</Relationships>

</file>

<file path=ppt/slides/_rels/slide2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40.xml"/>
  <Relationship Id="rId3" Type="http://schemas.openxmlformats.org/officeDocument/2006/relationships/chart" Target="../charts/chart41.xml"/>
  <Relationship Id="rId4" Type="http://schemas.openxmlformats.org/officeDocument/2006/relationships/image" Target="../media/background_23.png"/>
</Relationships>

</file>

<file path=ppt/slides/_rels/slide2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42.xml"/>
  <Relationship Id="rId3" Type="http://schemas.openxmlformats.org/officeDocument/2006/relationships/chart" Target="../charts/chart43.xml"/>
  <Relationship Id="rId4" Type="http://schemas.openxmlformats.org/officeDocument/2006/relationships/image" Target="../media/background_24.png"/>
</Relationships>

</file>

<file path=ppt/slides/_rels/slide2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44.xml"/>
  <Relationship Id="rId3" Type="http://schemas.openxmlformats.org/officeDocument/2006/relationships/chart" Target="../charts/chart45.xml"/>
  <Relationship Id="rId4" Type="http://schemas.openxmlformats.org/officeDocument/2006/relationships/image" Target="../media/background_25.png"/>
</Relationships>

</file>

<file path=ppt/slides/_rels/slide2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26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2.xml"/>
  <Relationship Id="rId3" Type="http://schemas.openxmlformats.org/officeDocument/2006/relationships/image" Target="../media/background_2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3.xml"/>
  <Relationship Id="rId3" Type="http://schemas.openxmlformats.org/officeDocument/2006/relationships/image" Target="../media/background_3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4.xml"/>
  <Relationship Id="rId3" Type="http://schemas.openxmlformats.org/officeDocument/2006/relationships/image" Target="../media/background_4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5.xml"/>
  <Relationship Id="rId3" Type="http://schemas.openxmlformats.org/officeDocument/2006/relationships/image" Target="../media/background_5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6.xml"/>
  <Relationship Id="rId3" Type="http://schemas.openxmlformats.org/officeDocument/2006/relationships/image" Target="../media/background_6.pn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7.xml"/>
  <Relationship Id="rId3" Type="http://schemas.openxmlformats.org/officeDocument/2006/relationships/image" Target="../media/background_7.pn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8.xml"/>
  <Relationship Id="rId3" Type="http://schemas.openxmlformats.org/officeDocument/2006/relationships/image" Target="../media/background_8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486025" y="1905000"/>
          <a:ext cx="8201025" cy="6667500"/>
          <a:chOff x="2486025" y="1905000"/>
          <a:chExt cx="8201025" cy="6667500"/>
        </a:xfrm>
      </p:grpSpPr>
      <p:sp>
        <p:nvSpPr>
          <p:cNvPr id="1" name=""/>
          <p:cNvSpPr txBox="1"/>
          <p:nvPr/>
        </p:nvSpPr>
        <p:spPr>
          <a:xfrm>
            <a:off x="2486025" y="19050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60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ABC language club]]></a:t>
            </a:r>
          </a:p>
        </p:txBody>
      </p:sp>
      <p:sp>
        <p:nvSpPr>
          <p:cNvPr id="2" name=""/>
          <p:cNvSpPr txBox="1"/>
          <p:nvPr/>
        </p:nvSpPr>
        <p:spPr>
          <a:xfrm>
            <a:off x="2486025" y="5238750"/>
            <a:ext cx="571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нтябрь 2023]]></a:t>
            </a:r>
          </a:p>
        </p:txBody>
      </p:sp>
      <p:sp>
        <p:nvSpPr>
          <p:cNvPr id="3" name=""/>
          <p:cNvSpPr txBox="1"/>
          <p:nvPr/>
        </p:nvSpPr>
        <p:spPr>
          <a:xfrm>
            <a:off x="2486025" y="5715000"/>
            <a:ext cx="571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spc="0" u="none">
                <a:solidFill>
                  <a:srgbClr val="000000">
                    <a:alpha val="100000"/>
                  </a:srgbClr>
                </a:solidFill>
                <a:latin typeface="Jura"/>
              </a:rPr>
              <a:t><![CDATA[Подготовлено компанией "Ракурс"]]>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Действия в профиле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проспект Генерала Острякова, 155З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иболее популярное действие, за сентябрь 2023 является - Построение маршрута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Действия в профиле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улица Вакуленчука, 17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иболее популярное действие, за сентябрь 2023 является - Нажать на кнопку позвонить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477500" cy="7239000"/>
          <a:chOff x="581025" y="476250"/>
          <a:chExt cx="10477500" cy="723900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CR 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улица Тараса Шевченко, 23А]]></a:t>
            </a:r>
          </a:p>
        </p:txBody>
      </p:sp>
      <p:sp>
        <p:nvSpPr>
          <p:cNvPr id="3" name=""/>
          <p:cNvSpPr txBox="1"/>
          <p:nvPr/>
        </p:nvSpPr>
        <p:spPr>
          <a:xfrm>
            <a:off x="5715000" y="1809750"/>
            <a:ext cx="47625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100% от количества целевого действия "Переход на сайт" происходят в сервисе Яндекс.Поиск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4.06% визитов,  с сервиса Яндекс.Поиск содержат, достижение цели "Переход на сайт"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64% от количества целевого действия "Нажать на кнопку позвонить" происходят в сервисе Яндекс.Поиск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1.35% визитов,  с сервиса Яндекс.Поиск содержат, достижение цели "Нажать на кнопку позвонить"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65% от количества целевого действия "Построение маршрута" происходят в сервисе Яндекс.Карты моб. приложение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17.44% визитов,  с сервиса Яндекс.Карты моб. приложение содержат, достижение цели "Построение маршрута"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" descr=""/>
          <p:cNvGraphicFramePr/>
          <p:nvPr/>
        </p:nvGraphicFramePr>
        <p:xfrm>
          <a:off x="962025" y="3714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" descr=""/>
          <p:cNvGraphicFramePr/>
          <p:nvPr/>
        </p:nvGraphicFramePr>
        <p:xfrm>
          <a:off x="962025" y="5619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477500" cy="7239000"/>
          <a:chOff x="581025" y="476250"/>
          <a:chExt cx="10477500" cy="723900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CR 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проспект Октябрьской Революции, 44]]></a:t>
            </a:r>
          </a:p>
        </p:txBody>
      </p:sp>
      <p:sp>
        <p:nvSpPr>
          <p:cNvPr id="3" name=""/>
          <p:cNvSpPr txBox="1"/>
          <p:nvPr/>
        </p:nvSpPr>
        <p:spPr>
          <a:xfrm>
            <a:off x="5715000" y="1809750"/>
            <a:ext cx="47625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100% от количества целевого действия "Переход на сайт" происходят в сервисе Яндекс.Поиск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6% визитов,  с сервиса Яндекс.Поиск содержат, достижение цели "Переход на сайт"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60% от количества целевого действия "Нажать на кнопку позвонить" происходят в сервисе Яндекс.Поиск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3% визитов,  с сервиса Яндекс.Поиск содержат, достижение цели "Нажать на кнопку позвонить"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79% от количества целевого действия "Построение маршрута" происходят в сервисе Яндекс.Карты моб. приложение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15.49% визитов,  с сервиса Яндекс.Карты моб. приложение содержат, достижение цели "Построение маршрута"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" descr=""/>
          <p:cNvGraphicFramePr/>
          <p:nvPr/>
        </p:nvGraphicFramePr>
        <p:xfrm>
          <a:off x="962025" y="3714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" descr=""/>
          <p:cNvGraphicFramePr/>
          <p:nvPr/>
        </p:nvGraphicFramePr>
        <p:xfrm>
          <a:off x="962025" y="5619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477500" cy="7239000"/>
          <a:chOff x="581025" y="476250"/>
          <a:chExt cx="10477500" cy="723900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CR 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проспект Героев Сталинграда, 44]]></a:t>
            </a:r>
          </a:p>
        </p:txBody>
      </p:sp>
      <p:sp>
        <p:nvSpPr>
          <p:cNvPr id="3" name=""/>
          <p:cNvSpPr txBox="1"/>
          <p:nvPr/>
        </p:nvSpPr>
        <p:spPr>
          <a:xfrm>
            <a:off x="5715000" y="1809750"/>
            <a:ext cx="47625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100% от количества целевого действия "Переход на сайт" происходят в сервисе Яндекс.Поиск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4.36% визитов,  с сервиса Яндекс.Поиск содержат, достижение цели "Переход на сайт"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65% от количества целевого действия "Построение маршрута" происходят в сервисе Яндекс.Карты моб. приложение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15% визитов,  с сервиса Яндекс.Карты моб. приложение содержат, достижение цели "Построение маршрута"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42% от количества целевого действия "Нажать на кнопку позвонить" происходят в сервисе Яндекс.Карты моб. приложение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5% визитов,  с сервиса Яндекс.Карты моб. приложение содержат, достижение цели "Нажать на кнопку позвонить"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" descr=""/>
          <p:cNvGraphicFramePr/>
          <p:nvPr/>
        </p:nvGraphicFramePr>
        <p:xfrm>
          <a:off x="962025" y="3714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" descr=""/>
          <p:cNvGraphicFramePr/>
          <p:nvPr/>
        </p:nvGraphicFramePr>
        <p:xfrm>
          <a:off x="962025" y="5619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477500" cy="7239000"/>
          <a:chOff x="581025" y="476250"/>
          <a:chExt cx="10477500" cy="723900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CR 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проспект Генерала Острякова, 155З]]></a:t>
            </a:r>
          </a:p>
        </p:txBody>
      </p:sp>
      <p:sp>
        <p:nvSpPr>
          <p:cNvPr id="3" name=""/>
          <p:cNvSpPr txBox="1"/>
          <p:nvPr/>
        </p:nvSpPr>
        <p:spPr>
          <a:xfrm>
            <a:off x="5715000" y="1809750"/>
            <a:ext cx="47625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57% от количества целевого действия "Нажать на кнопку позвонить" происходят в сервисе Яндекс.Поиск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2.79% визитов,  с сервиса Яндекс.Поиск содержат, достижение цели "Нажать на кнопку позвонить"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81% от количества целевого действия "Построение маршрута" происходят в сервисе Яндекс.Карты моб. приложение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18.57% визитов,  с сервиса Яндекс.Карты моб. приложение содержат, достижение цели "Построение маршрута"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83% от количества целевого действия "Переход на сайт" происходят в сервисе Яндекс.Поиск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1.74% визитов,  с сервиса Яндекс.Поиск содержат, достижение цели "Переход на сайт"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" descr=""/>
          <p:cNvGraphicFramePr/>
          <p:nvPr/>
        </p:nvGraphicFramePr>
        <p:xfrm>
          <a:off x="962025" y="3714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" descr=""/>
          <p:cNvGraphicFramePr/>
          <p:nvPr/>
        </p:nvGraphicFramePr>
        <p:xfrm>
          <a:off x="962025" y="5619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477500" cy="7239000"/>
          <a:chOff x="581025" y="476250"/>
          <a:chExt cx="10477500" cy="723900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CR 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улица Вакуленчука, 17]]></a:t>
            </a:r>
          </a:p>
        </p:txBody>
      </p:sp>
      <p:sp>
        <p:nvSpPr>
          <p:cNvPr id="3" name=""/>
          <p:cNvSpPr txBox="1"/>
          <p:nvPr/>
        </p:nvSpPr>
        <p:spPr>
          <a:xfrm>
            <a:off x="5715000" y="1809750"/>
            <a:ext cx="47625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100% от количества целевого действия "Переход на сайт" происходят в сервисе Яндекс.Поиск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3.26% визитов,  с сервиса Яндекс.Поиск содержат, достижение цели "Переход на сайт"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60% от количества целевого действия "Построение маршрута" происходят в сервисе Яндекс.Поиск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2.79% визитов,  с сервиса Яндекс.Поиск содержат, достижение цели "Построение маршрута"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42% от количества целевого действия "Нажать на кнопку позвонить" происходят в сервисе Яндекс.Поиск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2.33% визитов,  с сервиса Яндекс.Поиск содержат, достижение цели "Нажать на кнопку позвонить"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" descr=""/>
          <p:cNvGraphicFramePr/>
          <p:nvPr/>
        </p:nvGraphicFramePr>
        <p:xfrm>
          <a:off x="962025" y="3714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" descr=""/>
          <p:cNvGraphicFramePr/>
          <p:nvPr/>
        </p:nvGraphicFramePr>
        <p:xfrm>
          <a:off x="962025" y="5619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Сводная статистика Яндекс.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улица Тараса Шевченко, 23А]]></a:t>
            </a:r>
          </a:p>
        </p:txBody>
      </p:sp>
      <p:graphicFrame>
        <p:nvGraphicFramePr>
          <p:cNvPr id="3" name="" descr=""/>
          <p:cNvGraphicFramePr/>
          <p:nvPr/>
        </p:nvGraphicFramePr>
        <p:xfrm>
          <a:off x="962025" y="1809750"/>
          <a:ext cx="4381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" descr=""/>
          <p:cNvGraphicFramePr/>
          <p:nvPr/>
        </p:nvGraphicFramePr>
        <p:xfrm>
          <a:off x="5343525" y="1809750"/>
          <a:ext cx="4381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Сводная статистика Яндекс.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проспект Октябрьской Революции, 44]]></a:t>
            </a:r>
          </a:p>
        </p:txBody>
      </p:sp>
      <p:graphicFrame>
        <p:nvGraphicFramePr>
          <p:cNvPr id="3" name="" descr=""/>
          <p:cNvGraphicFramePr/>
          <p:nvPr/>
        </p:nvGraphicFramePr>
        <p:xfrm>
          <a:off x="962025" y="1809750"/>
          <a:ext cx="4381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" descr=""/>
          <p:cNvGraphicFramePr/>
          <p:nvPr/>
        </p:nvGraphicFramePr>
        <p:xfrm>
          <a:off x="5343525" y="1809750"/>
          <a:ext cx="4381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Сводная статистика Яндекс.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проспект Героев Сталинграда, 44]]></a:t>
            </a:r>
          </a:p>
        </p:txBody>
      </p:sp>
      <p:graphicFrame>
        <p:nvGraphicFramePr>
          <p:cNvPr id="3" name="" descr=""/>
          <p:cNvGraphicFramePr/>
          <p:nvPr/>
        </p:nvGraphicFramePr>
        <p:xfrm>
          <a:off x="962025" y="1809750"/>
          <a:ext cx="4381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" descr=""/>
          <p:cNvGraphicFramePr/>
          <p:nvPr/>
        </p:nvGraphicFramePr>
        <p:xfrm>
          <a:off x="5343525" y="1809750"/>
          <a:ext cx="4381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Переходы в профиль из сервисов Яндекс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улица Тараса Шевченко, 23А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График показывает сколько раз пользователи Яндекс просматривали профиль организации, в пред просмотре и в каком сервисе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Количество переходов в профиля за сентябрь 2023 увеличилось на -0.82 %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Сводная статистика Яндекс.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проспект Генерала Острякова, 155З]]></a:t>
            </a:r>
          </a:p>
        </p:txBody>
      </p:sp>
      <p:graphicFrame>
        <p:nvGraphicFramePr>
          <p:cNvPr id="3" name="" descr=""/>
          <p:cNvGraphicFramePr/>
          <p:nvPr/>
        </p:nvGraphicFramePr>
        <p:xfrm>
          <a:off x="962025" y="1809750"/>
          <a:ext cx="4381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" descr=""/>
          <p:cNvGraphicFramePr/>
          <p:nvPr/>
        </p:nvGraphicFramePr>
        <p:xfrm>
          <a:off x="5343525" y="1809750"/>
          <a:ext cx="4381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Сводная статистика Яндекс.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улица Вакуленчука, 17]]></a:t>
            </a:r>
          </a:p>
        </p:txBody>
      </p:sp>
      <p:graphicFrame>
        <p:nvGraphicFramePr>
          <p:cNvPr id="3" name="" descr=""/>
          <p:cNvGraphicFramePr/>
          <p:nvPr/>
        </p:nvGraphicFramePr>
        <p:xfrm>
          <a:off x="962025" y="1809750"/>
          <a:ext cx="4381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" descr=""/>
          <p:cNvGraphicFramePr/>
          <p:nvPr/>
        </p:nvGraphicFramePr>
        <p:xfrm>
          <a:off x="5343525" y="1809750"/>
          <a:ext cx="4381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71500" y="476250"/>
          <a:ext cx="10106025" cy="6572250"/>
          <a:chOff x="571500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Типы устройств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улица Тараса Шевченко, 23А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667500" y="1809750"/>
            <a:ext cx="28575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32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Владельцы марки - Apple занимают 28% от общего количества посетителей, что является наибольшим значением среди других производителей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32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Основными посетителями являются пользователи  смартфонов с OC Android - 72%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571500" y="1809750"/>
          <a:ext cx="285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" descr=""/>
          <p:cNvGraphicFramePr/>
          <p:nvPr/>
        </p:nvGraphicFramePr>
        <p:xfrm>
          <a:off x="3333750" y="1809750"/>
          <a:ext cx="285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71500" y="476250"/>
          <a:ext cx="10106025" cy="6572250"/>
          <a:chOff x="571500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Типы устройств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проспект Октябрьской Революции, 44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667500" y="1809750"/>
            <a:ext cx="28575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32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Владельцы марки - Apple занимают 27% от общего количества посетителей, что является наибольшим значением среди других производителей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32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Основными посетителями являются пользователи  смартфонов с OC Android - 73%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571500" y="1809750"/>
          <a:ext cx="285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" descr=""/>
          <p:cNvGraphicFramePr/>
          <p:nvPr/>
        </p:nvGraphicFramePr>
        <p:xfrm>
          <a:off x="3333750" y="1809750"/>
          <a:ext cx="285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71500" y="476250"/>
          <a:ext cx="10106025" cy="6572250"/>
          <a:chOff x="571500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Типы устройств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проспект Героев Сталинграда, 44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667500" y="1809750"/>
            <a:ext cx="28575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32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Владельцы марки - Apple занимают 33% от общего количества посетителей, что является наибольшим значением среди других производителей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32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Основными посетителями являются пользователи  смартфонов с OC Android - 67%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571500" y="1809750"/>
          <a:ext cx="285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" descr=""/>
          <p:cNvGraphicFramePr/>
          <p:nvPr/>
        </p:nvGraphicFramePr>
        <p:xfrm>
          <a:off x="3333750" y="1809750"/>
          <a:ext cx="285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71500" y="476250"/>
          <a:ext cx="10106025" cy="6572250"/>
          <a:chOff x="571500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Типы устройств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проспект Генерала Острякова, 155З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667500" y="1809750"/>
            <a:ext cx="28575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32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Владельцы марки - Apple занимают 35% от общего количества посетителей, что является наибольшим значением среди других производителей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32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Основными посетителями являются пользователи  смартфонов с OC Android - 65%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571500" y="1809750"/>
          <a:ext cx="285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" descr=""/>
          <p:cNvGraphicFramePr/>
          <p:nvPr/>
        </p:nvGraphicFramePr>
        <p:xfrm>
          <a:off x="3333750" y="1809750"/>
          <a:ext cx="285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71500" y="476250"/>
          <a:ext cx="10106025" cy="6572250"/>
          <a:chOff x="571500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Типы устройств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улица Вакуленчука, 17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667500" y="1809750"/>
            <a:ext cx="28575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32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Владельцы марки - Apple занимают 33% от общего количества посетителей, что является наибольшим значением среди других производителей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32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Основными посетителями являются пользователи  смартфонов с OC Android - 67%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571500" y="1809750"/>
          <a:ext cx="285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" descr=""/>
          <p:cNvGraphicFramePr/>
          <p:nvPr/>
        </p:nvGraphicFramePr>
        <p:xfrm>
          <a:off x="3333750" y="1809750"/>
          <a:ext cx="285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1428750"/>
          <a:chOff x="581025" y="476250"/>
          <a:chExt cx="10106025" cy="14287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Анализ]]>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Переходы в профиль из сервисов Яндекс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проспект Октябрьской Революции, 44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График показывает сколько раз пользователи Яндекс просматривали профиль организации, в пред просмотре и в каком сервисе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Количество переходов в профиля за сентябрь 2023 увеличилось на -23.63 %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Переходы в профиль из сервисов Яндекс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проспект Героев Сталинграда, 44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График показывает сколько раз пользователи Яндекс просматривали профиль организации, в пред просмотре и в каком сервисе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Количество переходов в профиля за сентябрь 2023 увеличилось на -16.97 %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Переходы в профиль из сервисов Яндекс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проспект Генерала Острякова, 155З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График показывает сколько раз пользователи Яндекс просматривали профиль организации, в пред просмотре и в каком сервисе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Количество переходов в профиля за сентябрь 2023 увеличилось на -20.25 %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Переходы в профиль из сервисов Яндекс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улица Вакуленчука, 17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График показывает сколько раз пользователи Яндекс просматривали профиль организации, в пред просмотре и в каком сервисе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Количество переходов в профиля за сентябрь 2023 уменьшилось на 31.62 %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Действия в профиле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улица Тараса Шевченко, 23А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иболее популярное действие, за сентябрь 2023 является - Переход на сайт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Действия в профиле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проспект Октябрьской Революции, 44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иболее популярное действие, за сентябрь 2023 является - Переход на сайт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Действия в профиле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проспект Героев Сталинграда, 44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иболее популярное действие, за сентябрь 2023 является - Построение маршрута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heme68">
  <a:themeElements>
    <a:clrScheme name="Theme6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68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68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27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2023-10-06T09:15:52Z</dcterms:created>
  <dcterms:modified xsi:type="dcterms:W3CDTF">2023-10-06T09:15:52Z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