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2A0FC-A49B-4227-AEE8-FEF513960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ShellShock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8A87F8-7EC4-4406-A2FF-78E62778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0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в качестве интерпретатора будет задан интерпретатор </a:t>
            </a:r>
            <a:r>
              <a:rPr lang="ru-RU" dirty="0" err="1"/>
              <a:t>Bash</a:t>
            </a:r>
            <a:r>
              <a:rPr lang="ru-RU" dirty="0"/>
              <a:t>, то злоумышленник может воспользоваться этим и передать вместе со строкой подключения вредоносный код следующим образом:</a:t>
            </a:r>
          </a:p>
          <a:p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testuser@localhost</a:t>
            </a:r>
            <a:r>
              <a:rPr lang="en-US" dirty="0"/>
              <a:t> ‘() { :;}; echo MALICIOUS CODE’</a:t>
            </a:r>
          </a:p>
          <a:p>
            <a:pPr marL="0" indent="0">
              <a:buNone/>
            </a:pPr>
            <a:r>
              <a:rPr lang="ru-RU" dirty="0"/>
              <a:t>Результат выполнения команды:</a:t>
            </a:r>
          </a:p>
          <a:p>
            <a:r>
              <a:rPr lang="ru-RU" dirty="0"/>
              <a:t>«</a:t>
            </a:r>
            <a:r>
              <a:rPr lang="en-US" dirty="0"/>
              <a:t>MALICIOUS CODE».</a:t>
            </a:r>
          </a:p>
          <a:p>
            <a:endParaRPr lang="ru-RU" dirty="0"/>
          </a:p>
        </p:txBody>
      </p:sp>
      <p:pic>
        <p:nvPicPr>
          <p:cNvPr id="7170" name="Picture 2" descr="bah2.tif">
            <a:extLst>
              <a:ext uri="{FF2B5EF4-FFF2-40B4-BE49-F238E27FC236}">
                <a16:creationId xmlns:a16="http://schemas.microsoft.com/office/drawing/2014/main" id="{A6D05FD9-0B43-4048-B8E1-48C01D50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6" y="2249486"/>
            <a:ext cx="4444653" cy="23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9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DHCP-</a:t>
            </a:r>
            <a:r>
              <a:rPr lang="ru-RU" dirty="0"/>
              <a:t>сервер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DHCP-сервер имеет право отправить клиенту не только основные параметры конфигурации </a:t>
            </a:r>
            <a:r>
              <a:rPr lang="ru-RU" dirty="0" err="1"/>
              <a:t>ip</a:t>
            </a:r>
            <a:r>
              <a:rPr lang="ru-RU" dirty="0"/>
              <a:t>-адреса, но и ряд дополнительных параметров, которые клиент сохранит в переменных среды окружения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33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DHCP-</a:t>
            </a:r>
            <a:r>
              <a:rPr lang="ru-RU" dirty="0"/>
              <a:t>сервер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Установить в качестве значения опции DHCP-сервера 114 (URL по умолчанию) строку вида: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() { </a:t>
            </a:r>
            <a:r>
              <a:rPr lang="ru-RU" dirty="0" err="1"/>
              <a:t>ignored</a:t>
            </a:r>
            <a:r>
              <a:rPr lang="ru-RU" dirty="0"/>
              <a:t>;}; </a:t>
            </a:r>
            <a:r>
              <a:rPr lang="ru-RU" dirty="0" err="1"/>
              <a:t>echo</a:t>
            </a:r>
            <a:r>
              <a:rPr lang="ru-RU" dirty="0"/>
              <a:t> ‘</a:t>
            </a:r>
            <a:r>
              <a:rPr lang="ru-RU" dirty="0" err="1"/>
              <a:t>foo</a:t>
            </a:r>
            <a:r>
              <a:rPr lang="ru-RU" dirty="0"/>
              <a:t>’</a:t>
            </a:r>
          </a:p>
        </p:txBody>
      </p:sp>
      <p:pic>
        <p:nvPicPr>
          <p:cNvPr id="10242" name="Picture 2" descr="bah3.tif">
            <a:extLst>
              <a:ext uri="{FF2B5EF4-FFF2-40B4-BE49-F238E27FC236}">
                <a16:creationId xmlns:a16="http://schemas.microsoft.com/office/drawing/2014/main" id="{7D109385-4946-4A07-BBA8-E989F57E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49487"/>
            <a:ext cx="4887358" cy="2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5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Уязвимость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Уязвимости программ - ошибки допущенные программистами на этапе разработки программного обеспечения. Это позволяет злоумышленникам получить незаконный доступ к функциям программы или хранящимся в ней данным.</a:t>
            </a:r>
          </a:p>
        </p:txBody>
      </p:sp>
      <p:pic>
        <p:nvPicPr>
          <p:cNvPr id="1028" name="Picture 4" descr="Похожее изображение">
            <a:extLst>
              <a:ext uri="{FF2B5EF4-FFF2-40B4-BE49-F238E27FC236}">
                <a16:creationId xmlns:a16="http://schemas.microsoft.com/office/drawing/2014/main" id="{C2C2FD05-F8A2-450D-AC0C-5746A705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51" y="2236568"/>
            <a:ext cx="4407809" cy="27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Уязвимость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1999 году компания MITRE </a:t>
            </a:r>
            <a:r>
              <a:rPr lang="ru-RU" dirty="0" err="1"/>
              <a:t>Corporation</a:t>
            </a:r>
            <a:r>
              <a:rPr lang="ru-RU" dirty="0"/>
              <a:t> предложила свое решение проблемы классификации, которое не зависело от различных производителей сканеров безопасности. Данное решение было реализовано в виде специализированной базы данных с перечнем всех известных уязвимостей, которая позже была опубликована под названием «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Vulnerabilities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Exposures</a:t>
            </a:r>
            <a:r>
              <a:rPr lang="ru-RU" dirty="0"/>
              <a:t>».</a:t>
            </a:r>
          </a:p>
        </p:txBody>
      </p:sp>
      <p:pic>
        <p:nvPicPr>
          <p:cNvPr id="2050" name="Picture 2" descr="Картинки по запросу Common Vulnerabilities and Exposures">
            <a:extLst>
              <a:ext uri="{FF2B5EF4-FFF2-40B4-BE49-F238E27FC236}">
                <a16:creationId xmlns:a16="http://schemas.microsoft.com/office/drawing/2014/main" id="{C680D670-B83F-4326-B6A6-A9F75CA2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42" y="2249487"/>
            <a:ext cx="4834636" cy="26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8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Уязвимость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1996 году, 4 июня на космодроме во Французской Гвиане был произведён первый запуск ракеты-носителя </a:t>
            </a:r>
            <a:r>
              <a:rPr lang="ru-RU" dirty="0" err="1"/>
              <a:t>Ariane</a:t>
            </a:r>
            <a:r>
              <a:rPr lang="ru-RU" dirty="0"/>
              <a:t> 5. Уже через 34 секунде после старта она взорвалась на высоте 50 метров.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B5FA7F-D970-44A9-80F9-A4D7B944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07" y="3022614"/>
            <a:ext cx="4914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Уязвимость интерпретатора </a:t>
            </a:r>
            <a:r>
              <a:rPr lang="en-US" dirty="0"/>
              <a:t>Bash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24 сентября 2014 г. в интерпретаторе </a:t>
            </a:r>
            <a:r>
              <a:rPr lang="ru-RU" dirty="0" err="1"/>
              <a:t>Bash</a:t>
            </a:r>
            <a:r>
              <a:rPr lang="ru-RU" dirty="0"/>
              <a:t> французским специалистом по </a:t>
            </a:r>
            <a:r>
              <a:rPr lang="ru-RU" dirty="0" err="1"/>
              <a:t>Unix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 Стефаном </a:t>
            </a:r>
            <a:r>
              <a:rPr lang="ru-RU" dirty="0" err="1"/>
              <a:t>Чазеласом</a:t>
            </a:r>
            <a:r>
              <a:rPr lang="ru-RU" dirty="0"/>
              <a:t> была обнаружена критическая уязвимость, позволяющая удаленно выполнять произвольный код на целевой системе</a:t>
            </a:r>
          </a:p>
        </p:txBody>
      </p:sp>
      <p:pic>
        <p:nvPicPr>
          <p:cNvPr id="3076" name="Picture 4" descr="Картинки по запросу bash mac os">
            <a:extLst>
              <a:ext uri="{FF2B5EF4-FFF2-40B4-BE49-F238E27FC236}">
                <a16:creationId xmlns:a16="http://schemas.microsoft.com/office/drawing/2014/main" id="{8962A172-9907-477D-B923-5E5BEE30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59" y="2249487"/>
            <a:ext cx="4834069" cy="291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3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Уязвимость интерпретатора </a:t>
            </a:r>
            <a:r>
              <a:rPr lang="en-US" dirty="0"/>
              <a:t>Bash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Основная опасность заключается в том, что </a:t>
            </a:r>
            <a:r>
              <a:rPr lang="ru-RU" dirty="0" err="1"/>
              <a:t>Bash</a:t>
            </a:r>
            <a:r>
              <a:rPr lang="ru-RU" dirty="0"/>
              <a:t> позволяет экспортировать функции как переменные окружения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F998AF-C77C-4A2D-A6C2-7E069232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17" y="3398837"/>
            <a:ext cx="5105400" cy="495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6A079-B050-4DD3-9FF9-D22F47A9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17" y="2314575"/>
            <a:ext cx="51054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CGI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01887"/>
            <a:ext cx="49545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 спокойной душой копируем в переменные:</a:t>
            </a:r>
          </a:p>
          <a:p>
            <a:r>
              <a:rPr lang="en-US" dirty="0"/>
              <a:t>HTTP_ACCEPT_LANGUAGE=</a:t>
            </a:r>
            <a:r>
              <a:rPr lang="en-US" dirty="0" err="1"/>
              <a:t>en</a:t>
            </a:r>
            <a:r>
              <a:rPr lang="en-US" dirty="0"/>
              <a:t>-US, </a:t>
            </a:r>
            <a:r>
              <a:rPr lang="en-US" dirty="0" err="1"/>
              <a:t>en;q</a:t>
            </a:r>
            <a:r>
              <a:rPr lang="en-US" dirty="0"/>
              <a:t>=0.8,fr;q=0.6</a:t>
            </a:r>
            <a:endParaRPr lang="ru-RU" dirty="0"/>
          </a:p>
          <a:p>
            <a:r>
              <a:rPr lang="ru-RU" dirty="0"/>
              <a:t>HTTP_HOST=example.com.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80D4A34C-FB95-4064-9076-8682B5AD6B90}"/>
              </a:ext>
            </a:extLst>
          </p:cNvPr>
          <p:cNvSpPr txBox="1">
            <a:spLocks/>
          </p:cNvSpPr>
          <p:nvPr/>
        </p:nvSpPr>
        <p:spPr>
          <a:xfrm>
            <a:off x="1293813" y="2401887"/>
            <a:ext cx="49545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Легитимный HTTP запрос клиента серверу:</a:t>
            </a:r>
          </a:p>
          <a:p>
            <a:r>
              <a:rPr lang="en-US"/>
              <a:t>GET / HTTP/1.1</a:t>
            </a:r>
            <a:endParaRPr lang="ru-RU"/>
          </a:p>
          <a:p>
            <a:r>
              <a:rPr lang="en-US"/>
              <a:t>Accept-Language: en-US,en;q=0.8,fr;q=0.6</a:t>
            </a:r>
            <a:endParaRPr lang="ru-RU"/>
          </a:p>
          <a:p>
            <a:r>
              <a:rPr lang="ru-RU"/>
              <a:t>Host: example.com.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92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CGI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8789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Запрос который получает веб-сервер от злоумышленника:</a:t>
            </a:r>
          </a:p>
          <a:p>
            <a:r>
              <a:rPr lang="en-US" dirty="0"/>
              <a:t>GET / HTTP/1.1</a:t>
            </a:r>
            <a:endParaRPr lang="ru-RU" dirty="0"/>
          </a:p>
          <a:p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=0.8,fr;q=0.6 () { :; }; /bin/bash -c ‘ping 8.8.8.8’</a:t>
            </a:r>
            <a:endParaRPr lang="ru-RU" dirty="0"/>
          </a:p>
          <a:p>
            <a:r>
              <a:rPr lang="ru-RU" dirty="0" err="1"/>
              <a:t>Host</a:t>
            </a:r>
            <a:r>
              <a:rPr lang="ru-RU" dirty="0"/>
              <a:t>: example.com.</a:t>
            </a:r>
          </a:p>
        </p:txBody>
      </p:sp>
      <p:pic>
        <p:nvPicPr>
          <p:cNvPr id="5122" name="Picture 2" descr="bah1.tif">
            <a:extLst>
              <a:ext uri="{FF2B5EF4-FFF2-40B4-BE49-F238E27FC236}">
                <a16:creationId xmlns:a16="http://schemas.microsoft.com/office/drawing/2014/main" id="{360058C1-8704-467C-993E-30F22842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0" y="2362899"/>
            <a:ext cx="4350495" cy="23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1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AB2AD9-6208-482A-802A-33989B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40A69E-4535-4372-963F-D5804598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2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SSH – сетевой протокол прикладного уровня, позволяющий производить удалённое управление операционной системой и туннелирование TCP-соединений (например, для передачи файлов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AA18E-74BE-438F-B401-0C9CDF96BD22}"/>
              </a:ext>
            </a:extLst>
          </p:cNvPr>
          <p:cNvSpPr txBox="1"/>
          <p:nvPr/>
        </p:nvSpPr>
        <p:spPr>
          <a:xfrm>
            <a:off x="6094412" y="2249487"/>
            <a:ext cx="5327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Пусть будет дописана строка:</a:t>
            </a:r>
          </a:p>
          <a:p>
            <a:r>
              <a:rPr lang="ru-RU" sz="2400" dirty="0" err="1"/>
              <a:t>command</a:t>
            </a:r>
            <a:r>
              <a:rPr lang="ru-RU" sz="2400" dirty="0"/>
              <a:t>=’</a:t>
            </a:r>
            <a:r>
              <a:rPr lang="ru-RU" sz="2400" dirty="0" err="1"/>
              <a:t>echo</a:t>
            </a:r>
            <a:r>
              <a:rPr lang="ru-RU" sz="2400" dirty="0"/>
              <a:t> 1’</a:t>
            </a:r>
          </a:p>
          <a:p>
            <a:r>
              <a:rPr lang="ru-RU" sz="2400" dirty="0"/>
              <a:t>Таким образом, каждый раз при входе на сервер на экран пользователя будет выдаваться строка  ‘1’</a:t>
            </a:r>
          </a:p>
        </p:txBody>
      </p:sp>
    </p:spTree>
    <p:extLst>
      <p:ext uri="{BB962C8B-B14F-4D97-AF65-F5344CB8AC3E}">
        <p14:creationId xmlns:p14="http://schemas.microsoft.com/office/powerpoint/2010/main" val="36494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362</TotalTime>
  <Words>395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ShellShock</vt:lpstr>
      <vt:lpstr>Уязвимость</vt:lpstr>
      <vt:lpstr>Уязвимость</vt:lpstr>
      <vt:lpstr>Уязвимость</vt:lpstr>
      <vt:lpstr>Уязвимость интерпретатора Bash</vt:lpstr>
      <vt:lpstr>Уязвимость интерпретатора Bash</vt:lpstr>
      <vt:lpstr>CGI</vt:lpstr>
      <vt:lpstr>CGI</vt:lpstr>
      <vt:lpstr>SSH</vt:lpstr>
      <vt:lpstr>SSH</vt:lpstr>
      <vt:lpstr>DHCP-сервер</vt:lpstr>
      <vt:lpstr>DHCP-сервер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ShellShock</dc:title>
  <dc:creator>Бутырчик</dc:creator>
  <cp:lastModifiedBy>Бутырчик</cp:lastModifiedBy>
  <cp:revision>14</cp:revision>
  <dcterms:created xsi:type="dcterms:W3CDTF">2018-03-22T14:26:23Z</dcterms:created>
  <dcterms:modified xsi:type="dcterms:W3CDTF">2018-03-22T20:28:30Z</dcterms:modified>
</cp:coreProperties>
</file>