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A3792-5159-4EF3-AFF8-343C339F7E92}" v="535" dt="2019-11-04T14:43:40.983"/>
    <p1510:client id="{76B104FB-704E-43AC-9456-A21E3B0589A5}" v="346" dt="2019-11-05T17:35:28.545"/>
    <p1510:client id="{82CA5BA2-E99B-47B8-8F4D-5FBA3DA079FA}" v="389" dt="2019-11-04T15:42:31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AD509-1501-442E-8D78-89A01ECD52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FB229A63-722B-4327-825F-930E04AC9A6E}">
      <dgm:prSet/>
      <dgm:spPr/>
      <dgm:t>
        <a:bodyPr/>
        <a:lstStyle/>
        <a:p>
          <a:r>
            <a:rPr lang="ru-RU"/>
            <a:t>Сбор и загрузка обучающих данных в объект IDataView</a:t>
          </a:r>
        </a:p>
      </dgm:t>
    </dgm:pt>
    <dgm:pt modelId="{D854E941-8B8F-46D9-A70F-CF9766741F41}" type="parTrans" cxnId="{CF0D05F1-EEA5-430B-9CC2-FD54340619BB}">
      <dgm:prSet/>
      <dgm:spPr/>
      <dgm:t>
        <a:bodyPr/>
        <a:lstStyle/>
        <a:p>
          <a:endParaRPr lang="ru-RU"/>
        </a:p>
      </dgm:t>
    </dgm:pt>
    <dgm:pt modelId="{7B0A974D-5584-4844-B307-B1E1FCEFD0F3}" type="sibTrans" cxnId="{CF0D05F1-EEA5-430B-9CC2-FD54340619BB}">
      <dgm:prSet/>
      <dgm:spPr/>
      <dgm:t>
        <a:bodyPr/>
        <a:lstStyle/>
        <a:p>
          <a:endParaRPr lang="ru-RU"/>
        </a:p>
      </dgm:t>
    </dgm:pt>
    <dgm:pt modelId="{65129FF3-2FD1-4E90-AD2C-1535CE66BCC8}">
      <dgm:prSet/>
      <dgm:spPr/>
      <dgm:t>
        <a:bodyPr/>
        <a:lstStyle/>
        <a:p>
          <a:r>
            <a:rPr lang="ru-RU"/>
            <a:t>Указание конвейера операций для извлечения функций и применение алгоритма машинного обучения</a:t>
          </a:r>
        </a:p>
      </dgm:t>
    </dgm:pt>
    <dgm:pt modelId="{4B8B7DFC-AF51-47EE-8E2C-E9BBC334E153}" type="parTrans" cxnId="{87577EDA-BEE0-4BFC-A01D-C3B561E4A145}">
      <dgm:prSet/>
      <dgm:spPr/>
      <dgm:t>
        <a:bodyPr/>
        <a:lstStyle/>
        <a:p>
          <a:endParaRPr lang="ru-RU"/>
        </a:p>
      </dgm:t>
    </dgm:pt>
    <dgm:pt modelId="{1AE3F39B-D6EF-426C-A3FE-1B61554A264A}" type="sibTrans" cxnId="{87577EDA-BEE0-4BFC-A01D-C3B561E4A145}">
      <dgm:prSet/>
      <dgm:spPr/>
      <dgm:t>
        <a:bodyPr/>
        <a:lstStyle/>
        <a:p>
          <a:endParaRPr lang="ru-RU"/>
        </a:p>
      </dgm:t>
    </dgm:pt>
    <dgm:pt modelId="{3D8E6185-2C97-4BB6-B373-E7D660458AEB}">
      <dgm:prSet/>
      <dgm:spPr/>
      <dgm:t>
        <a:bodyPr/>
        <a:lstStyle/>
        <a:p>
          <a:r>
            <a:rPr lang="ru-RU"/>
            <a:t>Обучение модели путем вызова функции Fit() для конвейера</a:t>
          </a:r>
        </a:p>
      </dgm:t>
    </dgm:pt>
    <dgm:pt modelId="{F59A0499-010C-4C15-A412-C473E52DF677}" type="parTrans" cxnId="{BDA74462-21B7-49C0-B57C-DFA69943A9A6}">
      <dgm:prSet/>
      <dgm:spPr/>
      <dgm:t>
        <a:bodyPr/>
        <a:lstStyle/>
        <a:p>
          <a:endParaRPr lang="ru-RU"/>
        </a:p>
      </dgm:t>
    </dgm:pt>
    <dgm:pt modelId="{49D17BD3-79BA-480E-8157-32F3806F57EF}" type="sibTrans" cxnId="{BDA74462-21B7-49C0-B57C-DFA69943A9A6}">
      <dgm:prSet/>
      <dgm:spPr/>
      <dgm:t>
        <a:bodyPr/>
        <a:lstStyle/>
        <a:p>
          <a:endParaRPr lang="ru-RU"/>
        </a:p>
      </dgm:t>
    </dgm:pt>
    <dgm:pt modelId="{6B88F360-E1C2-4D76-9181-79DDF695948C}">
      <dgm:prSet/>
      <dgm:spPr/>
      <dgm:t>
        <a:bodyPr/>
        <a:lstStyle/>
        <a:p>
          <a:r>
            <a:rPr lang="ru-RU"/>
            <a:t>Оценка модели и итерации для ее улучшения</a:t>
          </a:r>
        </a:p>
      </dgm:t>
    </dgm:pt>
    <dgm:pt modelId="{A976B09F-F2B0-4446-BCCE-8D03C4B18E52}" type="parTrans" cxnId="{F2ED1E3F-E360-4680-AB58-A49649C7065F}">
      <dgm:prSet/>
      <dgm:spPr/>
      <dgm:t>
        <a:bodyPr/>
        <a:lstStyle/>
        <a:p>
          <a:endParaRPr lang="ru-RU"/>
        </a:p>
      </dgm:t>
    </dgm:pt>
    <dgm:pt modelId="{9D298190-39CF-45EF-8C63-80D288F6F605}" type="sibTrans" cxnId="{F2ED1E3F-E360-4680-AB58-A49649C7065F}">
      <dgm:prSet/>
      <dgm:spPr/>
      <dgm:t>
        <a:bodyPr/>
        <a:lstStyle/>
        <a:p>
          <a:endParaRPr lang="ru-RU"/>
        </a:p>
      </dgm:t>
    </dgm:pt>
    <dgm:pt modelId="{4FC38CA1-9F38-4C5B-A44E-CBDB119E5411}">
      <dgm:prSet/>
      <dgm:spPr/>
      <dgm:t>
        <a:bodyPr/>
        <a:lstStyle/>
        <a:p>
          <a:r>
            <a:rPr lang="ru-RU"/>
            <a:t>Сохранение модели в двоичном формате для использования в приложении</a:t>
          </a:r>
        </a:p>
      </dgm:t>
    </dgm:pt>
    <dgm:pt modelId="{4F0D45D2-B7BF-44B6-A829-A31EAAB0A35D}" type="parTrans" cxnId="{C13198E8-95FA-4A10-8FF6-BAA8885B4EBB}">
      <dgm:prSet/>
      <dgm:spPr/>
      <dgm:t>
        <a:bodyPr/>
        <a:lstStyle/>
        <a:p>
          <a:endParaRPr lang="ru-RU"/>
        </a:p>
      </dgm:t>
    </dgm:pt>
    <dgm:pt modelId="{C025D740-57A0-495A-965E-082BD911857E}" type="sibTrans" cxnId="{C13198E8-95FA-4A10-8FF6-BAA8885B4EBB}">
      <dgm:prSet/>
      <dgm:spPr/>
      <dgm:t>
        <a:bodyPr/>
        <a:lstStyle/>
        <a:p>
          <a:endParaRPr lang="ru-RU"/>
        </a:p>
      </dgm:t>
    </dgm:pt>
    <dgm:pt modelId="{2F6CB87D-BB53-405C-96A2-EC1673F921E1}">
      <dgm:prSet/>
      <dgm:spPr/>
      <dgm:t>
        <a:bodyPr/>
        <a:lstStyle/>
        <a:p>
          <a:r>
            <a:rPr lang="ru-RU"/>
            <a:t>Загрузка модели обратно в объект ITransformer</a:t>
          </a:r>
        </a:p>
      </dgm:t>
    </dgm:pt>
    <dgm:pt modelId="{5AA25731-21F8-4946-9314-D7E70B5B40B7}" type="parTrans" cxnId="{578BBDD9-FDCC-4869-9841-70DEF4644A59}">
      <dgm:prSet/>
      <dgm:spPr/>
      <dgm:t>
        <a:bodyPr/>
        <a:lstStyle/>
        <a:p>
          <a:endParaRPr lang="ru-RU"/>
        </a:p>
      </dgm:t>
    </dgm:pt>
    <dgm:pt modelId="{8F8B98D3-DB6E-41DD-AA59-C80DBD8EE326}" type="sibTrans" cxnId="{578BBDD9-FDCC-4869-9841-70DEF4644A59}">
      <dgm:prSet/>
      <dgm:spPr/>
      <dgm:t>
        <a:bodyPr/>
        <a:lstStyle/>
        <a:p>
          <a:endParaRPr lang="ru-RU"/>
        </a:p>
      </dgm:t>
    </dgm:pt>
    <dgm:pt modelId="{74E92CA4-E295-41B0-A8BC-F87F9091F78B}">
      <dgm:prSet/>
      <dgm:spPr/>
      <dgm:t>
        <a:bodyPr/>
        <a:lstStyle/>
        <a:p>
          <a:r>
            <a:rPr lang="ru-RU"/>
            <a:t>Прогнозирование с помощью функции CreatePredictionEngine.Predict()</a:t>
          </a:r>
        </a:p>
      </dgm:t>
    </dgm:pt>
    <dgm:pt modelId="{F1B79C67-3FC6-45B8-92C2-D91647A6B4C8}" type="parTrans" cxnId="{FAE900F7-7939-4952-98BB-912DEC8543E0}">
      <dgm:prSet/>
      <dgm:spPr/>
      <dgm:t>
        <a:bodyPr/>
        <a:lstStyle/>
        <a:p>
          <a:endParaRPr lang="ru-RU"/>
        </a:p>
      </dgm:t>
    </dgm:pt>
    <dgm:pt modelId="{9EF4FF82-3BAF-457D-BE3F-65FB80456743}" type="sibTrans" cxnId="{FAE900F7-7939-4952-98BB-912DEC8543E0}">
      <dgm:prSet/>
      <dgm:spPr/>
      <dgm:t>
        <a:bodyPr/>
        <a:lstStyle/>
        <a:p>
          <a:endParaRPr lang="ru-RU"/>
        </a:p>
      </dgm:t>
    </dgm:pt>
    <dgm:pt modelId="{717A2C43-B857-4A17-9FA5-4318D9B5AFCC}" type="pres">
      <dgm:prSet presAssocID="{5D7AD509-1501-442E-8D78-89A01ECD52DA}" presName="linear" presStyleCnt="0">
        <dgm:presLayoutVars>
          <dgm:animLvl val="lvl"/>
          <dgm:resizeHandles val="exact"/>
        </dgm:presLayoutVars>
      </dgm:prSet>
      <dgm:spPr/>
    </dgm:pt>
    <dgm:pt modelId="{B2935022-DA5A-4059-A437-7251314C3764}" type="pres">
      <dgm:prSet presAssocID="{FB229A63-722B-4327-825F-930E04AC9A6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C3EFE44-CCE5-47D8-8EFD-4C7511BFA6D8}" type="pres">
      <dgm:prSet presAssocID="{7B0A974D-5584-4844-B307-B1E1FCEFD0F3}" presName="spacer" presStyleCnt="0"/>
      <dgm:spPr/>
    </dgm:pt>
    <dgm:pt modelId="{0AB41ED5-F9AB-4D0B-9B3F-66BE7C2C939D}" type="pres">
      <dgm:prSet presAssocID="{65129FF3-2FD1-4E90-AD2C-1535CE66BCC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735682B-29DC-4D1E-B8E9-17696FE6A7C3}" type="pres">
      <dgm:prSet presAssocID="{1AE3F39B-D6EF-426C-A3FE-1B61554A264A}" presName="spacer" presStyleCnt="0"/>
      <dgm:spPr/>
    </dgm:pt>
    <dgm:pt modelId="{2DA6F728-AC72-4701-8D81-D64A1211A810}" type="pres">
      <dgm:prSet presAssocID="{3D8E6185-2C97-4BB6-B373-E7D660458AE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0BF6657-7D6C-44DB-9F68-06B380B3D501}" type="pres">
      <dgm:prSet presAssocID="{49D17BD3-79BA-480E-8157-32F3806F57EF}" presName="spacer" presStyleCnt="0"/>
      <dgm:spPr/>
    </dgm:pt>
    <dgm:pt modelId="{6B6BDF17-6117-490A-8A7E-AFD5E485AF33}" type="pres">
      <dgm:prSet presAssocID="{6B88F360-E1C2-4D76-9181-79DDF695948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BE0D483-7629-424C-B335-8567B48D02BF}" type="pres">
      <dgm:prSet presAssocID="{9D298190-39CF-45EF-8C63-80D288F6F605}" presName="spacer" presStyleCnt="0"/>
      <dgm:spPr/>
    </dgm:pt>
    <dgm:pt modelId="{6A283B08-1111-4740-8B3C-4478F990D60A}" type="pres">
      <dgm:prSet presAssocID="{4FC38CA1-9F38-4C5B-A44E-CBDB119E54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60176A5-4122-49A4-84F1-B49770D23F1C}" type="pres">
      <dgm:prSet presAssocID="{C025D740-57A0-495A-965E-082BD911857E}" presName="spacer" presStyleCnt="0"/>
      <dgm:spPr/>
    </dgm:pt>
    <dgm:pt modelId="{FF8DC616-250E-464A-9ECA-E368BD72A84E}" type="pres">
      <dgm:prSet presAssocID="{2F6CB87D-BB53-405C-96A2-EC1673F921E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6126D43-9777-4D8B-BCE9-1D36D9A97B54}" type="pres">
      <dgm:prSet presAssocID="{8F8B98D3-DB6E-41DD-AA59-C80DBD8EE326}" presName="spacer" presStyleCnt="0"/>
      <dgm:spPr/>
    </dgm:pt>
    <dgm:pt modelId="{72D8D2E8-9FA1-42AE-9521-D7BB3F592811}" type="pres">
      <dgm:prSet presAssocID="{74E92CA4-E295-41B0-A8BC-F87F9091F78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AC9923A-E1E4-4324-B5B2-6A6BDE5C2415}" type="presOf" srcId="{65129FF3-2FD1-4E90-AD2C-1535CE66BCC8}" destId="{0AB41ED5-F9AB-4D0B-9B3F-66BE7C2C939D}" srcOrd="0" destOrd="0" presId="urn:microsoft.com/office/officeart/2005/8/layout/vList2"/>
    <dgm:cxn modelId="{F2ED1E3F-E360-4680-AB58-A49649C7065F}" srcId="{5D7AD509-1501-442E-8D78-89A01ECD52DA}" destId="{6B88F360-E1C2-4D76-9181-79DDF695948C}" srcOrd="3" destOrd="0" parTransId="{A976B09F-F2B0-4446-BCCE-8D03C4B18E52}" sibTransId="{9D298190-39CF-45EF-8C63-80D288F6F605}"/>
    <dgm:cxn modelId="{AE68865F-A88C-4028-9C9E-1F7623954E62}" type="presOf" srcId="{FB229A63-722B-4327-825F-930E04AC9A6E}" destId="{B2935022-DA5A-4059-A437-7251314C3764}" srcOrd="0" destOrd="0" presId="urn:microsoft.com/office/officeart/2005/8/layout/vList2"/>
    <dgm:cxn modelId="{BDA74462-21B7-49C0-B57C-DFA69943A9A6}" srcId="{5D7AD509-1501-442E-8D78-89A01ECD52DA}" destId="{3D8E6185-2C97-4BB6-B373-E7D660458AEB}" srcOrd="2" destOrd="0" parTransId="{F59A0499-010C-4C15-A412-C473E52DF677}" sibTransId="{49D17BD3-79BA-480E-8157-32F3806F57EF}"/>
    <dgm:cxn modelId="{A306184C-32D8-492A-8BBE-C0B591FAAF4F}" type="presOf" srcId="{2F6CB87D-BB53-405C-96A2-EC1673F921E1}" destId="{FF8DC616-250E-464A-9ECA-E368BD72A84E}" srcOrd="0" destOrd="0" presId="urn:microsoft.com/office/officeart/2005/8/layout/vList2"/>
    <dgm:cxn modelId="{1ADF1454-D9AB-4C14-A6F5-7B16B0B546B4}" type="presOf" srcId="{5D7AD509-1501-442E-8D78-89A01ECD52DA}" destId="{717A2C43-B857-4A17-9FA5-4318D9B5AFCC}" srcOrd="0" destOrd="0" presId="urn:microsoft.com/office/officeart/2005/8/layout/vList2"/>
    <dgm:cxn modelId="{02AF2DD8-FA1E-4B47-AC2A-10C543970125}" type="presOf" srcId="{4FC38CA1-9F38-4C5B-A44E-CBDB119E5411}" destId="{6A283B08-1111-4740-8B3C-4478F990D60A}" srcOrd="0" destOrd="0" presId="urn:microsoft.com/office/officeart/2005/8/layout/vList2"/>
    <dgm:cxn modelId="{578BBDD9-FDCC-4869-9841-70DEF4644A59}" srcId="{5D7AD509-1501-442E-8D78-89A01ECD52DA}" destId="{2F6CB87D-BB53-405C-96A2-EC1673F921E1}" srcOrd="5" destOrd="0" parTransId="{5AA25731-21F8-4946-9314-D7E70B5B40B7}" sibTransId="{8F8B98D3-DB6E-41DD-AA59-C80DBD8EE326}"/>
    <dgm:cxn modelId="{87577EDA-BEE0-4BFC-A01D-C3B561E4A145}" srcId="{5D7AD509-1501-442E-8D78-89A01ECD52DA}" destId="{65129FF3-2FD1-4E90-AD2C-1535CE66BCC8}" srcOrd="1" destOrd="0" parTransId="{4B8B7DFC-AF51-47EE-8E2C-E9BBC334E153}" sibTransId="{1AE3F39B-D6EF-426C-A3FE-1B61554A264A}"/>
    <dgm:cxn modelId="{F21E36DB-B2AF-4509-8008-941CB75BA623}" type="presOf" srcId="{74E92CA4-E295-41B0-A8BC-F87F9091F78B}" destId="{72D8D2E8-9FA1-42AE-9521-D7BB3F592811}" srcOrd="0" destOrd="0" presId="urn:microsoft.com/office/officeart/2005/8/layout/vList2"/>
    <dgm:cxn modelId="{EF274BE6-6FAB-4EE2-B9A7-F63B85BA6974}" type="presOf" srcId="{6B88F360-E1C2-4D76-9181-79DDF695948C}" destId="{6B6BDF17-6117-490A-8A7E-AFD5E485AF33}" srcOrd="0" destOrd="0" presId="urn:microsoft.com/office/officeart/2005/8/layout/vList2"/>
    <dgm:cxn modelId="{C13198E8-95FA-4A10-8FF6-BAA8885B4EBB}" srcId="{5D7AD509-1501-442E-8D78-89A01ECD52DA}" destId="{4FC38CA1-9F38-4C5B-A44E-CBDB119E5411}" srcOrd="4" destOrd="0" parTransId="{4F0D45D2-B7BF-44B6-A829-A31EAAB0A35D}" sibTransId="{C025D740-57A0-495A-965E-082BD911857E}"/>
    <dgm:cxn modelId="{CF0D05F1-EEA5-430B-9CC2-FD54340619BB}" srcId="{5D7AD509-1501-442E-8D78-89A01ECD52DA}" destId="{FB229A63-722B-4327-825F-930E04AC9A6E}" srcOrd="0" destOrd="0" parTransId="{D854E941-8B8F-46D9-A70F-CF9766741F41}" sibTransId="{7B0A974D-5584-4844-B307-B1E1FCEFD0F3}"/>
    <dgm:cxn modelId="{FAE900F7-7939-4952-98BB-912DEC8543E0}" srcId="{5D7AD509-1501-442E-8D78-89A01ECD52DA}" destId="{74E92CA4-E295-41B0-A8BC-F87F9091F78B}" srcOrd="6" destOrd="0" parTransId="{F1B79C67-3FC6-45B8-92C2-D91647A6B4C8}" sibTransId="{9EF4FF82-3BAF-457D-BE3F-65FB80456743}"/>
    <dgm:cxn modelId="{68E9AFF9-10A0-403E-8862-E7907AF951C7}" type="presOf" srcId="{3D8E6185-2C97-4BB6-B373-E7D660458AEB}" destId="{2DA6F728-AC72-4701-8D81-D64A1211A810}" srcOrd="0" destOrd="0" presId="urn:microsoft.com/office/officeart/2005/8/layout/vList2"/>
    <dgm:cxn modelId="{9E79BF5F-E132-43FB-BEFD-A272A1741CFB}" type="presParOf" srcId="{717A2C43-B857-4A17-9FA5-4318D9B5AFCC}" destId="{B2935022-DA5A-4059-A437-7251314C3764}" srcOrd="0" destOrd="0" presId="urn:microsoft.com/office/officeart/2005/8/layout/vList2"/>
    <dgm:cxn modelId="{61B5B81E-D89E-41E5-8095-AFCD1F0081E6}" type="presParOf" srcId="{717A2C43-B857-4A17-9FA5-4318D9B5AFCC}" destId="{DC3EFE44-CCE5-47D8-8EFD-4C7511BFA6D8}" srcOrd="1" destOrd="0" presId="urn:microsoft.com/office/officeart/2005/8/layout/vList2"/>
    <dgm:cxn modelId="{82B83927-F23D-4AA4-A67D-38A05C81A44F}" type="presParOf" srcId="{717A2C43-B857-4A17-9FA5-4318D9B5AFCC}" destId="{0AB41ED5-F9AB-4D0B-9B3F-66BE7C2C939D}" srcOrd="2" destOrd="0" presId="urn:microsoft.com/office/officeart/2005/8/layout/vList2"/>
    <dgm:cxn modelId="{561A5000-A241-4A3D-A848-7199676835A3}" type="presParOf" srcId="{717A2C43-B857-4A17-9FA5-4318D9B5AFCC}" destId="{1735682B-29DC-4D1E-B8E9-17696FE6A7C3}" srcOrd="3" destOrd="0" presId="urn:microsoft.com/office/officeart/2005/8/layout/vList2"/>
    <dgm:cxn modelId="{E9F03D54-6CC9-4C3C-B8B6-115BA0CBC165}" type="presParOf" srcId="{717A2C43-B857-4A17-9FA5-4318D9B5AFCC}" destId="{2DA6F728-AC72-4701-8D81-D64A1211A810}" srcOrd="4" destOrd="0" presId="urn:microsoft.com/office/officeart/2005/8/layout/vList2"/>
    <dgm:cxn modelId="{0F4FFC91-8363-471C-A048-0966D2E2EB23}" type="presParOf" srcId="{717A2C43-B857-4A17-9FA5-4318D9B5AFCC}" destId="{30BF6657-7D6C-44DB-9F68-06B380B3D501}" srcOrd="5" destOrd="0" presId="urn:microsoft.com/office/officeart/2005/8/layout/vList2"/>
    <dgm:cxn modelId="{584D56C7-038A-4D96-995A-6A42D3A0FF50}" type="presParOf" srcId="{717A2C43-B857-4A17-9FA5-4318D9B5AFCC}" destId="{6B6BDF17-6117-490A-8A7E-AFD5E485AF33}" srcOrd="6" destOrd="0" presId="urn:microsoft.com/office/officeart/2005/8/layout/vList2"/>
    <dgm:cxn modelId="{CB1F0767-B2E0-4F25-AFDF-E09998BE9D81}" type="presParOf" srcId="{717A2C43-B857-4A17-9FA5-4318D9B5AFCC}" destId="{EBE0D483-7629-424C-B335-8567B48D02BF}" srcOrd="7" destOrd="0" presId="urn:microsoft.com/office/officeart/2005/8/layout/vList2"/>
    <dgm:cxn modelId="{200D2BED-C8D6-490D-B26F-56A00F728FB4}" type="presParOf" srcId="{717A2C43-B857-4A17-9FA5-4318D9B5AFCC}" destId="{6A283B08-1111-4740-8B3C-4478F990D60A}" srcOrd="8" destOrd="0" presId="urn:microsoft.com/office/officeart/2005/8/layout/vList2"/>
    <dgm:cxn modelId="{0467AB7A-2F95-4100-B898-5CB51C594D32}" type="presParOf" srcId="{717A2C43-B857-4A17-9FA5-4318D9B5AFCC}" destId="{E60176A5-4122-49A4-84F1-B49770D23F1C}" srcOrd="9" destOrd="0" presId="urn:microsoft.com/office/officeart/2005/8/layout/vList2"/>
    <dgm:cxn modelId="{1F219749-5FFA-461D-ADBE-36127D98F6CE}" type="presParOf" srcId="{717A2C43-B857-4A17-9FA5-4318D9B5AFCC}" destId="{FF8DC616-250E-464A-9ECA-E368BD72A84E}" srcOrd="10" destOrd="0" presId="urn:microsoft.com/office/officeart/2005/8/layout/vList2"/>
    <dgm:cxn modelId="{B590A591-D46C-4642-AA53-23BD4FD1B6C3}" type="presParOf" srcId="{717A2C43-B857-4A17-9FA5-4318D9B5AFCC}" destId="{66126D43-9777-4D8B-BCE9-1D36D9A97B54}" srcOrd="11" destOrd="0" presId="urn:microsoft.com/office/officeart/2005/8/layout/vList2"/>
    <dgm:cxn modelId="{8DAAF4A2-14E8-4CE3-874A-BDE761C66554}" type="presParOf" srcId="{717A2C43-B857-4A17-9FA5-4318D9B5AFCC}" destId="{72D8D2E8-9FA1-42AE-9521-D7BB3F59281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35022-DA5A-4059-A437-7251314C3764}">
      <dsp:nvSpPr>
        <dsp:cNvPr id="0" name=""/>
        <dsp:cNvSpPr/>
      </dsp:nvSpPr>
      <dsp:spPr>
        <a:xfrm>
          <a:off x="0" y="58956"/>
          <a:ext cx="8915400" cy="584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Сбор и загрузка обучающих данных в объект IDataView</a:t>
          </a:r>
        </a:p>
      </dsp:txBody>
      <dsp:txXfrm>
        <a:off x="28539" y="87495"/>
        <a:ext cx="8858322" cy="527556"/>
      </dsp:txXfrm>
    </dsp:sp>
    <dsp:sp modelId="{0AB41ED5-F9AB-4D0B-9B3F-66BE7C2C939D}">
      <dsp:nvSpPr>
        <dsp:cNvPr id="0" name=""/>
        <dsp:cNvSpPr/>
      </dsp:nvSpPr>
      <dsp:spPr>
        <a:xfrm>
          <a:off x="0" y="686790"/>
          <a:ext cx="8915400" cy="584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Указание конвейера операций для извлечения функций и применение алгоритма машинного обучения</a:t>
          </a:r>
        </a:p>
      </dsp:txBody>
      <dsp:txXfrm>
        <a:off x="28539" y="715329"/>
        <a:ext cx="8858322" cy="527556"/>
      </dsp:txXfrm>
    </dsp:sp>
    <dsp:sp modelId="{2DA6F728-AC72-4701-8D81-D64A1211A810}">
      <dsp:nvSpPr>
        <dsp:cNvPr id="0" name=""/>
        <dsp:cNvSpPr/>
      </dsp:nvSpPr>
      <dsp:spPr>
        <a:xfrm>
          <a:off x="0" y="1314624"/>
          <a:ext cx="8915400" cy="584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Обучение модели путем вызова функции Fit() для конвейера</a:t>
          </a:r>
        </a:p>
      </dsp:txBody>
      <dsp:txXfrm>
        <a:off x="28539" y="1343163"/>
        <a:ext cx="8858322" cy="527556"/>
      </dsp:txXfrm>
    </dsp:sp>
    <dsp:sp modelId="{6B6BDF17-6117-490A-8A7E-AFD5E485AF33}">
      <dsp:nvSpPr>
        <dsp:cNvPr id="0" name=""/>
        <dsp:cNvSpPr/>
      </dsp:nvSpPr>
      <dsp:spPr>
        <a:xfrm>
          <a:off x="0" y="1942459"/>
          <a:ext cx="8915400" cy="584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Оценка модели и итерации для ее улучшения</a:t>
          </a:r>
        </a:p>
      </dsp:txBody>
      <dsp:txXfrm>
        <a:off x="28539" y="1970998"/>
        <a:ext cx="8858322" cy="527556"/>
      </dsp:txXfrm>
    </dsp:sp>
    <dsp:sp modelId="{6A283B08-1111-4740-8B3C-4478F990D60A}">
      <dsp:nvSpPr>
        <dsp:cNvPr id="0" name=""/>
        <dsp:cNvSpPr/>
      </dsp:nvSpPr>
      <dsp:spPr>
        <a:xfrm>
          <a:off x="0" y="2570293"/>
          <a:ext cx="8915400" cy="584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Сохранение модели в двоичном формате для использования в приложении</a:t>
          </a:r>
        </a:p>
      </dsp:txBody>
      <dsp:txXfrm>
        <a:off x="28539" y="2598832"/>
        <a:ext cx="8858322" cy="527556"/>
      </dsp:txXfrm>
    </dsp:sp>
    <dsp:sp modelId="{FF8DC616-250E-464A-9ECA-E368BD72A84E}">
      <dsp:nvSpPr>
        <dsp:cNvPr id="0" name=""/>
        <dsp:cNvSpPr/>
      </dsp:nvSpPr>
      <dsp:spPr>
        <a:xfrm>
          <a:off x="0" y="3198128"/>
          <a:ext cx="8915400" cy="584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Загрузка модели обратно в объект ITransformer</a:t>
          </a:r>
        </a:p>
      </dsp:txBody>
      <dsp:txXfrm>
        <a:off x="28539" y="3226667"/>
        <a:ext cx="8858322" cy="527556"/>
      </dsp:txXfrm>
    </dsp:sp>
    <dsp:sp modelId="{72D8D2E8-9FA1-42AE-9521-D7BB3F592811}">
      <dsp:nvSpPr>
        <dsp:cNvPr id="0" name=""/>
        <dsp:cNvSpPr/>
      </dsp:nvSpPr>
      <dsp:spPr>
        <a:xfrm>
          <a:off x="0" y="3825962"/>
          <a:ext cx="8915400" cy="584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Прогнозирование с помощью функции CreatePredictionEngine.Predict()</a:t>
          </a:r>
        </a:p>
      </dsp:txBody>
      <dsp:txXfrm>
        <a:off x="28539" y="3854501"/>
        <a:ext cx="8858322" cy="527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4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25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0800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15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6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8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0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9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6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2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>
                <a:solidFill>
                  <a:schemeClr val="tx1"/>
                </a:solidFill>
              </a:rPr>
              <a:t>Машинное обучение на .NET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300">
                <a:latin typeface="Times New Roman"/>
                <a:cs typeface="Times New Roman"/>
              </a:rPr>
              <a:t>Фёдоров Андрей и Труханов Герман, 441 группа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29F89FD-2927-4F1F-9DF9-FA6C3C4D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4" y="4143228"/>
            <a:ext cx="11712027" cy="638578"/>
          </a:xfrm>
          <a:prstGeom prst="rect">
            <a:avLst/>
          </a:prstGeom>
        </p:spPr>
      </p:pic>
      <p:pic>
        <p:nvPicPr>
          <p:cNvPr id="6" name="Рисунок 6" descr="Изображение выглядит как снимок экрана, птица, дерево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F2690B7-9DF3-4B39-9290-B7CEF573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4" y="1792438"/>
            <a:ext cx="11712027" cy="18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73513" y="0"/>
            <a:ext cx="5613431" cy="6853245"/>
            <a:chOff x="2487613" y="285750"/>
            <a:chExt cx="2428876" cy="5654676"/>
          </a:xfrm>
          <a:solidFill>
            <a:schemeClr val="accent1"/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084E9-BF45-4797-ACC2-C498668E3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1"/>
            <a:ext cx="5102159" cy="4220820"/>
          </a:xfrm>
        </p:spPr>
        <p:txBody>
          <a:bodyPr anchor="ctr">
            <a:normAutofit/>
          </a:bodyPr>
          <a:lstStyle/>
          <a:p>
            <a:r>
              <a:rPr lang="ru-RU" sz="5400">
                <a:solidFill>
                  <a:srgbClr val="FFFFFF"/>
                </a:solidFill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298754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 descr="Изображение выглядит как снимок экрана,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71D683A-BC46-4E90-8056-DC8BAD5BA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860" y="1912122"/>
            <a:ext cx="5977774" cy="1744075"/>
          </a:xfrm>
        </p:spPr>
      </p:pic>
      <p:pic>
        <p:nvPicPr>
          <p:cNvPr id="5" name="Рисунок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EB3C207-C630-4D95-B26D-3FD1E1974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41" y="315689"/>
            <a:ext cx="3432941" cy="769064"/>
          </a:xfrm>
          <a:prstGeom prst="rect">
            <a:avLst/>
          </a:prstGeom>
        </p:spPr>
      </p:pic>
      <p:pic>
        <p:nvPicPr>
          <p:cNvPr id="7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B329DAB-C6DD-4183-8814-B6A908B22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833" y="1085521"/>
            <a:ext cx="3402599" cy="824718"/>
          </a:xfrm>
          <a:prstGeom prst="rect">
            <a:avLst/>
          </a:prstGeom>
        </p:spPr>
      </p:pic>
      <p:pic>
        <p:nvPicPr>
          <p:cNvPr id="11" name="Рисунок 3" descr="Изображение выглядит как внутренний, птица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34BC5B7-1226-48C8-A057-866D6E7D1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118" y="3658950"/>
            <a:ext cx="6731498" cy="1619957"/>
          </a:xfrm>
          <a:prstGeom prst="rect">
            <a:avLst/>
          </a:prstGeom>
        </p:spPr>
      </p:pic>
      <p:pic>
        <p:nvPicPr>
          <p:cNvPr id="14" name="Рисунок 14" descr="Изображение выглядит как птиц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CB5CAAC-362D-460E-BDD2-FD423CBE9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1365" y="5279870"/>
            <a:ext cx="9776372" cy="14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0938916-F292-4BC1-9E65-14A01837D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28"/>
          <a:stretch/>
        </p:blipFill>
        <p:spPr>
          <a:xfrm>
            <a:off x="2589211" y="643467"/>
            <a:ext cx="89518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5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FE9C9-5F16-480C-9589-11178193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546" y="335075"/>
            <a:ext cx="8911687" cy="781649"/>
          </a:xfrm>
        </p:spPr>
        <p:txBody>
          <a:bodyPr>
            <a:normAutofit/>
          </a:bodyPr>
          <a:lstStyle/>
          <a:p>
            <a:pPr algn="ctr"/>
            <a:r>
              <a:rPr lang="ru-RU" sz="3000">
                <a:solidFill>
                  <a:schemeClr val="tx1"/>
                </a:solidFill>
              </a:rPr>
              <a:t>Архитектура ML.NET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E5AAFC-F95A-4D2C-BE58-39B882AE8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9857"/>
              </p:ext>
            </p:extLst>
          </p:nvPr>
        </p:nvGraphicFramePr>
        <p:xfrm>
          <a:off x="2601310" y="1024758"/>
          <a:ext cx="9267429" cy="551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599">
                  <a:extLst>
                    <a:ext uri="{9D8B030D-6E8A-4147-A177-3AD203B41FA5}">
                      <a16:colId xmlns:a16="http://schemas.microsoft.com/office/drawing/2014/main" val="2236527692"/>
                    </a:ext>
                  </a:extLst>
                </a:gridCol>
                <a:gridCol w="2985632">
                  <a:extLst>
                    <a:ext uri="{9D8B030D-6E8A-4147-A177-3AD203B41FA5}">
                      <a16:colId xmlns:a16="http://schemas.microsoft.com/office/drawing/2014/main" val="3559356948"/>
                    </a:ext>
                  </a:extLst>
                </a:gridCol>
                <a:gridCol w="3655198">
                  <a:extLst>
                    <a:ext uri="{9D8B030D-6E8A-4147-A177-3AD203B41FA5}">
                      <a16:colId xmlns:a16="http://schemas.microsoft.com/office/drawing/2014/main" val="3929243476"/>
                    </a:ext>
                  </a:extLst>
                </a:gridCol>
              </a:tblGrid>
              <a:tr h="6306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Times"/>
                        </a:rPr>
                        <a:t>Загрузка и сохранение данных</a:t>
                      </a:r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 err="1">
                          <a:latin typeface="Times"/>
                        </a:rPr>
                        <a:t>DataOperationsCatalog</a:t>
                      </a:r>
                      <a:endParaRPr lang="ru-RU" dirty="0" err="1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3220"/>
                  </a:ext>
                </a:extLst>
              </a:tr>
              <a:tr h="3506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Times"/>
                        </a:rPr>
                        <a:t>Подготовка данных</a:t>
                      </a:r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 err="1">
                          <a:latin typeface="Times"/>
                        </a:rPr>
                        <a:t>TransformsCatalog</a:t>
                      </a:r>
                      <a:endParaRPr lang="ru-RU" dirty="0" err="1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15800"/>
                  </a:ext>
                </a:extLst>
              </a:tr>
              <a:tr h="6011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Times"/>
                        </a:rPr>
                        <a:t>Алгоритмы обучения</a:t>
                      </a:r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Times"/>
                        </a:rPr>
                        <a:t>Двоичная классификация</a:t>
                      </a:r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 err="1">
                          <a:latin typeface="Times"/>
                        </a:rPr>
                        <a:t>BinaryClassificationCatalog</a:t>
                      </a:r>
                      <a:endParaRPr lang="ru-RU" dirty="0" err="1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38536"/>
                  </a:ext>
                </a:extLst>
              </a:tr>
              <a:tr h="601152">
                <a:tc>
                  <a:txBody>
                    <a:bodyPr/>
                    <a:lstStyle/>
                    <a:p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 err="1">
                          <a:latin typeface="Times"/>
                        </a:rPr>
                        <a:t>Многоклассовая</a:t>
                      </a:r>
                      <a:r>
                        <a:rPr lang="ru-RU" sz="1800" b="0" i="0" u="none" strike="noStrike" noProof="0" dirty="0">
                          <a:latin typeface="Times"/>
                        </a:rPr>
                        <a:t> классификация</a:t>
                      </a:r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Times"/>
                        </a:rPr>
                        <a:t>MulticlassClassificationCatalog</a:t>
                      </a:r>
                      <a:endParaRPr lang="ru-RU" err="1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00417"/>
                  </a:ext>
                </a:extLst>
              </a:tr>
              <a:tr h="601152">
                <a:tc>
                  <a:txBody>
                    <a:bodyPr/>
                    <a:lstStyle/>
                    <a:p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dirty="0">
                          <a:latin typeface="Times"/>
                        </a:rPr>
                        <a:t>Обнаружение аномалий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Times"/>
                        </a:rPr>
                        <a:t>AnomalyDetectionCatalog</a:t>
                      </a:r>
                      <a:endParaRPr lang="ru-RU" err="1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30935"/>
                  </a:ext>
                </a:extLst>
              </a:tr>
              <a:tr h="350672">
                <a:tc>
                  <a:txBody>
                    <a:bodyPr/>
                    <a:lstStyle/>
                    <a:p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Times"/>
                        </a:rPr>
                        <a:t>Кластеризация</a:t>
                      </a:r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Times"/>
                        </a:rPr>
                        <a:t>ClusteringCatalog</a:t>
                      </a:r>
                      <a:endParaRPr lang="ru-RU" err="1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8094"/>
                  </a:ext>
                </a:extLst>
              </a:tr>
              <a:tr h="350672">
                <a:tc>
                  <a:txBody>
                    <a:bodyPr/>
                    <a:lstStyle/>
                    <a:p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Times"/>
                        </a:rPr>
                        <a:t>Прогнозирование</a:t>
                      </a:r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Times"/>
                        </a:rPr>
                        <a:t>ForecastingCatalog</a:t>
                      </a:r>
                      <a:endParaRPr lang="ru-RU" err="1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390925"/>
                  </a:ext>
                </a:extLst>
              </a:tr>
              <a:tr h="350672">
                <a:tc>
                  <a:txBody>
                    <a:bodyPr/>
                    <a:lstStyle/>
                    <a:p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Times"/>
                        </a:rPr>
                        <a:t>Ранжирование</a:t>
                      </a:r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Times"/>
                        </a:rPr>
                        <a:t>RankingCatalog</a:t>
                      </a:r>
                      <a:endParaRPr lang="ru-RU" err="1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76984"/>
                  </a:ext>
                </a:extLst>
              </a:tr>
              <a:tr h="35067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Times"/>
                        </a:rPr>
                        <a:t>Регрессия</a:t>
                      </a:r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Times"/>
                        </a:rPr>
                        <a:t>RegressionCatalog</a:t>
                      </a:r>
                      <a:endParaRPr lang="ru-RU" err="1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6902"/>
                  </a:ext>
                </a:extLst>
              </a:tr>
              <a:tr h="60115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Times"/>
                        </a:rPr>
                        <a:t>Рекомендация</a:t>
                      </a:r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Times"/>
                        </a:rPr>
                        <a:t>RecommendationCatalog</a:t>
                      </a:r>
                      <a:endParaRPr lang="ru-RU" err="1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8144"/>
                  </a:ext>
                </a:extLst>
              </a:tr>
              <a:tr h="6011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Times"/>
                        </a:rPr>
                        <a:t>Использование модели</a:t>
                      </a:r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ru-RU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err="1">
                          <a:latin typeface="Times"/>
                        </a:rPr>
                        <a:t>ModelOperationsCatalog</a:t>
                      </a:r>
                      <a:endParaRPr lang="ru-RU" err="1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02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A6F14-4E53-4DCC-AB73-F6ABA14B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solidFill>
                  <a:schemeClr val="tx1"/>
                </a:solidFill>
              </a:rPr>
              <a:t>Подготовка данных </a:t>
            </a:r>
            <a:endParaRPr lang="ru-RU"/>
          </a:p>
          <a:p>
            <a:endParaRPr lang="ru-RU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5076C57-F087-4111-BE46-15013FD75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206655"/>
              </p:ext>
            </p:extLst>
          </p:nvPr>
        </p:nvGraphicFramePr>
        <p:xfrm>
          <a:off x="2137103" y="1751724"/>
          <a:ext cx="986247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3603">
                  <a:extLst>
                    <a:ext uri="{9D8B030D-6E8A-4147-A177-3AD203B41FA5}">
                      <a16:colId xmlns:a16="http://schemas.microsoft.com/office/drawing/2014/main" val="3026892011"/>
                    </a:ext>
                  </a:extLst>
                </a:gridCol>
                <a:gridCol w="6858875">
                  <a:extLst>
                    <a:ext uri="{9D8B030D-6E8A-4147-A177-3AD203B41FA5}">
                      <a16:colId xmlns:a16="http://schemas.microsoft.com/office/drawing/2014/main" val="263509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>
                          <a:latin typeface="Times"/>
                        </a:rPr>
                        <a:t>Фильтрация данных</a:t>
                      </a:r>
                      <a:endParaRPr lang="ru-RU" sz="2400" dirty="0">
                        <a:latin typeface="Times"/>
                      </a:endParaRPr>
                    </a:p>
                    <a:p>
                      <a:pPr lvl="0">
                        <a:buNone/>
                      </a:pPr>
                      <a:endParaRPr lang="ru-RU" sz="2400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b="0" i="0" u="none" strike="noStrike" noProof="0">
                          <a:latin typeface="Times"/>
                        </a:rPr>
                        <a:t>FilterRowsByColumn (Microsoft.ML.IDataView input, string columnName, </a:t>
                      </a:r>
                      <a:r>
                        <a:rPr lang="ru-RU" sz="2400" b="0" i="0" u="none" strike="noStrike" noProof="0" err="1">
                          <a:latin typeface="Times"/>
                        </a:rPr>
                        <a:t>double</a:t>
                      </a:r>
                      <a:r>
                        <a:rPr lang="ru-RU" sz="2400" b="0" i="0" u="none" strike="noStrike" noProof="0" dirty="0">
                          <a:latin typeface="Times"/>
                        </a:rPr>
                        <a:t> </a:t>
                      </a:r>
                      <a:r>
                        <a:rPr lang="ru-RU" sz="2400" b="0" i="0" u="none" strike="noStrike" noProof="0" err="1">
                          <a:latin typeface="Times"/>
                        </a:rPr>
                        <a:t>lowerBound</a:t>
                      </a:r>
                      <a:r>
                        <a:rPr lang="ru-RU" sz="2400" b="0" i="0" u="none" strike="noStrike" noProof="0">
                          <a:latin typeface="Times"/>
                        </a:rPr>
                        <a:t>, </a:t>
                      </a:r>
                      <a:r>
                        <a:rPr lang="ru-RU" sz="2400" b="0" i="0" u="none" strike="noStrike" noProof="0" err="1">
                          <a:latin typeface="Times"/>
                        </a:rPr>
                        <a:t>double</a:t>
                      </a:r>
                      <a:r>
                        <a:rPr lang="ru-RU" sz="2400" b="0" i="0" u="none" strike="noStrike" noProof="0" dirty="0">
                          <a:latin typeface="Times"/>
                        </a:rPr>
                        <a:t> </a:t>
                      </a:r>
                      <a:r>
                        <a:rPr lang="ru-RU" sz="2400" b="0" i="0" u="none" strike="noStrike" noProof="0" err="1">
                          <a:latin typeface="Times"/>
                        </a:rPr>
                        <a:t>upperBound</a:t>
                      </a:r>
                      <a:r>
                        <a:rPr lang="ru-RU" sz="2400" b="0" i="0" u="none" strike="noStrike" noProof="0">
                          <a:latin typeface="Times"/>
                        </a:rPr>
                        <a:t> )</a:t>
                      </a:r>
                      <a:endParaRPr lang="ru-RU" sz="2400" dirty="0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err="1">
                          <a:latin typeface="Times"/>
                        </a:rPr>
                        <a:t>Нормализатор</a:t>
                      </a:r>
                      <a:r>
                        <a:rPr lang="ru-RU" sz="2400" dirty="0">
                          <a:latin typeface="Times"/>
                        </a:rPr>
                        <a:t> </a:t>
                      </a:r>
                      <a:r>
                        <a:rPr lang="ru-RU" sz="2400" err="1">
                          <a:latin typeface="Times"/>
                        </a:rPr>
                        <a:t>MinMax</a:t>
                      </a:r>
                      <a:endParaRPr lang="ru-RU" sz="2400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err="1">
                          <a:latin typeface="Times"/>
                        </a:rPr>
                        <a:t>NormalizeMinMax</a:t>
                      </a:r>
                      <a:r>
                        <a:rPr lang="ru-RU" sz="2400" dirty="0">
                          <a:latin typeface="Times"/>
                        </a:rPr>
                        <a:t>(</a:t>
                      </a:r>
                      <a:r>
                        <a:rPr lang="ru-RU" sz="2400" err="1">
                          <a:latin typeface="Times"/>
                        </a:rPr>
                        <a:t>string</a:t>
                      </a:r>
                      <a:r>
                        <a:rPr lang="ru-RU" sz="2400" dirty="0">
                          <a:latin typeface="Times"/>
                        </a:rPr>
                        <a:t> </a:t>
                      </a:r>
                      <a:r>
                        <a:rPr lang="ru-RU" sz="2400" err="1">
                          <a:latin typeface="Times"/>
                        </a:rPr>
                        <a:t>columnName</a:t>
                      </a:r>
                      <a:r>
                        <a:rPr lang="ru-RU" sz="2400" dirty="0">
                          <a:latin typeface="Time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03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>
                          <a:latin typeface="Times"/>
                        </a:rPr>
                        <a:t>Группирование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err="1">
                          <a:latin typeface="Times"/>
                        </a:rPr>
                        <a:t>NormalizeBinning</a:t>
                      </a:r>
                      <a:r>
                        <a:rPr lang="ru-RU" sz="2400" dirty="0">
                          <a:latin typeface="Times"/>
                        </a:rPr>
                        <a:t>(</a:t>
                      </a:r>
                      <a:r>
                        <a:rPr lang="ru-RU" sz="2400" err="1">
                          <a:latin typeface="Times"/>
                        </a:rPr>
                        <a:t>string</a:t>
                      </a:r>
                      <a:r>
                        <a:rPr lang="ru-RU" sz="2400" dirty="0">
                          <a:latin typeface="Times"/>
                        </a:rPr>
                        <a:t> </a:t>
                      </a:r>
                      <a:r>
                        <a:rPr lang="ru-RU" sz="2400" b="0" i="0" u="none" strike="noStrike" noProof="0" err="1">
                          <a:latin typeface="Times"/>
                        </a:rPr>
                        <a:t>columnName</a:t>
                      </a:r>
                      <a:r>
                        <a:rPr lang="ru-RU" sz="2400" b="0" i="0" u="none" strike="noStrike" noProof="0" dirty="0">
                          <a:latin typeface="Times"/>
                        </a:rPr>
                        <a:t>, </a:t>
                      </a:r>
                      <a:r>
                        <a:rPr lang="ru-RU" sz="2400" b="0" i="0" u="none" strike="noStrike" noProof="0" err="1">
                          <a:latin typeface="Times"/>
                        </a:rPr>
                        <a:t>int</a:t>
                      </a:r>
                      <a:r>
                        <a:rPr lang="ru-RU" sz="2400" b="0" i="0" u="none" strike="noStrike" noProof="0" dirty="0">
                          <a:latin typeface="Times"/>
                        </a:rPr>
                        <a:t> </a:t>
                      </a:r>
                      <a:r>
                        <a:rPr lang="ru-RU" sz="2400" b="0" i="0" u="none" strike="noStrike" noProof="0" err="1">
                          <a:latin typeface="Times"/>
                        </a:rPr>
                        <a:t>maximumBinCount</a:t>
                      </a:r>
                      <a:r>
                        <a:rPr lang="ru-RU" sz="2400" b="0" i="0" u="none" strike="noStrike" noProof="0" dirty="0">
                          <a:latin typeface="Times"/>
                        </a:rPr>
                        <a:t>)</a:t>
                      </a:r>
                      <a:endParaRPr lang="ru-RU" sz="2400" dirty="0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5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>
                          <a:latin typeface="Times"/>
                        </a:rPr>
                        <a:t>Работа с категориальными данными</a:t>
                      </a:r>
                      <a:endParaRPr lang="ru-RU" sz="2400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2400" b="0" i="0" u="none" strike="noStrike" noProof="0" dirty="0">
                          <a:latin typeface="Times"/>
                        </a:rPr>
                        <a:t> </a:t>
                      </a:r>
                      <a:r>
                        <a:rPr lang="ru-RU" sz="2400" b="0" i="0" u="none" strike="noStrike" noProof="0">
                          <a:latin typeface="Times"/>
                        </a:rPr>
                        <a:t>OneHotEncoding</a:t>
                      </a:r>
                      <a:r>
                        <a:rPr lang="ru-RU" sz="2400">
                          <a:latin typeface="Times"/>
                        </a:rPr>
                        <a:t>(</a:t>
                      </a:r>
                      <a:r>
                        <a:rPr lang="ru-RU" sz="2400" b="0" i="0" u="none" strike="noStrike" noProof="0">
                          <a:latin typeface="Times"/>
                        </a:rPr>
                        <a:t>string columnName)</a:t>
                      </a:r>
                      <a:endParaRPr lang="ru-RU" sz="2400" dirty="0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2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400" dirty="0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09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84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A6F14-4E53-4DCC-AB73-F6ABA14B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304" y="308800"/>
            <a:ext cx="8911687" cy="1280890"/>
          </a:xfrm>
        </p:spPr>
        <p:txBody>
          <a:bodyPr/>
          <a:lstStyle/>
          <a:p>
            <a:pPr algn="ctr"/>
            <a:r>
              <a:rPr lang="ru-RU">
                <a:solidFill>
                  <a:schemeClr val="tx1"/>
                </a:solidFill>
              </a:rPr>
              <a:t>Нормализация и масштабирование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85A0C8FC-E89F-44B4-88B8-53E91A279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729067"/>
              </p:ext>
            </p:extLst>
          </p:nvPr>
        </p:nvGraphicFramePr>
        <p:xfrm>
          <a:off x="2233448" y="1015999"/>
          <a:ext cx="9713923" cy="5549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283">
                  <a:extLst>
                    <a:ext uri="{9D8B030D-6E8A-4147-A177-3AD203B41FA5}">
                      <a16:colId xmlns:a16="http://schemas.microsoft.com/office/drawing/2014/main" val="1712675653"/>
                    </a:ext>
                  </a:extLst>
                </a:gridCol>
                <a:gridCol w="6440640">
                  <a:extLst>
                    <a:ext uri="{9D8B030D-6E8A-4147-A177-3AD203B41FA5}">
                      <a16:colId xmlns:a16="http://schemas.microsoft.com/office/drawing/2014/main" val="1676746847"/>
                    </a:ext>
                  </a:extLst>
                </a:gridCol>
              </a:tblGrid>
              <a:tr h="10685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"/>
                        </a:rPr>
                        <a:t>NormalizeMeanVariance</a:t>
                      </a:r>
                      <a:endParaRPr lang="ru-RU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"/>
                        </a:rPr>
                        <a:t>Вычитание среднего значения (данные для обучения) и деление на значение дисперсии (данные для обучения)</a:t>
                      </a:r>
                      <a:endParaRPr lang="ru-RU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85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"/>
                        </a:rPr>
                        <a:t>NormalizeLpNorm</a:t>
                      </a:r>
                      <a:endParaRPr lang="ru-RU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"/>
                        </a:rPr>
                        <a:t>Масштабирование входных векторов на основе lp-norm, где p — 1, 2 или бесконечность. Значение по умолчанию — норма l2 (Евклидово расстояние)</a:t>
                      </a:r>
                      <a:endParaRPr lang="ru-RU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7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"/>
                        </a:rPr>
                        <a:t>NormalizeGlobalContrast</a:t>
                      </a:r>
                      <a:endParaRPr lang="ru-RU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"/>
                        </a:rPr>
                        <a:t>Масштабирование каждого значения в строке путем вычитания среднего значения данных в строке и деления либо на стандартное отклонение, либо на норму l2 (данных в строке) и умножения на настраиваемый коэффициент масштабирования (значение по умолчанию — 2)</a:t>
                      </a:r>
                      <a:endParaRPr lang="ru-RU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6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"/>
                        </a:rPr>
                        <a:t>NormalizeBinning</a:t>
                      </a:r>
                      <a:endParaRPr lang="ru-RU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"/>
                        </a:rPr>
                        <a:t>Назначение двоичного индекса в качестве входного значения и деление на число ячеек для получения значения с плавающей запятой от 0 до 1. Границы ячеек вычисляются для равномерного распределения между ними данных для обучения</a:t>
                      </a:r>
                      <a:endParaRPr lang="ru-RU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5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"/>
                        </a:rPr>
                        <a:t>NormalizeMinMax</a:t>
                      </a:r>
                      <a:endParaRPr lang="ru-RU"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>
                          <a:latin typeface="Times"/>
                        </a:rPr>
                        <a:t>Масштабирование входных значений на основе разницы между минимальным и максимальным значениями в данных для обучения</a:t>
                      </a:r>
                      <a:endParaRPr lang="ru-RU"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89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8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7258B-6435-449B-9CDF-370A04EF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solidFill>
                  <a:schemeClr val="tx1"/>
                </a:solidFill>
              </a:rPr>
              <a:t>Порядок работы</a:t>
            </a:r>
          </a:p>
        </p:txBody>
      </p:sp>
      <p:graphicFrame>
        <p:nvGraphicFramePr>
          <p:cNvPr id="7" name="Схема 7">
            <a:extLst>
              <a:ext uri="{FF2B5EF4-FFF2-40B4-BE49-F238E27FC236}">
                <a16:creationId xmlns:a16="http://schemas.microsoft.com/office/drawing/2014/main" id="{2F7C7A63-BD2A-46FA-B8E3-28F2666E9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50607"/>
              </p:ext>
            </p:extLst>
          </p:nvPr>
        </p:nvGraphicFramePr>
        <p:xfrm>
          <a:off x="2716212" y="1580243"/>
          <a:ext cx="8915400" cy="4469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69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A6522F1-98F5-4B7F-8669-7EA08C56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46" y="-26001"/>
            <a:ext cx="5335750" cy="66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3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84D7-367D-4220-B0E2-C133D006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pPr algn="ctr"/>
            <a:r>
              <a:rPr lang="ru-RU">
                <a:solidFill>
                  <a:schemeClr val="tx1"/>
                </a:solidFill>
              </a:rPr>
              <a:t>Пример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1D6E8992-99C5-45DF-90E4-2D5547D3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612" y="1117600"/>
            <a:ext cx="2556706" cy="5611585"/>
          </a:xfrm>
          <a:prstGeom prst="rect">
            <a:avLst/>
          </a:prstGeom>
        </p:spPr>
      </p:pic>
      <p:pic>
        <p:nvPicPr>
          <p:cNvPr id="5" name="Рисунок 5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76E4149-56A3-4ED5-800E-D381B4715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758" y="3503839"/>
            <a:ext cx="5464628" cy="1328964"/>
          </a:xfrm>
          <a:prstGeom prst="rect">
            <a:avLst/>
          </a:prstGeom>
        </p:spPr>
      </p:pic>
      <p:pic>
        <p:nvPicPr>
          <p:cNvPr id="7" name="Рисунок 7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23AEF07-2D09-4B05-A30B-5CB735C33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757" y="1616657"/>
            <a:ext cx="5464627" cy="12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внутренний, птица,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C12A4FF-D9D1-46C0-BEA0-FB8DAC8FE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22589"/>
            <a:ext cx="11215913" cy="26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2336FA9F-4BB7-4D2A-8000-D55FC6E9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178" y="153801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>
                <a:latin typeface="Times"/>
                <a:ea typeface="+mn-lt"/>
                <a:cs typeface="+mn-lt"/>
              </a:rPr>
              <a:t>В основе конвейера </a:t>
            </a:r>
            <a:r>
              <a:rPr lang="ru-RU" sz="2700">
                <a:latin typeface="Times"/>
                <a:ea typeface="+mn-lt"/>
                <a:cs typeface="+mn-lt"/>
              </a:rPr>
              <a:t>машинного</a:t>
            </a:r>
            <a:r>
              <a:rPr lang="ru-RU" sz="2400">
                <a:latin typeface="Times"/>
                <a:ea typeface="+mn-lt"/>
                <a:cs typeface="+mn-lt"/>
              </a:rPr>
              <a:t> обучения ML.NET лежат объекты DataView.</a:t>
            </a:r>
            <a:endParaRPr lang="ru-RU" sz="2400">
              <a:latin typeface="Times"/>
              <a:cs typeface="Times"/>
            </a:endParaRPr>
          </a:p>
          <a:p>
            <a:r>
              <a:rPr lang="ru-RU" sz="2400">
                <a:latin typeface="Times"/>
                <a:ea typeface="+mn-lt"/>
                <a:cs typeface="+mn-lt"/>
              </a:rPr>
              <a:t>Каждое преобразование в конвейере имеет входную схему (имена, типы и размеры данных, которые должны присутствовать во входных данных) и схему вывода (имена, типы и размеры данных, которые создаются после преобразования).</a:t>
            </a:r>
            <a:endParaRPr lang="ru-RU" sz="2400">
              <a:latin typeface="Times"/>
              <a:cs typeface="Times"/>
            </a:endParaRPr>
          </a:p>
          <a:p>
            <a:r>
              <a:rPr lang="ru-RU" sz="2400">
                <a:latin typeface="Times"/>
                <a:ea typeface="+mn-lt"/>
                <a:cs typeface="+mn-lt"/>
              </a:rPr>
              <a:t>Объект представления данных содержит столбцы и строки. Каждый столбец содержит имя, тип и длину. </a:t>
            </a:r>
            <a:endParaRPr lang="ru-RU" sz="240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8182948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13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Wisp</vt:lpstr>
      <vt:lpstr>Машинное обучение на .NET</vt:lpstr>
      <vt:lpstr>Архитектура ML.NET</vt:lpstr>
      <vt:lpstr>Подготовка данных  </vt:lpstr>
      <vt:lpstr>Нормализация и масштабирование  </vt:lpstr>
      <vt:lpstr>Порядок работы</vt:lpstr>
      <vt:lpstr>Презентация PowerPoint</vt:lpstr>
      <vt:lpstr>Пример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249</cp:revision>
  <dcterms:created xsi:type="dcterms:W3CDTF">2019-11-04T12:16:46Z</dcterms:created>
  <dcterms:modified xsi:type="dcterms:W3CDTF">2019-11-05T17:43:03Z</dcterms:modified>
</cp:coreProperties>
</file>