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58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5CF59D-F0B7-43CB-BAB8-3F57E402339A}" v="243" dt="2023-01-18T21:21:36.3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79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5727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261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711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369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76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002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5335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8754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569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4169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FB779-270B-4192-84BA-A697F48306DC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497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ru-RU" sz="4800">
                <a:solidFill>
                  <a:srgbClr val="FFFFFF"/>
                </a:solidFill>
                <a:ea typeface="+mj-lt"/>
                <a:cs typeface="+mj-lt"/>
              </a:rPr>
              <a:t>When the Guard failed the Droid: Improvement</a:t>
            </a:r>
            <a:endParaRPr lang="ru-RU" sz="4800">
              <a:solidFill>
                <a:srgbClr val="FFFFFF"/>
              </a:solidFill>
              <a:cs typeface="Calibri Light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ru-RU" dirty="0">
                <a:cs typeface="Calibri"/>
              </a:rPr>
              <a:t>By: </a:t>
            </a:r>
            <a:r>
              <a:rPr lang="ru-RU" dirty="0" err="1">
                <a:cs typeface="Calibri"/>
              </a:rPr>
              <a:t>Fridman</a:t>
            </a:r>
            <a:r>
              <a:rPr lang="ru-RU" dirty="0">
                <a:cs typeface="Calibri"/>
              </a:rPr>
              <a:t> </a:t>
            </a:r>
            <a:r>
              <a:rPr lang="ru-RU" dirty="0" err="1">
                <a:cs typeface="Calibri"/>
              </a:rPr>
              <a:t>Andrey</a:t>
            </a:r>
            <a:r>
              <a:rPr lang="ru-RU" dirty="0">
                <a:cs typeface="Calibri"/>
              </a:rPr>
              <a:t> &amp; </a:t>
            </a:r>
            <a:r>
              <a:rPr lang="ru-RU" dirty="0" err="1">
                <a:cs typeface="Calibri"/>
              </a:rPr>
              <a:t>Shareef</a:t>
            </a:r>
            <a:r>
              <a:rPr lang="ru-RU" dirty="0">
                <a:cs typeface="Calibri"/>
              </a:rPr>
              <a:t> </a:t>
            </a:r>
            <a:r>
              <a:rPr lang="ru-RU" dirty="0" err="1">
                <a:cs typeface="Calibri"/>
              </a:rPr>
              <a:t>Rawan</a:t>
            </a:r>
            <a:endParaRPr lang="ru-RU" err="1"/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496637-B5AE-6239-64FD-5C356E5F7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ru-RU" sz="4000" dirty="0" err="1">
                <a:solidFill>
                  <a:srgbClr val="FFFFFF"/>
                </a:solidFill>
                <a:cs typeface="Calibri Light"/>
              </a:rPr>
              <a:t>Introduction</a:t>
            </a:r>
            <a:endParaRPr lang="ru-RU" sz="4000" dirty="0" err="1">
              <a:solidFill>
                <a:srgbClr val="FFFFFF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2CF78ED-B0B7-1E40-4FD1-7AECCFA972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endParaRPr lang="ru-RU" sz="2000"/>
          </a:p>
        </p:txBody>
      </p:sp>
    </p:spTree>
    <p:extLst>
      <p:ext uri="{BB962C8B-B14F-4D97-AF65-F5344CB8AC3E}">
        <p14:creationId xmlns:p14="http://schemas.microsoft.com/office/powerpoint/2010/main" val="2874267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2C42BF-8559-021E-062B-7084A7C66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ru-RU" sz="4000" dirty="0" err="1">
                <a:solidFill>
                  <a:srgbClr val="FFFFFF"/>
                </a:solidFill>
                <a:cs typeface="Calibri Light"/>
              </a:rPr>
              <a:t>Methodology</a:t>
            </a:r>
            <a:endParaRPr lang="ru-RU" sz="4000" dirty="0" err="1">
              <a:solidFill>
                <a:srgbClr val="FFFFFF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CCCD93E-1F58-4997-3EA8-D8A6A91E2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ru-RU" sz="2000" dirty="0" err="1">
                <a:cs typeface="Calibri"/>
              </a:rPr>
              <a:t>Kirin</a:t>
            </a:r>
            <a:r>
              <a:rPr lang="ru-RU" sz="2000" dirty="0">
                <a:cs typeface="Calibri"/>
              </a:rPr>
              <a:t> </a:t>
            </a:r>
            <a:r>
              <a:rPr lang="ru-RU" sz="2000" dirty="0" err="1">
                <a:cs typeface="Calibri"/>
              </a:rPr>
              <a:t>is</a:t>
            </a:r>
            <a:r>
              <a:rPr lang="ru-RU" sz="2000" dirty="0">
                <a:cs typeface="Calibri"/>
              </a:rPr>
              <a:t> </a:t>
            </a:r>
            <a:r>
              <a:rPr lang="ru-RU" sz="2000" dirty="0" err="1">
                <a:cs typeface="Calibri"/>
              </a:rPr>
              <a:t>used</a:t>
            </a:r>
            <a:endParaRPr lang="ru-RU" sz="2000">
              <a:cs typeface="Calibri"/>
            </a:endParaRPr>
          </a:p>
          <a:p>
            <a:r>
              <a:rPr lang="ru-RU" sz="2000" dirty="0">
                <a:cs typeface="Calibri"/>
              </a:rPr>
              <a:t>9000 </a:t>
            </a:r>
            <a:r>
              <a:rPr lang="ru-RU" sz="2000" dirty="0" err="1">
                <a:cs typeface="Calibri"/>
              </a:rPr>
              <a:t>benign</a:t>
            </a:r>
            <a:r>
              <a:rPr lang="ru-RU" sz="2000" dirty="0">
                <a:cs typeface="Calibri"/>
              </a:rPr>
              <a:t> </a:t>
            </a:r>
            <a:r>
              <a:rPr lang="ru-RU" sz="2000" dirty="0" err="1">
                <a:cs typeface="Calibri"/>
              </a:rPr>
              <a:t>and</a:t>
            </a:r>
            <a:r>
              <a:rPr lang="ru-RU" sz="2000" dirty="0">
                <a:cs typeface="Calibri"/>
              </a:rPr>
              <a:t> 1000 </a:t>
            </a:r>
            <a:r>
              <a:rPr lang="ru-RU" sz="2000" dirty="0" err="1">
                <a:cs typeface="Calibri"/>
              </a:rPr>
              <a:t>malicious</a:t>
            </a:r>
            <a:r>
              <a:rPr lang="ru-RU" sz="2000" dirty="0">
                <a:cs typeface="Calibri"/>
              </a:rPr>
              <a:t> </a:t>
            </a:r>
            <a:r>
              <a:rPr lang="ru-RU" sz="2000" dirty="0" err="1">
                <a:cs typeface="Calibri"/>
              </a:rPr>
              <a:t>programs</a:t>
            </a:r>
            <a:r>
              <a:rPr lang="ru-RU" sz="2000" dirty="0">
                <a:cs typeface="Calibri"/>
              </a:rPr>
              <a:t> </a:t>
            </a:r>
            <a:r>
              <a:rPr lang="ru-RU" sz="2000" dirty="0" err="1">
                <a:cs typeface="Calibri"/>
              </a:rPr>
              <a:t>dataset</a:t>
            </a:r>
            <a:endParaRPr lang="ru-RU" sz="2000" dirty="0">
              <a:cs typeface="Calibri"/>
            </a:endParaRPr>
          </a:p>
          <a:p>
            <a:r>
              <a:rPr lang="ru-RU" sz="2000" dirty="0">
                <a:cs typeface="Calibri"/>
              </a:rPr>
              <a:t>6 </a:t>
            </a:r>
            <a:r>
              <a:rPr lang="ru-RU" sz="2000" dirty="0" err="1">
                <a:cs typeface="Calibri"/>
              </a:rPr>
              <a:t>different</a:t>
            </a:r>
            <a:r>
              <a:rPr lang="ru-RU" sz="2000" dirty="0">
                <a:cs typeface="Calibri"/>
              </a:rPr>
              <a:t> </a:t>
            </a:r>
            <a:r>
              <a:rPr lang="ru-RU" sz="2000" dirty="0" err="1">
                <a:cs typeface="Calibri"/>
              </a:rPr>
              <a:t>attacks</a:t>
            </a:r>
            <a:r>
              <a:rPr lang="ru-RU" sz="2000" dirty="0">
                <a:cs typeface="Calibri"/>
              </a:rPr>
              <a:t> </a:t>
            </a:r>
          </a:p>
          <a:p>
            <a:r>
              <a:rPr lang="ru-RU" sz="2000" dirty="0">
                <a:cs typeface="Calibri"/>
              </a:rPr>
              <a:t>WAKE_LOCK &amp; ACCESS_NETWORK_STATE &amp; READ_EXTERNAL_STORAGE </a:t>
            </a:r>
            <a:r>
              <a:rPr lang="ru-RU" sz="2000" dirty="0" err="1">
                <a:cs typeface="Calibri"/>
              </a:rPr>
              <a:t>permissions</a:t>
            </a:r>
            <a:r>
              <a:rPr lang="ru-RU" sz="2000" dirty="0">
                <a:cs typeface="Calibri"/>
              </a:rPr>
              <a:t> </a:t>
            </a:r>
            <a:r>
              <a:rPr lang="ru-RU" sz="2000" dirty="0" err="1">
                <a:cs typeface="Calibri"/>
              </a:rPr>
              <a:t>added</a:t>
            </a:r>
            <a:endParaRPr lang="ru-RU" sz="2000" dirty="0">
              <a:cs typeface="Calibri"/>
            </a:endParaRPr>
          </a:p>
          <a:p>
            <a:endParaRPr lang="ru-RU" sz="20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81656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02FA9C-6A7D-0A39-A558-0B70463EE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ru-RU" sz="4000" dirty="0" err="1">
                <a:solidFill>
                  <a:srgbClr val="FFFFFF"/>
                </a:solidFill>
                <a:cs typeface="Calibri Light"/>
              </a:rPr>
              <a:t>Results</a:t>
            </a:r>
            <a:endParaRPr lang="ru-RU" sz="4000" dirty="0" err="1">
              <a:solidFill>
                <a:srgbClr val="FFFFFF"/>
              </a:solidFill>
            </a:endParaRPr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4D1CB115-4060-A35B-A169-1DCD58EB83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" y="4629"/>
            <a:ext cx="2281648" cy="6854706"/>
          </a:xfrm>
          <a:prstGeom prst="rect">
            <a:avLst/>
          </a:prstGeom>
        </p:spPr>
      </p:pic>
      <p:pic>
        <p:nvPicPr>
          <p:cNvPr id="5" name="Рисунок 5">
            <a:extLst>
              <a:ext uri="{FF2B5EF4-FFF2-40B4-BE49-F238E27FC236}">
                <a16:creationId xmlns:a16="http://schemas.microsoft.com/office/drawing/2014/main" id="{E29AD7FB-DFE5-AC4F-CCC0-0B3C3C5FC8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5953" y="1705"/>
            <a:ext cx="2272241" cy="6854589"/>
          </a:xfrm>
          <a:prstGeom prst="rect">
            <a:avLst/>
          </a:prstGeom>
        </p:spPr>
      </p:pic>
      <p:pic>
        <p:nvPicPr>
          <p:cNvPr id="6" name="Рисунок 6">
            <a:extLst>
              <a:ext uri="{FF2B5EF4-FFF2-40B4-BE49-F238E27FC236}">
                <a16:creationId xmlns:a16="http://schemas.microsoft.com/office/drawing/2014/main" id="{703435FA-8EDE-4124-C5C8-30322BD62F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6219" y="1705"/>
            <a:ext cx="2262599" cy="6854589"/>
          </a:xfrm>
          <a:prstGeom prst="rect">
            <a:avLst/>
          </a:prstGeom>
        </p:spPr>
      </p:pic>
      <p:pic>
        <p:nvPicPr>
          <p:cNvPr id="7" name="Рисунок 8">
            <a:extLst>
              <a:ext uri="{FF2B5EF4-FFF2-40B4-BE49-F238E27FC236}">
                <a16:creationId xmlns:a16="http://schemas.microsoft.com/office/drawing/2014/main" id="{27FF4A6C-91B1-2361-EB2B-5B8713ACB7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36515" y="-3057"/>
            <a:ext cx="2253191" cy="6864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92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C6762A-AC1F-4919-3905-5C606E752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ru-RU" sz="4000" dirty="0" err="1">
                <a:solidFill>
                  <a:srgbClr val="FFFFFF"/>
                </a:solidFill>
                <a:cs typeface="Calibri Light"/>
              </a:rPr>
              <a:t>Conclusion</a:t>
            </a:r>
            <a:endParaRPr lang="ru-RU" sz="4000" dirty="0" err="1">
              <a:solidFill>
                <a:srgbClr val="FFFFFF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6001A9E-4F54-37BF-1746-0A5D4AEE11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ru-RU" sz="2000" dirty="0">
                <a:cs typeface="Calibri"/>
              </a:rPr>
              <a:t>WAKE_LOCK &amp; ACCESS_NETWORK_STATE </a:t>
            </a:r>
            <a:r>
              <a:rPr lang="ru-RU" sz="2000" dirty="0" err="1">
                <a:cs typeface="Calibri"/>
              </a:rPr>
              <a:t>improved</a:t>
            </a:r>
            <a:r>
              <a:rPr lang="ru-RU" sz="2000" dirty="0">
                <a:cs typeface="Calibri"/>
              </a:rPr>
              <a:t> </a:t>
            </a:r>
            <a:r>
              <a:rPr lang="ru-RU" sz="2000" dirty="0" err="1">
                <a:cs typeface="Calibri"/>
              </a:rPr>
              <a:t>the</a:t>
            </a:r>
            <a:r>
              <a:rPr lang="ru-RU" sz="2000" dirty="0">
                <a:cs typeface="Calibri"/>
              </a:rPr>
              <a:t> </a:t>
            </a:r>
            <a:r>
              <a:rPr lang="ru-RU" sz="2000" dirty="0" err="1">
                <a:cs typeface="Calibri"/>
              </a:rPr>
              <a:t>results</a:t>
            </a:r>
            <a:endParaRPr lang="ru-RU" sz="2000" dirty="0">
              <a:cs typeface="Calibri"/>
            </a:endParaRPr>
          </a:p>
          <a:p>
            <a:r>
              <a:rPr lang="ru-RU" sz="2000" dirty="0">
                <a:cs typeface="Calibri"/>
              </a:rPr>
              <a:t>In </a:t>
            </a:r>
            <a:r>
              <a:rPr lang="ru-RU" sz="2000" dirty="0" err="1">
                <a:cs typeface="Calibri"/>
              </a:rPr>
              <a:t>feature</a:t>
            </a:r>
            <a:r>
              <a:rPr lang="ru-RU" sz="2000" dirty="0">
                <a:cs typeface="Calibri"/>
              </a:rPr>
              <a:t> </a:t>
            </a:r>
            <a:r>
              <a:rPr lang="ru-RU" sz="2000" dirty="0" err="1">
                <a:cs typeface="Calibri"/>
              </a:rPr>
              <a:t>work</a:t>
            </a:r>
            <a:r>
              <a:rPr lang="ru-RU" sz="2000" dirty="0">
                <a:cs typeface="Calibri"/>
              </a:rPr>
              <a:t> </a:t>
            </a:r>
            <a:r>
              <a:rPr lang="ru-RU" sz="2000" dirty="0" err="1">
                <a:cs typeface="Calibri"/>
              </a:rPr>
              <a:t>we</a:t>
            </a:r>
            <a:r>
              <a:rPr lang="ru-RU" sz="2000" dirty="0">
                <a:cs typeface="Calibri"/>
              </a:rPr>
              <a:t> </a:t>
            </a:r>
            <a:r>
              <a:rPr lang="ru-RU" sz="2000" dirty="0" err="1">
                <a:cs typeface="Calibri"/>
              </a:rPr>
              <a:t>can</a:t>
            </a:r>
            <a:r>
              <a:rPr lang="ru-RU" sz="2000" dirty="0">
                <a:cs typeface="Calibri"/>
              </a:rPr>
              <a:t> </a:t>
            </a:r>
            <a:r>
              <a:rPr lang="ru-RU" sz="2000" dirty="0" err="1">
                <a:cs typeface="Calibri"/>
              </a:rPr>
              <a:t>combine</a:t>
            </a:r>
            <a:r>
              <a:rPr lang="ru-RU" sz="2000" dirty="0">
                <a:cs typeface="Calibri"/>
              </a:rPr>
              <a:t> </a:t>
            </a:r>
            <a:r>
              <a:rPr lang="ru-RU" sz="2000" dirty="0" err="1">
                <a:cs typeface="Calibri"/>
              </a:rPr>
              <a:t>both</a:t>
            </a:r>
            <a:r>
              <a:rPr lang="ru-RU" sz="2000" dirty="0">
                <a:cs typeface="Calibri"/>
              </a:rPr>
              <a:t> </a:t>
            </a:r>
            <a:r>
              <a:rPr lang="ru-RU" sz="2000" dirty="0" err="1">
                <a:cs typeface="Calibri"/>
              </a:rPr>
              <a:t>of</a:t>
            </a:r>
            <a:r>
              <a:rPr lang="ru-RU" sz="2000" dirty="0">
                <a:cs typeface="Calibri"/>
              </a:rPr>
              <a:t> </a:t>
            </a:r>
            <a:r>
              <a:rPr lang="ru-RU" sz="2000" dirty="0" err="1">
                <a:cs typeface="Calibri"/>
              </a:rPr>
              <a:t>them</a:t>
            </a:r>
          </a:p>
        </p:txBody>
      </p:sp>
    </p:spTree>
    <p:extLst>
      <p:ext uri="{BB962C8B-B14F-4D97-AF65-F5344CB8AC3E}">
        <p14:creationId xmlns:p14="http://schemas.microsoft.com/office/powerpoint/2010/main" val="3392139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EED8A6-B748-E55B-6708-F0F277E1C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ru-RU" sz="4000" dirty="0" err="1">
                <a:solidFill>
                  <a:srgbClr val="FFFFFF"/>
                </a:solidFill>
                <a:cs typeface="Calibri Light"/>
              </a:rPr>
              <a:t>Bibliography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BE9251F-29CF-CDAF-3657-027538F3FF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ru-RU" sz="2000" dirty="0" err="1">
                <a:ea typeface="+mn-lt"/>
                <a:cs typeface="+mn-lt"/>
              </a:rPr>
              <a:t>Apps</a:t>
            </a:r>
            <a:r>
              <a:rPr lang="ru-RU" sz="2000" dirty="0">
                <a:ea typeface="+mn-lt"/>
                <a:cs typeface="+mn-lt"/>
              </a:rPr>
              <a:t> </a:t>
            </a:r>
            <a:r>
              <a:rPr lang="ru-RU" sz="2000" dirty="0" err="1">
                <a:ea typeface="+mn-lt"/>
                <a:cs typeface="+mn-lt"/>
              </a:rPr>
              <a:t>Permissions</a:t>
            </a:r>
            <a:r>
              <a:rPr lang="ru-RU" sz="2000" dirty="0">
                <a:ea typeface="+mn-lt"/>
                <a:cs typeface="+mn-lt"/>
              </a:rPr>
              <a:t> </a:t>
            </a:r>
            <a:r>
              <a:rPr lang="ru-RU" sz="2000" dirty="0" err="1">
                <a:ea typeface="+mn-lt"/>
                <a:cs typeface="+mn-lt"/>
              </a:rPr>
              <a:t>in</a:t>
            </a:r>
            <a:r>
              <a:rPr lang="ru-RU" sz="2000" dirty="0">
                <a:ea typeface="+mn-lt"/>
                <a:cs typeface="+mn-lt"/>
              </a:rPr>
              <a:t> </a:t>
            </a:r>
            <a:r>
              <a:rPr lang="ru-RU" sz="2000" dirty="0" err="1">
                <a:ea typeface="+mn-lt"/>
                <a:cs typeface="+mn-lt"/>
              </a:rPr>
              <a:t>the</a:t>
            </a:r>
            <a:r>
              <a:rPr lang="ru-RU" sz="2000" dirty="0">
                <a:ea typeface="+mn-lt"/>
                <a:cs typeface="+mn-lt"/>
              </a:rPr>
              <a:t> Google Play Store </a:t>
            </a:r>
            <a:r>
              <a:rPr lang="ru-RU" sz="2000" dirty="0" err="1">
                <a:ea typeface="+mn-lt"/>
                <a:cs typeface="+mn-lt"/>
              </a:rPr>
              <a:t>by</a:t>
            </a:r>
            <a:r>
              <a:rPr lang="ru-RU" sz="2000" dirty="0">
                <a:ea typeface="+mn-lt"/>
                <a:cs typeface="+mn-lt"/>
              </a:rPr>
              <a:t> KENNETH OLMSTEAD </a:t>
            </a:r>
            <a:r>
              <a:rPr lang="ru-RU" sz="2000" dirty="0" err="1">
                <a:ea typeface="+mn-lt"/>
                <a:cs typeface="+mn-lt"/>
              </a:rPr>
              <a:t>and</a:t>
            </a:r>
            <a:r>
              <a:rPr lang="ru-RU" sz="2000" dirty="0">
                <a:ea typeface="+mn-lt"/>
                <a:cs typeface="+mn-lt"/>
              </a:rPr>
              <a:t> MICHELLE ATKINSON</a:t>
            </a:r>
            <a:endParaRPr lang="ru-RU" sz="2000" dirty="0">
              <a:cs typeface="Calibri" panose="020F0502020204030204"/>
            </a:endParaRPr>
          </a:p>
          <a:p>
            <a:r>
              <a:rPr lang="ru-RU" sz="2000" dirty="0" err="1">
                <a:ea typeface="+mn-lt"/>
                <a:cs typeface="+mn-lt"/>
              </a:rPr>
              <a:t>When</a:t>
            </a:r>
            <a:r>
              <a:rPr lang="ru-RU" sz="2000" dirty="0">
                <a:ea typeface="+mn-lt"/>
                <a:cs typeface="+mn-lt"/>
              </a:rPr>
              <a:t> </a:t>
            </a:r>
            <a:r>
              <a:rPr lang="ru-RU" sz="2000" dirty="0" err="1">
                <a:ea typeface="+mn-lt"/>
                <a:cs typeface="+mn-lt"/>
              </a:rPr>
              <a:t>the</a:t>
            </a:r>
            <a:r>
              <a:rPr lang="ru-RU" sz="2000" dirty="0">
                <a:ea typeface="+mn-lt"/>
                <a:cs typeface="+mn-lt"/>
              </a:rPr>
              <a:t> Guard </a:t>
            </a:r>
            <a:r>
              <a:rPr lang="ru-RU" sz="2000" dirty="0" err="1">
                <a:ea typeface="+mn-lt"/>
                <a:cs typeface="+mn-lt"/>
              </a:rPr>
              <a:t>failed</a:t>
            </a:r>
            <a:r>
              <a:rPr lang="ru-RU" sz="2000" dirty="0">
                <a:ea typeface="+mn-lt"/>
                <a:cs typeface="+mn-lt"/>
              </a:rPr>
              <a:t> </a:t>
            </a:r>
            <a:r>
              <a:rPr lang="ru-RU" sz="2000" dirty="0" err="1">
                <a:ea typeface="+mn-lt"/>
                <a:cs typeface="+mn-lt"/>
              </a:rPr>
              <a:t>the</a:t>
            </a:r>
            <a:r>
              <a:rPr lang="ru-RU" sz="2000" dirty="0">
                <a:ea typeface="+mn-lt"/>
                <a:cs typeface="+mn-lt"/>
              </a:rPr>
              <a:t> </a:t>
            </a:r>
            <a:r>
              <a:rPr lang="ru-RU" sz="2000" dirty="0" err="1">
                <a:ea typeface="+mn-lt"/>
                <a:cs typeface="+mn-lt"/>
              </a:rPr>
              <a:t>Droid</a:t>
            </a:r>
            <a:r>
              <a:rPr lang="ru-RU" sz="2000" dirty="0">
                <a:ea typeface="+mn-lt"/>
                <a:cs typeface="+mn-lt"/>
              </a:rPr>
              <a:t>: A </a:t>
            </a:r>
            <a:r>
              <a:rPr lang="ru-RU" sz="2000" dirty="0" err="1">
                <a:ea typeface="+mn-lt"/>
                <a:cs typeface="+mn-lt"/>
              </a:rPr>
              <a:t>case</a:t>
            </a:r>
            <a:r>
              <a:rPr lang="ru-RU" sz="2000" dirty="0">
                <a:ea typeface="+mn-lt"/>
                <a:cs typeface="+mn-lt"/>
              </a:rPr>
              <a:t> </a:t>
            </a:r>
            <a:r>
              <a:rPr lang="ru-RU" sz="2000" dirty="0" err="1">
                <a:ea typeface="+mn-lt"/>
                <a:cs typeface="+mn-lt"/>
              </a:rPr>
              <a:t>study</a:t>
            </a:r>
            <a:r>
              <a:rPr lang="ru-RU" sz="2000" dirty="0">
                <a:ea typeface="+mn-lt"/>
                <a:cs typeface="+mn-lt"/>
              </a:rPr>
              <a:t> </a:t>
            </a:r>
            <a:r>
              <a:rPr lang="ru-RU" sz="2000" dirty="0" err="1">
                <a:ea typeface="+mn-lt"/>
                <a:cs typeface="+mn-lt"/>
              </a:rPr>
              <a:t>of</a:t>
            </a:r>
            <a:r>
              <a:rPr lang="ru-RU" sz="2000" dirty="0">
                <a:ea typeface="+mn-lt"/>
                <a:cs typeface="+mn-lt"/>
              </a:rPr>
              <a:t> </a:t>
            </a:r>
            <a:r>
              <a:rPr lang="ru-RU" sz="2000" dirty="0" err="1">
                <a:ea typeface="+mn-lt"/>
                <a:cs typeface="+mn-lt"/>
              </a:rPr>
              <a:t>Android</a:t>
            </a:r>
            <a:r>
              <a:rPr lang="ru-RU" sz="2000" dirty="0">
                <a:ea typeface="+mn-lt"/>
                <a:cs typeface="+mn-lt"/>
              </a:rPr>
              <a:t> </a:t>
            </a:r>
            <a:r>
              <a:rPr lang="ru-RU" sz="2000" dirty="0" err="1">
                <a:ea typeface="+mn-lt"/>
                <a:cs typeface="+mn-lt"/>
              </a:rPr>
              <a:t>malware</a:t>
            </a:r>
            <a:r>
              <a:rPr lang="ru-RU" sz="2000" dirty="0">
                <a:ea typeface="+mn-lt"/>
                <a:cs typeface="+mn-lt"/>
              </a:rPr>
              <a:t> </a:t>
            </a:r>
            <a:r>
              <a:rPr lang="ru-RU" sz="2000" dirty="0" err="1">
                <a:ea typeface="+mn-lt"/>
                <a:cs typeface="+mn-lt"/>
              </a:rPr>
              <a:t>by</a:t>
            </a:r>
            <a:r>
              <a:rPr lang="ru-RU" sz="2000" dirty="0">
                <a:ea typeface="+mn-lt"/>
                <a:cs typeface="+mn-lt"/>
              </a:rPr>
              <a:t> </a:t>
            </a:r>
            <a:r>
              <a:rPr lang="ru-RU" sz="2000" dirty="0" err="1">
                <a:ea typeface="+mn-lt"/>
                <a:cs typeface="+mn-lt"/>
              </a:rPr>
              <a:t>Harel</a:t>
            </a:r>
            <a:r>
              <a:rPr lang="ru-RU" sz="2000" dirty="0">
                <a:ea typeface="+mn-lt"/>
                <a:cs typeface="+mn-lt"/>
              </a:rPr>
              <a:t> </a:t>
            </a:r>
            <a:r>
              <a:rPr lang="ru-RU" sz="2000" dirty="0" err="1">
                <a:ea typeface="+mn-lt"/>
                <a:cs typeface="+mn-lt"/>
              </a:rPr>
              <a:t>Berger</a:t>
            </a:r>
            <a:r>
              <a:rPr lang="ru-RU" sz="2000" dirty="0">
                <a:ea typeface="+mn-lt"/>
                <a:cs typeface="+mn-lt"/>
              </a:rPr>
              <a:t>, </a:t>
            </a:r>
            <a:r>
              <a:rPr lang="ru-RU" sz="2000" dirty="0" err="1">
                <a:ea typeface="+mn-lt"/>
                <a:cs typeface="+mn-lt"/>
              </a:rPr>
              <a:t>Chen</a:t>
            </a:r>
            <a:r>
              <a:rPr lang="ru-RU" sz="2000" dirty="0">
                <a:ea typeface="+mn-lt"/>
                <a:cs typeface="+mn-lt"/>
              </a:rPr>
              <a:t> </a:t>
            </a:r>
            <a:r>
              <a:rPr lang="ru-RU" sz="2000" dirty="0" err="1">
                <a:ea typeface="+mn-lt"/>
                <a:cs typeface="+mn-lt"/>
              </a:rPr>
              <a:t>Hajaj</a:t>
            </a:r>
            <a:r>
              <a:rPr lang="ru-RU" sz="2000" dirty="0">
                <a:ea typeface="+mn-lt"/>
                <a:cs typeface="+mn-lt"/>
              </a:rPr>
              <a:t>, </a:t>
            </a:r>
            <a:r>
              <a:rPr lang="ru-RU" sz="2000" dirty="0" err="1">
                <a:ea typeface="+mn-lt"/>
                <a:cs typeface="+mn-lt"/>
              </a:rPr>
              <a:t>Amit</a:t>
            </a:r>
            <a:r>
              <a:rPr lang="ru-RU" sz="2000" dirty="0">
                <a:ea typeface="+mn-lt"/>
                <a:cs typeface="+mn-lt"/>
              </a:rPr>
              <a:t> </a:t>
            </a:r>
            <a:r>
              <a:rPr lang="ru-RU" sz="2000" dirty="0" err="1">
                <a:ea typeface="+mn-lt"/>
                <a:cs typeface="+mn-lt"/>
              </a:rPr>
              <a:t>Dvir</a:t>
            </a:r>
            <a:r>
              <a:rPr lang="ru-RU" sz="2000" dirty="0">
                <a:ea typeface="+mn-lt"/>
                <a:cs typeface="+mn-lt"/>
              </a:rPr>
              <a:t>.</a:t>
            </a:r>
            <a:endParaRPr lang="ru-RU" dirty="0"/>
          </a:p>
          <a:p>
            <a:r>
              <a:rPr lang="ru-RU" sz="2000" dirty="0">
                <a:ea typeface="+mn-lt"/>
                <a:cs typeface="+mn-lt"/>
              </a:rPr>
              <a:t>On </a:t>
            </a:r>
            <a:r>
              <a:rPr lang="ru-RU" sz="2000" dirty="0" err="1">
                <a:ea typeface="+mn-lt"/>
                <a:cs typeface="+mn-lt"/>
              </a:rPr>
              <a:t>Lightweight</a:t>
            </a:r>
            <a:r>
              <a:rPr lang="ru-RU" sz="2000" dirty="0">
                <a:ea typeface="+mn-lt"/>
                <a:cs typeface="+mn-lt"/>
              </a:rPr>
              <a:t> Mobile Phone Application </a:t>
            </a:r>
            <a:r>
              <a:rPr lang="ru-RU" sz="2000" dirty="0" err="1">
                <a:ea typeface="+mn-lt"/>
                <a:cs typeface="+mn-lt"/>
              </a:rPr>
              <a:t>Certification</a:t>
            </a:r>
            <a:r>
              <a:rPr lang="ru-RU" sz="2000" dirty="0">
                <a:ea typeface="+mn-lt"/>
                <a:cs typeface="+mn-lt"/>
              </a:rPr>
              <a:t> </a:t>
            </a:r>
            <a:r>
              <a:rPr lang="ru-RU" sz="2000" dirty="0" err="1">
                <a:ea typeface="+mn-lt"/>
                <a:cs typeface="+mn-lt"/>
              </a:rPr>
              <a:t>by</a:t>
            </a:r>
            <a:r>
              <a:rPr lang="ru-RU" sz="2000" dirty="0">
                <a:ea typeface="+mn-lt"/>
                <a:cs typeface="+mn-lt"/>
              </a:rPr>
              <a:t> William </a:t>
            </a:r>
            <a:r>
              <a:rPr lang="ru-RU" sz="2000" dirty="0" err="1">
                <a:ea typeface="+mn-lt"/>
                <a:cs typeface="+mn-lt"/>
              </a:rPr>
              <a:t>Enck</a:t>
            </a:r>
            <a:r>
              <a:rPr lang="ru-RU" sz="2000" dirty="0">
                <a:ea typeface="+mn-lt"/>
                <a:cs typeface="+mn-lt"/>
              </a:rPr>
              <a:t>, </a:t>
            </a:r>
            <a:r>
              <a:rPr lang="ru-RU" sz="2000" dirty="0" err="1">
                <a:ea typeface="+mn-lt"/>
                <a:cs typeface="+mn-lt"/>
              </a:rPr>
              <a:t>Machigar</a:t>
            </a:r>
            <a:r>
              <a:rPr lang="ru-RU" sz="2000" dirty="0">
                <a:ea typeface="+mn-lt"/>
                <a:cs typeface="+mn-lt"/>
              </a:rPr>
              <a:t> </a:t>
            </a:r>
            <a:r>
              <a:rPr lang="ru-RU" sz="2000" dirty="0" err="1">
                <a:ea typeface="+mn-lt"/>
                <a:cs typeface="+mn-lt"/>
              </a:rPr>
              <a:t>Ongtang</a:t>
            </a:r>
            <a:r>
              <a:rPr lang="ru-RU" sz="2000" dirty="0">
                <a:ea typeface="+mn-lt"/>
                <a:cs typeface="+mn-lt"/>
              </a:rPr>
              <a:t>, </a:t>
            </a:r>
            <a:r>
              <a:rPr lang="ru-RU" sz="2000" dirty="0" err="1">
                <a:ea typeface="+mn-lt"/>
                <a:cs typeface="+mn-lt"/>
              </a:rPr>
              <a:t>and</a:t>
            </a:r>
            <a:r>
              <a:rPr lang="ru-RU" sz="2000" dirty="0">
                <a:ea typeface="+mn-lt"/>
                <a:cs typeface="+mn-lt"/>
              </a:rPr>
              <a:t> </a:t>
            </a:r>
            <a:r>
              <a:rPr lang="ru-RU" sz="2000" dirty="0" err="1">
                <a:ea typeface="+mn-lt"/>
                <a:cs typeface="+mn-lt"/>
              </a:rPr>
              <a:t>Patrick</a:t>
            </a:r>
            <a:r>
              <a:rPr lang="ru-RU" sz="2000" dirty="0">
                <a:ea typeface="+mn-lt"/>
                <a:cs typeface="+mn-lt"/>
              </a:rPr>
              <a:t> </a:t>
            </a:r>
            <a:r>
              <a:rPr lang="ru-RU" sz="2000" dirty="0" err="1">
                <a:ea typeface="+mn-lt"/>
                <a:cs typeface="+mn-lt"/>
              </a:rPr>
              <a:t>McDaniel</a:t>
            </a:r>
            <a:endParaRPr lang="ru-RU" dirty="0" err="1"/>
          </a:p>
          <a:p>
            <a:endParaRPr lang="ru-RU" sz="20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7388461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Тема Office</vt:lpstr>
      <vt:lpstr>When the Guard failed the Droid: Improvement</vt:lpstr>
      <vt:lpstr>Introduction</vt:lpstr>
      <vt:lpstr>Methodology</vt:lpstr>
      <vt:lpstr>Results</vt:lpstr>
      <vt:lpstr>Conclusion</vt:lpstr>
      <vt:lpstr>Bibliography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75</cp:revision>
  <dcterms:created xsi:type="dcterms:W3CDTF">2023-01-18T19:57:07Z</dcterms:created>
  <dcterms:modified xsi:type="dcterms:W3CDTF">2023-01-18T21:21:38Z</dcterms:modified>
</cp:coreProperties>
</file>