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1ED2-2609-4051-9DAA-BC42B47FCE0B}" type="datetimeFigureOut">
              <a:rPr lang="ru-RU" smtClean="0"/>
              <a:t>25.04.2013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4A528-2BE3-4D60-B594-3F708030B94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4A528-2BE3-4D60-B594-3F708030B941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8398-3B2A-46F3-8F49-B8297B577F89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71C9-4A82-480A-BA8E-1DA5219AC98A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AEF0-37BB-4A2E-A1DC-707FA632FF7D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220-A28E-4F5E-ACF9-0A82F927EBF4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5B60-E525-43CC-A7C9-9067DF39F2E0}" type="datetime1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A5CA-C2C7-4D09-ADB8-ED83DC16A534}" type="datetime1">
              <a:rPr lang="ru-RU" smtClean="0"/>
              <a:t>25.04.2013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7B6E-E381-455F-9472-449FA0ACFE41}" type="datetime1">
              <a:rPr lang="ru-RU" smtClean="0"/>
              <a:t>25.04.2013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7B5E-258E-495A-93CD-31052A62263D}" type="datetime1">
              <a:rPr lang="ru-RU" smtClean="0"/>
              <a:t>25.04.2013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1811-CA54-4008-A9DB-934478F24309}" type="datetime1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879-0BF4-480B-9F24-5013D8A80E59}" type="datetime1">
              <a:rPr lang="ru-RU" smtClean="0"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6B46-5051-4343-8517-D8131A5A293D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683A-CE0B-4A88-9F79-2919B228CA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cs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Разработка алгоритмов для </a:t>
            </a:r>
            <a:r>
              <a:rPr lang="ru-RU" b="1" cap="all" dirty="0" smtClean="0"/>
              <a:t>упорядочивания </a:t>
            </a:r>
            <a:r>
              <a:rPr lang="ru-RU" b="1" cap="all" dirty="0"/>
              <a:t>структур белков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Соколов А. А.</a:t>
            </a:r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ru-RU" dirty="0" smtClean="0"/>
              <a:t>СПИСОК-2013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3429000" y="5029200"/>
            <a:ext cx="2133600" cy="365125"/>
          </a:xfrm>
        </p:spPr>
        <p:txBody>
          <a:bodyPr/>
          <a:lstStyle/>
          <a:p>
            <a:pPr algn="ctr"/>
            <a:fld id="{BD9F2821-1254-44BE-BDB9-08AB2912159E}" type="datetime1">
              <a:rPr lang="ru-RU" sz="1400" b="1" smtClean="0"/>
              <a:pPr algn="ctr"/>
              <a:t>25.04.2013</a:t>
            </a:fld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неверных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Определение несовместимых </a:t>
            </a:r>
            <a:r>
              <a:rPr lang="ru-RU" sz="2800" b="1" dirty="0" err="1" smtClean="0"/>
              <a:t>конформационных</a:t>
            </a:r>
            <a:r>
              <a:rPr lang="ru-RU" sz="2800" b="1" dirty="0" smtClean="0"/>
              <a:t> движений из заданной </a:t>
            </a:r>
            <a:r>
              <a:rPr lang="ru-RU" sz="2800" b="1" dirty="0" err="1" smtClean="0"/>
              <a:t>конформации</a:t>
            </a:r>
            <a:endParaRPr lang="ru-RU" sz="2800" dirty="0" smtClean="0"/>
          </a:p>
          <a:p>
            <a:pPr algn="just">
              <a:buNone/>
            </a:pPr>
            <a:r>
              <a:rPr lang="ru-RU" sz="2800" dirty="0" smtClean="0"/>
              <a:t>Учитывается изменение направления движения</a:t>
            </a:r>
          </a:p>
          <a:p>
            <a:pPr algn="just">
              <a:buNone/>
            </a:pPr>
            <a:r>
              <a:rPr lang="ru-RU" sz="2800" dirty="0" smtClean="0"/>
              <a:t>молекул</a:t>
            </a:r>
          </a:p>
          <a:p>
            <a:pPr algn="just">
              <a:buNone/>
            </a:pP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</a:t>
            </a:r>
            <a:r>
              <a:rPr lang="ru-RU" sz="2800" dirty="0" err="1" smtClean="0"/>
              <a:t>=</a:t>
            </a:r>
            <a:r>
              <a:rPr lang="ru-RU" sz="2800" i="1" dirty="0" err="1" smtClean="0"/>
              <a:t>D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)/</a:t>
            </a:r>
            <a:r>
              <a:rPr lang="ru-RU" sz="2800" i="1" dirty="0" smtClean="0"/>
              <a:t>L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 — приближенное значение производной координат атома по времени</a:t>
            </a:r>
            <a:endParaRPr lang="en-US" sz="2800" dirty="0" smtClean="0"/>
          </a:p>
          <a:p>
            <a:pPr algn="just">
              <a:buNone/>
            </a:pPr>
            <a:r>
              <a:rPr lang="ru-RU" sz="2800" i="1" dirty="0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B</a:t>
            </a:r>
            <a:r>
              <a:rPr lang="ru-RU" sz="2800" dirty="0" smtClean="0"/>
              <a:t>,</a:t>
            </a:r>
            <a:r>
              <a:rPr lang="ru-RU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dirty="0" err="1" smtClean="0"/>
              <a:t>=max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)+</a:t>
            </a: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C</a:t>
            </a:r>
            <a:r>
              <a:rPr lang="ru-RU" sz="2800" dirty="0" smtClean="0"/>
              <a:t>))</a:t>
            </a:r>
            <a:r>
              <a:rPr lang="en-US" sz="2800" dirty="0" smtClean="0"/>
              <a:t> – </a:t>
            </a:r>
            <a:r>
              <a:rPr lang="ru-RU" sz="2800" dirty="0" smtClean="0"/>
              <a:t>мера второй производной направления движения молекул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протеомика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Белки в клетках живых организмов выполняют множество разнообразных функций</a:t>
            </a:r>
          </a:p>
          <a:p>
            <a:r>
              <a:rPr lang="ru-RU" dirty="0" err="1" smtClean="0"/>
              <a:t>Протеомика</a:t>
            </a:r>
            <a:r>
              <a:rPr lang="ru-RU" dirty="0" smtClean="0"/>
              <a:t> — наука, основным предметом изучения которой являются белки и их взаимодействия в живых организмах</a:t>
            </a:r>
          </a:p>
          <a:p>
            <a:r>
              <a:rPr lang="ru-RU" dirty="0" err="1" smtClean="0"/>
              <a:t>Конформационное</a:t>
            </a:r>
            <a:r>
              <a:rPr lang="ru-RU" dirty="0" smtClean="0"/>
              <a:t> движение белков является интересной и малоизученной темой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СПИСОК-2013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 Bank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err="1" smtClean="0"/>
              <a:t>Protein</a:t>
            </a:r>
            <a:r>
              <a:rPr lang="ru-RU" b="1" dirty="0" smtClean="0"/>
              <a:t>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Bank</a:t>
            </a:r>
            <a:r>
              <a:rPr lang="ru-RU" b="1" dirty="0" smtClean="0"/>
              <a:t>, PDB</a:t>
            </a:r>
            <a:r>
              <a:rPr lang="ru-RU" dirty="0" smtClean="0"/>
              <a:t> — банк данных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структур белков и нуклеиновых кислот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http://www.rcsb.org/</a:t>
            </a:r>
            <a:endParaRPr lang="en-US" dirty="0" smtClean="0"/>
          </a:p>
          <a:p>
            <a:r>
              <a:rPr lang="ru-RU" dirty="0" smtClean="0"/>
              <a:t>Содержит в себе 89921 </a:t>
            </a:r>
            <a:r>
              <a:rPr lang="ru-RU" dirty="0" err="1" smtClean="0"/>
              <a:t>конформаций</a:t>
            </a:r>
            <a:r>
              <a:rPr lang="ru-RU" dirty="0" smtClean="0"/>
              <a:t> белков по состоянию на 23 апреля 2013 года.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 Bank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Информация получена, в</a:t>
            </a:r>
          </a:p>
          <a:p>
            <a:pPr>
              <a:buNone/>
            </a:pPr>
            <a:r>
              <a:rPr lang="ru-RU" dirty="0" smtClean="0"/>
              <a:t>основном, методами</a:t>
            </a:r>
          </a:p>
          <a:p>
            <a:pPr>
              <a:buNone/>
            </a:pPr>
            <a:r>
              <a:rPr lang="ru-RU" dirty="0" smtClean="0"/>
              <a:t>рентгеноструктурного анализа</a:t>
            </a:r>
            <a:endParaRPr lang="ru-RU" dirty="0"/>
          </a:p>
          <a:p>
            <a:pPr>
              <a:buNone/>
            </a:pP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ЯМР-спектроскопии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D:\Profiles\asokolov\Desktop\HWB-NMR_-_900MHz_-_21.2_Tes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40522"/>
            <a:ext cx="2438400" cy="3012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Малое число </a:t>
            </a:r>
            <a:r>
              <a:rPr lang="ru-RU" dirty="0" err="1" smtClean="0"/>
              <a:t>конформаций</a:t>
            </a:r>
            <a:r>
              <a:rPr lang="ru-RU" dirty="0" smtClean="0"/>
              <a:t> каждого белка в базе не позволяет получить полного представления о возможной траектории движения белка</a:t>
            </a:r>
          </a:p>
          <a:p>
            <a:r>
              <a:rPr lang="ru-RU" dirty="0" smtClean="0"/>
              <a:t>Возникает задача компьютерного построения траектории движения белка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Z:\базовые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199"/>
            <a:ext cx="4233143" cy="4096000"/>
          </a:xfrm>
          <a:prstGeom prst="rect">
            <a:avLst/>
          </a:prstGeom>
          <a:noFill/>
        </p:spPr>
      </p:pic>
      <p:sp>
        <p:nvSpPr>
          <p:cNvPr id="8" name="Нижний колонтитул 4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СПИСОК-2013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5715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</a:t>
            </a:r>
            <a:r>
              <a:rPr lang="ru-RU" dirty="0" err="1" smtClean="0">
                <a:solidFill>
                  <a:srgbClr val="FF0000"/>
                </a:solidFill>
              </a:rPr>
              <a:t>конформации</a:t>
            </a:r>
            <a:r>
              <a:rPr lang="ru-RU" dirty="0" smtClean="0">
                <a:solidFill>
                  <a:srgbClr val="FF0000"/>
                </a:solidFill>
              </a:rPr>
              <a:t> белка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3200" dirty="0" smtClean="0"/>
              <a:t>Для каждой пары</a:t>
            </a:r>
            <a:r>
              <a:rPr lang="ru-RU" sz="3200" dirty="0" smtClean="0"/>
              <a:t> базовых </a:t>
            </a:r>
            <a:r>
              <a:rPr lang="ru-RU" sz="3200" dirty="0" err="1" smtClean="0"/>
              <a:t>конформаций</a:t>
            </a:r>
            <a:r>
              <a:rPr lang="ru-RU" sz="3200" dirty="0" smtClean="0"/>
              <a:t> вычисляется стоимость </a:t>
            </a:r>
            <a:r>
              <a:rPr lang="ru-RU" sz="3200" dirty="0" err="1" smtClean="0"/>
              <a:t>конформационного</a:t>
            </a:r>
            <a:r>
              <a:rPr lang="ru-RU" sz="3200" dirty="0" smtClean="0"/>
              <a:t> движения и цепочка промежуточных </a:t>
            </a:r>
            <a:r>
              <a:rPr lang="ru-RU" sz="3200" dirty="0" err="1" smtClean="0"/>
              <a:t>конформаций</a:t>
            </a:r>
            <a:r>
              <a:rPr lang="ru-RU" sz="3200" dirty="0" smtClean="0"/>
              <a:t> с помощью помощью метода минимизации переноса масс.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819400" y="5715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</a:t>
            </a:r>
            <a:r>
              <a:rPr lang="ru-RU" dirty="0" err="1" smtClean="0">
                <a:solidFill>
                  <a:srgbClr val="FF0000"/>
                </a:solidFill>
              </a:rPr>
              <a:t>конформации</a:t>
            </a:r>
            <a:r>
              <a:rPr lang="ru-RU" dirty="0" smtClean="0">
                <a:solidFill>
                  <a:srgbClr val="FF0000"/>
                </a:solidFill>
              </a:rPr>
              <a:t> белка. </a:t>
            </a:r>
            <a:r>
              <a:rPr lang="ru-RU" dirty="0" smtClean="0">
                <a:solidFill>
                  <a:srgbClr val="0070C0"/>
                </a:solidFill>
              </a:rPr>
              <a:t>Промежуточные </a:t>
            </a:r>
            <a:r>
              <a:rPr lang="ru-RU" dirty="0" err="1" smtClean="0">
                <a:solidFill>
                  <a:srgbClr val="0070C0"/>
                </a:solidFill>
              </a:rPr>
              <a:t>конформации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6" name="Picture 4" descr="Z:\граф из базовых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448" y="1600200"/>
            <a:ext cx="4361143" cy="4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неверных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Удаление заведомо неверных движений</a:t>
            </a:r>
          </a:p>
          <a:p>
            <a:pPr>
              <a:buNone/>
            </a:pPr>
            <a:r>
              <a:rPr lang="en-US" b="1" dirty="0" smtClean="0"/>
              <a:t>L(A,B)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Если 2</a:t>
            </a:r>
            <a:r>
              <a:rPr lang="ru-RU" dirty="0"/>
              <a:t>×(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A</a:t>
            </a:r>
            <a:r>
              <a:rPr lang="ru-RU" dirty="0"/>
              <a:t>,</a:t>
            </a:r>
            <a:r>
              <a:rPr lang="ru-RU" i="1" dirty="0"/>
              <a:t>B</a:t>
            </a:r>
            <a:r>
              <a:rPr lang="ru-RU" dirty="0"/>
              <a:t>) + 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B</a:t>
            </a:r>
            <a:r>
              <a:rPr lang="ru-RU" dirty="0"/>
              <a:t>,</a:t>
            </a:r>
            <a:r>
              <a:rPr lang="ru-RU" i="1" dirty="0"/>
              <a:t>C</a:t>
            </a:r>
            <a:r>
              <a:rPr lang="ru-RU" dirty="0"/>
              <a:t>)) &lt; 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A</a:t>
            </a:r>
            <a:r>
              <a:rPr lang="ru-RU" dirty="0"/>
              <a:t>,</a:t>
            </a:r>
            <a:r>
              <a:rPr lang="ru-RU" i="1" dirty="0"/>
              <a:t>C</a:t>
            </a:r>
            <a:r>
              <a:rPr lang="ru-RU" dirty="0" smtClean="0"/>
              <a:t>) то </a:t>
            </a:r>
            <a:r>
              <a:rPr lang="en-US" dirty="0" smtClean="0"/>
              <a:t> </a:t>
            </a:r>
            <a:r>
              <a:rPr lang="ru-RU" dirty="0" smtClean="0"/>
              <a:t>ребро </a:t>
            </a:r>
            <a:r>
              <a:rPr lang="en-US" dirty="0" smtClean="0"/>
              <a:t>(</a:t>
            </a:r>
            <a:r>
              <a:rPr lang="ru-RU" dirty="0" smtClean="0"/>
              <a:t>А, С</a:t>
            </a:r>
            <a:r>
              <a:rPr lang="en-US" dirty="0" smtClean="0"/>
              <a:t>)</a:t>
            </a:r>
            <a:endParaRPr lang="ru-RU" dirty="0"/>
          </a:p>
          <a:p>
            <a:pPr>
              <a:buNone/>
            </a:pPr>
            <a:r>
              <a:rPr lang="ru-RU" dirty="0" smtClean="0"/>
              <a:t>удаляется из графа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248</Words>
  <Application>Microsoft Office PowerPoint</Application>
  <PresentationFormat>Экран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Разработка алгоритмов для упорядочивания структур белков </vt:lpstr>
      <vt:lpstr>Что такое протеомика</vt:lpstr>
      <vt:lpstr>Protein Data Bank</vt:lpstr>
      <vt:lpstr>Protein Data Bank</vt:lpstr>
      <vt:lpstr>Постановка задачи</vt:lpstr>
      <vt:lpstr>Метод построения графа гладких конформационных движений</vt:lpstr>
      <vt:lpstr>Метод построения графа гладких конформационных движений</vt:lpstr>
      <vt:lpstr>Метод построения графа гладких конформационных движений</vt:lpstr>
      <vt:lpstr>Фильтрация неверных конформационных движений</vt:lpstr>
      <vt:lpstr>Фильтрация неверных конформационных движений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для упорядочивания структур белков </dc:title>
  <dc:creator>asokolov</dc:creator>
  <cp:lastModifiedBy>asokolov</cp:lastModifiedBy>
  <cp:revision>11</cp:revision>
  <dcterms:created xsi:type="dcterms:W3CDTF">2013-04-25T14:54:21Z</dcterms:created>
  <dcterms:modified xsi:type="dcterms:W3CDTF">2013-04-25T16:29:24Z</dcterms:modified>
</cp:coreProperties>
</file>