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7" r:id="rId3"/>
    <p:sldId id="310" r:id="rId4"/>
    <p:sldId id="317" r:id="rId5"/>
    <p:sldId id="318" r:id="rId6"/>
    <p:sldId id="319" r:id="rId7"/>
    <p:sldId id="320" r:id="rId8"/>
    <p:sldId id="322" r:id="rId9"/>
    <p:sldId id="323" r:id="rId10"/>
    <p:sldId id="324" r:id="rId11"/>
    <p:sldId id="325" r:id="rId12"/>
    <p:sldId id="329" r:id="rId13"/>
    <p:sldId id="326" r:id="rId14"/>
    <p:sldId id="340" r:id="rId15"/>
    <p:sldId id="328" r:id="rId16"/>
    <p:sldId id="333" r:id="rId17"/>
    <p:sldId id="331" r:id="rId18"/>
    <p:sldId id="334" r:id="rId19"/>
    <p:sldId id="332" r:id="rId20"/>
    <p:sldId id="335" r:id="rId21"/>
    <p:sldId id="336" r:id="rId22"/>
    <p:sldId id="337" r:id="rId23"/>
    <p:sldId id="338" r:id="rId24"/>
    <p:sldId id="339" r:id="rId25"/>
    <p:sldId id="301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olodnitchii" initials="AC" lastIdx="1" clrIdx="0">
    <p:extLst>
      <p:ext uri="{19B8F6BF-5375-455C-9EA6-DF929625EA0E}">
        <p15:presenceInfo xmlns:p15="http://schemas.microsoft.com/office/powerpoint/2012/main" userId="S-1-5-21-1011574624-462515375-2180528407-86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2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45" autoAdjust="0"/>
  </p:normalViewPr>
  <p:slideViewPr>
    <p:cSldViewPr>
      <p:cViewPr varScale="1">
        <p:scale>
          <a:sx n="80" d="100"/>
          <a:sy n="80" d="100"/>
        </p:scale>
        <p:origin x="25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0C9E3-0D20-46CB-BB31-D7803CA6075F}" type="datetimeFigureOut">
              <a:rPr lang="uk-UA" smtClean="0"/>
              <a:t>13.02.2015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6F5EF-1DEC-4226-8642-B6FB7F7E3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17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6F5EF-1DEC-4226-8642-B6FB7F7E3DA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BrandLohika\lohika_presentation\Presentation Lohika_back2-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9"/>
          <a:stretch/>
        </p:blipFill>
        <p:spPr bwMode="auto">
          <a:xfrm>
            <a:off x="-1426" y="0"/>
            <a:ext cx="9145426" cy="593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14" y="9807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2564904"/>
            <a:ext cx="6400800" cy="30738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295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BrandLohika\lohika_presentation\Presentation Lohika_back2-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9"/>
          <a:stretch/>
        </p:blipFill>
        <p:spPr bwMode="auto">
          <a:xfrm>
            <a:off x="-1426" y="0"/>
            <a:ext cx="9145426" cy="593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275856" y="181022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67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BrandLohika\lohika_presentation\Presentation Lohika_back2-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-1" y="0"/>
            <a:ext cx="9145429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859216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8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BrandLohika\lohika_presentation\Presentation Lohika_back2-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3"/>
          <a:stretch/>
        </p:blipFill>
        <p:spPr bwMode="auto">
          <a:xfrm>
            <a:off x="0" y="0"/>
            <a:ext cx="9144000" cy="59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488832" cy="940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488832" cy="44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140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BrandLohika\lohika_presentation\Presentation Lohika_back2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0" y="0"/>
            <a:ext cx="9145428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80729"/>
            <a:ext cx="7772400" cy="3426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38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BrandLohika\lohika_presentation\Presentation Lohika_back2-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-1" y="0"/>
            <a:ext cx="9145429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488832" cy="868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600200"/>
            <a:ext cx="3596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6682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47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BrandLohika\lohika_presentation\Presentation Lohika_back2-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9"/>
          <a:stretch/>
        </p:blipFill>
        <p:spPr bwMode="auto">
          <a:xfrm>
            <a:off x="-1426" y="0"/>
            <a:ext cx="9145426" cy="593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956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BrandLohika\lohika_presentation\Presentation Lohika_back2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0" y="0"/>
            <a:ext cx="9145429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49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BrandLohika\lohika_presentation\Presentation Lohika_back2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0" y="0"/>
            <a:ext cx="9145429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790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BrandLohika\lohika_presentation\Presentation Lohika_back2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0" y="0"/>
            <a:ext cx="9145428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24939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2696"/>
            <a:ext cx="4381326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1435100"/>
            <a:ext cx="249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37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BrandLohika\lohika_presentation\Presentation Lohika_back2-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-1" y="0"/>
            <a:ext cx="9145429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908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 dirty="0"/>
          </a:p>
        </p:txBody>
      </p:sp>
      <p:pic>
        <p:nvPicPr>
          <p:cNvPr id="3074" name="Picture 2" descr="D:\BrandLohika\lohika_presentation\foot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90" y="5945014"/>
            <a:ext cx="9174290" cy="9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8AD45"/>
          </a:solidFill>
          <a:latin typeface="Casper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urke/r.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hika-js-course.herokuapp.com/Us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://en.wikipedia.org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synchronous_module_definition" TargetMode="External"/><Relationship Id="rId5" Type="http://schemas.openxmlformats.org/officeDocument/2006/relationships/hyperlink" Target="http://en.wikipedia.org/wiki/Minification_(programming)" TargetMode="External"/><Relationship Id="rId4" Type="http://schemas.openxmlformats.org/officeDocument/2006/relationships/hyperlink" Target="http://en.wikipedia.org/wiki/Concaten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randLohika\lohika_presentation\Presentation Lohika_back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93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14" y="4221088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RequireJS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6644" y="1397567"/>
            <a:ext cx="697178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will load require and then load configuration from main.js --&gt;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data-main=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"scripts/main.js"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"scripts/require.js"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or you can add path to require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inside of require function --&gt;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="scripts/main.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loaded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or you can simply load configuration after require.js --&gt;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"scripts/main.js"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or execute it right on the page --&gt;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configuratiob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goes here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be in the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1417638"/>
            <a:ext cx="76226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requirejs.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//base path to the scripts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'/Scripts'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//get part of the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that would be added to the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//normally is used to fix caching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'rev=1'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//unfortunately not all of the libraries follow AMD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//so if you face such library it needs to be added to shims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//as a result you may work with like it is being AMD module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//if I have long path to some file or file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BC94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BC94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 specific or being outside of root folder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//I can easily provide name association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"bootstrap-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clickover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SomePathToTheFile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bootstrapx-clickover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jqueryUI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"jquery-ui-1.10.3"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//well yeah I can load common application modules right here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"underscore"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1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words on 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Dependencies can be nested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Loaded once and used in multiple locations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You can load html pages or other resources as dependencies as well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3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define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1640" y="1597605"/>
            <a:ext cx="6624736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//Let's define a module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 the array we list module dependencies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//then we pass dependencies to the function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'underscore'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the module value by returning a value.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getSomething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//or we can return object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define a </a:t>
            </a:r>
            <a:r>
              <a:rPr lang="en-US" dirty="0" smtClean="0"/>
              <a:t>module that can work in both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7664" y="2276872"/>
            <a:ext cx="684076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"function"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0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So what is the difference between passing them as function arguments or inject them via require?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5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Constructor injection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Service locator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7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the main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We can clearly see module dependencies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We receive them as arguments or can load them into variables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We do not add anything to the global scope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If there is no dependency we will get clear error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External code does not affect us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8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would we use it on the page and initialize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8599" y="1844824"/>
            <a:ext cx="715772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//list module or modules you need to run the code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 this case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domReady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ensures that callback is fired after page load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//as a last argument specify function which will accept AMD results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//and will be called when all scripts are loaded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pageStartModule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domReady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pageStart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pageStart.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//initial data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BC9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8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optimizer (r.js)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Files </a:t>
            </a:r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uglifying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 (minimizes content size)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Files concatenation (minimizes number of requests)</a:t>
            </a:r>
          </a:p>
          <a:p>
            <a:r>
              <a:rPr lang="en-US" altLang="ko-KR" dirty="0">
                <a:solidFill>
                  <a:srgbClr val="3E3D2D"/>
                </a:solidFill>
                <a:latin typeface="Century Gothic" charset="0"/>
                <a:hlinkClick r:id="rId2"/>
              </a:rPr>
              <a:t>https://github.com/jrburke/r.js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  <a:hlinkClick r:id="rId2"/>
              </a:rPr>
              <a:t>/</a:t>
            </a: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3E3D2D"/>
                </a:solidFill>
                <a:latin typeface="Century Gothic" charset="0"/>
              </a:rPr>
              <a:t>World before AMD</a:t>
            </a:r>
          </a:p>
          <a:p>
            <a:r>
              <a:rPr lang="en-US" sz="2800" dirty="0" smtClean="0">
                <a:solidFill>
                  <a:srgbClr val="3E3D2D"/>
                </a:solidFill>
                <a:latin typeface="Century Gothic" charset="0"/>
              </a:rPr>
              <a:t>What AMD is trying to solve</a:t>
            </a:r>
          </a:p>
          <a:p>
            <a:r>
              <a:rPr lang="en-US" sz="2800" dirty="0" err="1" smtClean="0">
                <a:solidFill>
                  <a:srgbClr val="3E3D2D"/>
                </a:solidFill>
                <a:latin typeface="Century Gothic" charset="0"/>
              </a:rPr>
              <a:t>RequireJS</a:t>
            </a:r>
            <a:endParaRPr lang="en-US" sz="2800" dirty="0" smtClean="0">
              <a:solidFill>
                <a:srgbClr val="3E3D2D"/>
              </a:solidFill>
              <a:latin typeface="Century Gothic" charset="0"/>
            </a:endParaRPr>
          </a:p>
          <a:p>
            <a:r>
              <a:rPr lang="en-US" sz="2800" dirty="0" smtClean="0">
                <a:solidFill>
                  <a:srgbClr val="3E3D2D"/>
                </a:solidFill>
                <a:latin typeface="Century Gothic" charset="0"/>
              </a:rPr>
              <a:t>Implementation of user management application with </a:t>
            </a:r>
            <a:r>
              <a:rPr lang="en-US" sz="2800" dirty="0" err="1" smtClean="0">
                <a:solidFill>
                  <a:srgbClr val="3E3D2D"/>
                </a:solidFill>
                <a:latin typeface="Century Gothic" charset="0"/>
              </a:rPr>
              <a:t>RequireJS</a:t>
            </a:r>
            <a:r>
              <a:rPr lang="en-US" sz="2800" dirty="0" smtClean="0">
                <a:solidFill>
                  <a:srgbClr val="3E3D2D"/>
                </a:solidFill>
                <a:latin typeface="Century Gothic" charset="0"/>
              </a:rPr>
              <a:t> + </a:t>
            </a:r>
            <a:r>
              <a:rPr lang="en-US" sz="2800" dirty="0" err="1" smtClean="0">
                <a:solidFill>
                  <a:srgbClr val="3E3D2D"/>
                </a:solidFill>
                <a:latin typeface="Century Gothic" charset="0"/>
              </a:rPr>
              <a:t>Jquery</a:t>
            </a:r>
            <a:r>
              <a:rPr lang="en-US" sz="2800" dirty="0" smtClean="0">
                <a:solidFill>
                  <a:srgbClr val="3E3D2D"/>
                </a:solidFill>
                <a:latin typeface="Century Gothic" charset="0"/>
              </a:rPr>
              <a:t> + Underscore</a:t>
            </a:r>
          </a:p>
          <a:p>
            <a:endParaRPr lang="en-US" sz="2800" dirty="0" smtClean="0">
              <a:solidFill>
                <a:srgbClr val="3E3D2D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You create configuration file (</a:t>
            </a:r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js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)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Run r.js either from node, java or browser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You create configuration file (</a:t>
            </a:r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js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)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Run r.js either from node, java or browser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7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1640" y="1937157"/>
            <a:ext cx="7056784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'/Scripts'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generateSourceMaps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preserveLicenseComments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'shims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'paths configuration‘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'main'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domReady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Let’s create sample application.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User management page (CRUD)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rgbClr val="3E3D2D"/>
                </a:solidFill>
                <a:latin typeface="Century Gothic" charset="0"/>
              </a:rPr>
              <a:t>With JQuery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, </a:t>
            </a:r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RequireJS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, Underscore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Reimplement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 the page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Add ability to sort users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Add paging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API Endpoint</a:t>
            </a:r>
            <a:r>
              <a:rPr lang="en-US" altLang="ko-KR" dirty="0">
                <a:solidFill>
                  <a:srgbClr val="3E3D2D"/>
                </a:solidFill>
                <a:latin typeface="Century Gothic" charset="0"/>
              </a:rPr>
              <a:t>: </a:t>
            </a:r>
            <a:r>
              <a:rPr lang="en-US" altLang="ko-KR" dirty="0">
                <a:solidFill>
                  <a:srgbClr val="3E3D2D"/>
                </a:solidFill>
                <a:latin typeface="Century Gothic" charset="0"/>
                <a:hlinkClick r:id="rId2"/>
              </a:rPr>
              <a:t>http://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  <a:hlinkClick r:id="rId2"/>
              </a:rPr>
              <a:t>lohika-js-course.herokuapp.com/User</a:t>
            </a: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44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34" y="1916832"/>
            <a:ext cx="2943547" cy="2943547"/>
          </a:xfrm>
        </p:spPr>
      </p:pic>
    </p:spTree>
    <p:extLst>
      <p:ext uri="{BB962C8B-B14F-4D97-AF65-F5344CB8AC3E}">
        <p14:creationId xmlns:p14="http://schemas.microsoft.com/office/powerpoint/2010/main" val="32564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before 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Sites are turning into complex web apps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Scripts are loaded into the blocking way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Code complexity grows as a result global scope is polluting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There are no clear dependencies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Deployment wants optimized code which is not suitable for the development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scripts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4" y="1417638"/>
            <a:ext cx="8534728" cy="39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scripts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So what is the issue?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Browser is limited to the number of requests it can make to the certain domain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Scripts are not executed in parallel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And yeah that was not whole app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Whole app required 179 requests to be made and required 5 seconds just to load and execute all scripts</a:t>
            </a: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Slow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You need to handle dependencies on your own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Global scope polluting</a:t>
            </a: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0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Asynchronous module definition</a:t>
            </a:r>
            <a:r>
              <a:rPr lang="en-US" dirty="0"/>
              <a:t> (</a:t>
            </a:r>
            <a:r>
              <a:rPr lang="en-US" b="1" dirty="0"/>
              <a:t>AMD</a:t>
            </a:r>
            <a:r>
              <a:rPr lang="en-US" dirty="0"/>
              <a:t>) is a </a:t>
            </a:r>
            <a:r>
              <a:rPr lang="en-US" dirty="0">
                <a:hlinkClick r:id="rId2" tooltip="JavaScript"/>
              </a:rPr>
              <a:t>JavaScript</a:t>
            </a:r>
            <a:r>
              <a:rPr lang="en-US" dirty="0"/>
              <a:t> specification that defines an API for defining code modules and their dependencies, and loading them asynchronously if desired. </a:t>
            </a:r>
            <a:r>
              <a:rPr lang="en-US" dirty="0" smtClean="0"/>
              <a:t>Implementations </a:t>
            </a:r>
            <a:r>
              <a:rPr lang="en-US" dirty="0"/>
              <a:t>of AMD provide the following benefits:</a:t>
            </a:r>
          </a:p>
          <a:p>
            <a:pPr lvl="1"/>
            <a:r>
              <a:rPr lang="en-US" dirty="0"/>
              <a:t>Website performance improvements. AMD implementations load smaller JavaScript files, and only load them when they're needed.</a:t>
            </a:r>
          </a:p>
          <a:p>
            <a:pPr lvl="1"/>
            <a:r>
              <a:rPr lang="en-US" dirty="0"/>
              <a:t>Fewer page errors. AMD implementations allow developers to define dependencies that must load before a module is executed, so the module doesn't try to use outside code that isn't yet available.</a:t>
            </a:r>
          </a:p>
          <a:p>
            <a:pPr lvl="1"/>
            <a:r>
              <a:rPr lang="en-US" dirty="0"/>
              <a:t>In addition to loading multiple JavaScript files at runtime, AMD implementations allow developers to encapsulate code in smaller, more logically-organized files in a way similar to other programming languages such as </a:t>
            </a:r>
            <a:r>
              <a:rPr lang="en-US" dirty="0">
                <a:hlinkClick r:id="rId3" tooltip="Java (programming language)"/>
              </a:rPr>
              <a:t>Java</a:t>
            </a:r>
            <a:r>
              <a:rPr lang="en-US" dirty="0"/>
              <a:t>. For production and deployment, developers can </a:t>
            </a:r>
            <a:r>
              <a:rPr lang="en-US" dirty="0">
                <a:hlinkClick r:id="rId4" tooltip="Concatenation"/>
              </a:rPr>
              <a:t>concatenate</a:t>
            </a:r>
            <a:r>
              <a:rPr lang="en-US" dirty="0"/>
              <a:t> and </a:t>
            </a:r>
            <a:r>
              <a:rPr lang="en-US" dirty="0">
                <a:hlinkClick r:id="rId5" tooltip="Minification (programming)"/>
              </a:rPr>
              <a:t>minify</a:t>
            </a:r>
            <a:r>
              <a:rPr lang="en-US" dirty="0"/>
              <a:t> JavaScript modules based on an AMD API into one file, the same as traditional JavaScript.</a:t>
            </a: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3E3D2D"/>
                </a:solidFill>
                <a:latin typeface="Century Gothic" charset="0"/>
                <a:hlinkClick r:id="rId6"/>
              </a:rPr>
              <a:t>http://en.wikipedia.org/wiki/Asynchronous_module_definition</a:t>
            </a:r>
            <a:endParaRPr lang="en-US" altLang="ko-KR" sz="2200" dirty="0" smtClean="0">
              <a:solidFill>
                <a:srgbClr val="3E3D2D"/>
              </a:solidFill>
              <a:latin typeface="Century Gothic" charset="0"/>
            </a:endParaRPr>
          </a:p>
          <a:p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55" y="30052"/>
            <a:ext cx="1799601" cy="17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This is specification not the technology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This is just the basis for libraries like:</a:t>
            </a:r>
          </a:p>
          <a:p>
            <a:pPr lvl="1"/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RequireJS</a:t>
            </a: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lvl="1"/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CommonJS</a:t>
            </a:r>
            <a:endParaRPr lang="en-US" altLang="ko-KR" dirty="0" smtClean="0">
              <a:solidFill>
                <a:srgbClr val="3E3D2D"/>
              </a:solidFill>
              <a:latin typeface="Century Gothic" charset="0"/>
            </a:endParaRPr>
          </a:p>
          <a:p>
            <a:pPr lvl="1"/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And many others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RequireJS</a:t>
            </a:r>
            <a:r>
              <a:rPr lang="en-US" dirty="0" smtClean="0"/>
              <a:t> brings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3E3D2D"/>
                </a:solidFill>
                <a:latin typeface="Century Gothic" charset="0"/>
              </a:rPr>
              <a:t>Async</a:t>
            </a:r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 script loader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Encapsulation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Nested dependencies support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Avoiding polluting of global scope</a:t>
            </a:r>
          </a:p>
          <a:p>
            <a:r>
              <a:rPr lang="en-US" altLang="ko-KR" dirty="0" smtClean="0">
                <a:solidFill>
                  <a:srgbClr val="3E3D2D"/>
                </a:solidFill>
                <a:latin typeface="Century Gothic" charset="0"/>
              </a:rPr>
              <a:t>Optimization tool for JS/CSS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>
              <a:solidFill>
                <a:srgbClr val="3E3D2D"/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20409"/>
      </p:ext>
    </p:extLst>
  </p:cSld>
  <p:clrMapOvr>
    <a:masterClrMapping/>
  </p:clrMapOvr>
</p:sld>
</file>

<file path=ppt/theme/theme1.xml><?xml version="1.0" encoding="utf-8"?>
<a:theme xmlns:a="http://schemas.openxmlformats.org/drawingml/2006/main" name="lohik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475</Words>
  <Application>Microsoft Office PowerPoint</Application>
  <PresentationFormat>On-screen Show (4:3)</PresentationFormat>
  <Paragraphs>147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Malgun Gothic</vt:lpstr>
      <vt:lpstr>Arial</vt:lpstr>
      <vt:lpstr>Calibri</vt:lpstr>
      <vt:lpstr>Casper</vt:lpstr>
      <vt:lpstr>Century Gothic</vt:lpstr>
      <vt:lpstr>Courier New</vt:lpstr>
      <vt:lpstr>lohika_Theme</vt:lpstr>
      <vt:lpstr>RequireJS</vt:lpstr>
      <vt:lpstr>Overview</vt:lpstr>
      <vt:lpstr>World before AMD</vt:lpstr>
      <vt:lpstr>Loading scripts sample</vt:lpstr>
      <vt:lpstr>Loading scripts sample</vt:lpstr>
      <vt:lpstr>What is wrong with that?</vt:lpstr>
      <vt:lpstr>AMD</vt:lpstr>
      <vt:lpstr>AMD remarks</vt:lpstr>
      <vt:lpstr>So RequireJS brings us?</vt:lpstr>
      <vt:lpstr>Let’s start with configuration</vt:lpstr>
      <vt:lpstr>So what can be in the configuration</vt:lpstr>
      <vt:lpstr>Few words on dependency management</vt:lpstr>
      <vt:lpstr>Let’s define a module</vt:lpstr>
      <vt:lpstr>Let’s define a module that can work in both modes</vt:lpstr>
      <vt:lpstr>What is the difference?</vt:lpstr>
      <vt:lpstr>What is the difference?</vt:lpstr>
      <vt:lpstr>So what are the main pros</vt:lpstr>
      <vt:lpstr>How would we use it on the page and initialize module?</vt:lpstr>
      <vt:lpstr>RequireJS optimizer (r.js)</vt:lpstr>
      <vt:lpstr>Optimizer high level overview</vt:lpstr>
      <vt:lpstr>Configuration file structure</vt:lpstr>
      <vt:lpstr>Configuration file sample</vt:lpstr>
      <vt:lpstr>What’s next?</vt:lpstr>
      <vt:lpstr>Homework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Yaroslav Filevych</dc:creator>
  <cp:lastModifiedBy>Andrei Colodnitchii</cp:lastModifiedBy>
  <cp:revision>273</cp:revision>
  <dcterms:created xsi:type="dcterms:W3CDTF">2013-04-10T14:06:02Z</dcterms:created>
  <dcterms:modified xsi:type="dcterms:W3CDTF">2015-02-13T12:52:23Z</dcterms:modified>
</cp:coreProperties>
</file>