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4D0"/>
    <a:srgbClr val="1965B2"/>
    <a:srgbClr val="383D45"/>
    <a:srgbClr val="EC2809"/>
    <a:srgbClr val="292B2E"/>
    <a:srgbClr val="D82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817" autoAdjust="0"/>
  </p:normalViewPr>
  <p:slideViewPr>
    <p:cSldViewPr snapToGrid="0">
      <p:cViewPr>
        <p:scale>
          <a:sx n="101" d="100"/>
          <a:sy n="101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D7288-C4BC-4826-AADC-178F6377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82FF32-EB0E-4FA8-B748-5339776DF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51645-B578-4B71-ADC0-83E224D1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F4143-1933-4545-AFBC-2C01B57F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F6B000-6B60-4307-A3FE-90BA0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90B3A-5C07-4F62-A10D-47F933ED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EF368D-34BC-44C1-8792-9E79BD1E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A41192-2338-4342-8728-4A3468E2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4C27A1-2BEF-487C-A5A6-8FD6C40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C885B3-9547-45A4-B576-57ABC3FC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B77801-A082-4F61-85A8-B2F43078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0F4027-892D-467A-AB99-FD728822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A65EB-E7A6-4B4F-98D9-9818FF7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16232F-6CB6-4187-8983-B0BBA356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F9943C-AC4D-4025-A7B1-A169888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15C67-ECF0-49CB-865F-BF69925A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E6C83-D87C-42CF-8498-FEFCD15E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5F0DDB-A6D9-44BA-B7E5-19B47D8F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BAEEA-2D50-44DD-880B-D3A20B1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7ED5D-FAE1-4120-98BC-F2A09804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9DD16-2C3C-4B86-86E7-EF338E6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97FD99-8635-4110-B7BD-FCA38975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82291-CB9D-485E-8201-76C294FE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87B69A-19C3-4EB0-827B-DD756791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A4E46E-9BE3-43FC-B595-8E9E631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AAD20-4240-4F03-AA28-3A6EC48B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923D42-321C-4618-9C0C-628C45CD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AE7DF7-1CDC-4405-B2B2-2815C4E8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C65DB0-2E72-48AE-9BF6-EA514AF1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A21ACC-67DA-493D-9F80-5AF3850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72777F-D044-4FCA-B853-B3762CD1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99B6B-AB8B-46D2-8403-48FC076F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3AC663-793A-4AAB-825A-EBDE7F3D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B222F7-EB5A-429A-BC63-1B7BC6FD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97FAF0-2C27-4475-A236-D0BD3E19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E511C6-1B17-4E17-9591-757EB5D8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CD5DE9-7DCF-4FCF-B917-3663948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95CFAC-E905-4EA6-B7BF-C875D3A4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82C86A-4122-4A54-935E-B6D8646B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D660C-097B-4943-8701-1CBE61C0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EEB44A-734C-4E71-8457-8B901B17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9B90E9-6D50-4AF1-9823-686DEA5B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F04EA4-643E-407D-B55E-24DC2EC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1B824B-043F-44AC-8D31-697BBB10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0BA31C-59B6-487E-BF81-26FF509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F57076-C7AA-4F1E-B399-1380A5C7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7B822-D111-4655-BE4D-43225757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5578A-11A1-4104-88EB-402694CF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6C6F25-7CBE-4ADE-B8D8-C0DC2872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1D6E36-E183-4711-B6FF-AB38C88A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FFDE7F-2366-4DC8-8DBD-597A77B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668BF2-994F-4542-9057-DF9436C7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280C4-62D4-4C84-8E1B-0A1FFB69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E9A0914-2FAD-4A33-B0CE-CAE349389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1D137A-BBDF-4280-9C3D-46E1CFD9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E70FD-81BA-4A33-8DC5-1A8DB7F6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23D9CD-B3B0-48B1-BCF8-EEEED367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732A9-5623-4A3C-B655-0932167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555B98-21B1-418C-B821-BD30080D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C31B0B-9D29-48DA-92BE-A90C6C70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5D9AD9-238D-48A0-823A-55EF793C2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A118-683D-4467-88FF-664BA23FA8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A7B337-2188-40A7-993C-C88F10F89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3004F-6B55-4476-A085-E23A30BC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EB1B-63FA-448E-9EF6-0C6D57D6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38AC42-8476-4DCB-BA67-2F996B349933}"/>
              </a:ext>
            </a:extLst>
          </p:cNvPr>
          <p:cNvSpPr/>
          <p:nvPr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1965B2"/>
          </a:solidFill>
          <a:ln>
            <a:solidFill>
              <a:srgbClr val="196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A85B444-7A4B-4C0A-A22E-C083B6E337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4263" y="840426"/>
            <a:ext cx="4891277" cy="60175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2B6CDD-8D88-4ECB-A7F9-E27FAD3786C3}"/>
              </a:ext>
            </a:extLst>
          </p:cNvPr>
          <p:cNvSpPr txBox="1"/>
          <p:nvPr/>
        </p:nvSpPr>
        <p:spPr>
          <a:xfrm>
            <a:off x="369374" y="1451969"/>
            <a:ext cx="4402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Высокий спрос на услуги кредитования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Неразвитость финансовых рынков отдельных стран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Монополизация банковской системы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Бюрократия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Высокие операционные издержки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Высокие процентные ставки</a:t>
            </a:r>
            <a:endParaRPr lang="en-US" dirty="0">
              <a:solidFill>
                <a:srgbClr val="383D45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68883DD-455E-4A30-8C48-E8FC30884DC8}"/>
              </a:ext>
            </a:extLst>
          </p:cNvPr>
          <p:cNvSpPr txBox="1">
            <a:spLocks/>
          </p:cNvSpPr>
          <p:nvPr/>
        </p:nvSpPr>
        <p:spPr>
          <a:xfrm>
            <a:off x="369374" y="1034252"/>
            <a:ext cx="4402651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Мотивация</a:t>
            </a:r>
            <a:endParaRPr lang="en-US" sz="18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46D4AD6-AB95-486C-98C4-1368AEB887B2}"/>
              </a:ext>
            </a:extLst>
          </p:cNvPr>
          <p:cNvSpPr txBox="1">
            <a:spLocks/>
          </p:cNvSpPr>
          <p:nvPr/>
        </p:nvSpPr>
        <p:spPr>
          <a:xfrm>
            <a:off x="369374" y="3386040"/>
            <a:ext cx="3577977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Решение</a:t>
            </a:r>
            <a:endParaRPr lang="en-US" sz="18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DF962FB6-7200-4089-A7FD-5D7C1F3BCFCA}"/>
              </a:ext>
            </a:extLst>
          </p:cNvPr>
          <p:cNvSpPr txBox="1">
            <a:spLocks/>
          </p:cNvSpPr>
          <p:nvPr/>
        </p:nvSpPr>
        <p:spPr>
          <a:xfrm>
            <a:off x="322762" y="4558676"/>
            <a:ext cx="3577977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Преимущества</a:t>
            </a:r>
            <a:endParaRPr lang="en-US" sz="18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09D6D57-47C5-4EC0-B24E-8EB9080B80FD}"/>
              </a:ext>
            </a:extLst>
          </p:cNvPr>
          <p:cNvSpPr txBox="1"/>
          <p:nvPr/>
        </p:nvSpPr>
        <p:spPr>
          <a:xfrm>
            <a:off x="369374" y="3759391"/>
            <a:ext cx="430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Децентрализованная система </a:t>
            </a:r>
            <a:r>
              <a:rPr lang="en-US" dirty="0">
                <a:solidFill>
                  <a:srgbClr val="383D45"/>
                </a:solidFill>
              </a:rPr>
              <a:t>p2p</a:t>
            </a:r>
            <a:r>
              <a:rPr lang="ru-RU" dirty="0">
                <a:solidFill>
                  <a:srgbClr val="383D45"/>
                </a:solidFill>
              </a:rPr>
              <a:t> займов на </a:t>
            </a:r>
            <a:r>
              <a:rPr lang="ru-RU" dirty="0" err="1" smtClean="0">
                <a:solidFill>
                  <a:srgbClr val="383D45"/>
                </a:solidFill>
              </a:rPr>
              <a:t>блокчейн</a:t>
            </a:r>
            <a:r>
              <a:rPr lang="en-US" dirty="0">
                <a:solidFill>
                  <a:srgbClr val="383D45"/>
                </a:solidFill>
              </a:rPr>
              <a:t>-</a:t>
            </a:r>
            <a:r>
              <a:rPr lang="ru-RU" dirty="0" smtClean="0">
                <a:solidFill>
                  <a:srgbClr val="383D45"/>
                </a:solidFill>
              </a:rPr>
              <a:t>платформе </a:t>
            </a:r>
            <a:r>
              <a:rPr lang="en-US" dirty="0">
                <a:solidFill>
                  <a:srgbClr val="383D45"/>
                </a:solidFill>
              </a:rPr>
              <a:t>Ethereum</a:t>
            </a:r>
            <a:endParaRPr lang="ru-RU" dirty="0">
              <a:solidFill>
                <a:srgbClr val="383D45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196538B-5BB9-43E2-A1E5-FF500EA61F70}"/>
              </a:ext>
            </a:extLst>
          </p:cNvPr>
          <p:cNvSpPr txBox="1">
            <a:spLocks/>
          </p:cNvSpPr>
          <p:nvPr/>
        </p:nvSpPr>
        <p:spPr>
          <a:xfrm>
            <a:off x="739301" y="136327"/>
            <a:ext cx="3385075" cy="55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Be p2p</a:t>
            </a:r>
          </a:p>
        </p:txBody>
      </p:sp>
      <p:pic>
        <p:nvPicPr>
          <p:cNvPr id="1030" name="Picture 6" descr="Image result for ethereum white">
            <a:extLst>
              <a:ext uri="{FF2B5EF4-FFF2-40B4-BE49-F238E27FC236}">
                <a16:creationId xmlns:a16="http://schemas.microsoft.com/office/drawing/2014/main" xmlns="" id="{8F3A2B44-DF9A-4F01-AECF-EEDD8C76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2" y="114389"/>
            <a:ext cx="376410" cy="5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xmlns="" id="{2BFE0CAE-A713-4C1D-A5F2-198D1357B5DA}"/>
              </a:ext>
            </a:extLst>
          </p:cNvPr>
          <p:cNvSpPr txBox="1">
            <a:spLocks/>
          </p:cNvSpPr>
          <p:nvPr/>
        </p:nvSpPr>
        <p:spPr>
          <a:xfrm>
            <a:off x="6648450" y="136327"/>
            <a:ext cx="5356699" cy="55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Decentralized Lending and Borrowing 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95E746A-F26C-4547-A274-25D72E906FCF}"/>
              </a:ext>
            </a:extLst>
          </p:cNvPr>
          <p:cNvSpPr txBox="1"/>
          <p:nvPr/>
        </p:nvSpPr>
        <p:spPr>
          <a:xfrm>
            <a:off x="369374" y="4929288"/>
            <a:ext cx="452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Отсутствие третьей стороны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Защищенность данных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Снижение издержек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Снижение операционного риска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Скорость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Доступность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3F3C7DCF-9EA7-4EC0-95E5-A9E050447B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339803" y="940673"/>
            <a:ext cx="6482823" cy="2974102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xmlns="" id="{EDBB88C5-CABB-423E-801E-1CA00071C47F}"/>
              </a:ext>
            </a:extLst>
          </p:cNvPr>
          <p:cNvSpPr txBox="1">
            <a:spLocks/>
          </p:cNvSpPr>
          <p:nvPr/>
        </p:nvSpPr>
        <p:spPr>
          <a:xfrm>
            <a:off x="5512874" y="1034252"/>
            <a:ext cx="3577977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Аудитория</a:t>
            </a:r>
            <a:endParaRPr lang="en-US" sz="18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DF1F435-50CE-4F58-96F3-7DC3F20AA693}"/>
              </a:ext>
            </a:extLst>
          </p:cNvPr>
          <p:cNvSpPr txBox="1"/>
          <p:nvPr/>
        </p:nvSpPr>
        <p:spPr>
          <a:xfrm>
            <a:off x="5512874" y="1434943"/>
            <a:ext cx="43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Люди и малый бизнес по всему миру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4ADEE9FA-9B36-44C3-8157-D08D9C903F27}"/>
              </a:ext>
            </a:extLst>
          </p:cNvPr>
          <p:cNvSpPr txBox="1">
            <a:spLocks/>
          </p:cNvSpPr>
          <p:nvPr/>
        </p:nvSpPr>
        <p:spPr>
          <a:xfrm>
            <a:off x="5512874" y="1759275"/>
            <a:ext cx="3577977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err="1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Блокчейн</a:t>
            </a:r>
            <a:endParaRPr lang="en-US" sz="20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AF8E0D9-9F63-4D18-B1E3-19F9A546755C}"/>
              </a:ext>
            </a:extLst>
          </p:cNvPr>
          <p:cNvSpPr txBox="1"/>
          <p:nvPr/>
        </p:nvSpPr>
        <p:spPr>
          <a:xfrm>
            <a:off x="5512874" y="2182798"/>
            <a:ext cx="533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Реализация смарт-контрактов на базе открытой </a:t>
            </a:r>
            <a:r>
              <a:rPr lang="ru-RU" dirty="0" err="1" smtClean="0">
                <a:solidFill>
                  <a:srgbClr val="383D45"/>
                </a:solidFill>
              </a:rPr>
              <a:t>блокчейн</a:t>
            </a:r>
            <a:r>
              <a:rPr lang="en-US" dirty="0">
                <a:solidFill>
                  <a:srgbClr val="383D45"/>
                </a:solidFill>
              </a:rPr>
              <a:t>-</a:t>
            </a:r>
            <a:r>
              <a:rPr lang="ru-RU" dirty="0" smtClean="0">
                <a:solidFill>
                  <a:srgbClr val="383D45"/>
                </a:solidFill>
              </a:rPr>
              <a:t>платформы </a:t>
            </a:r>
            <a:r>
              <a:rPr lang="en-US" dirty="0">
                <a:solidFill>
                  <a:srgbClr val="383D45"/>
                </a:solidFill>
              </a:rPr>
              <a:t>Ethereum</a:t>
            </a:r>
            <a:endParaRPr lang="ru-RU" dirty="0">
              <a:solidFill>
                <a:srgbClr val="383D45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7669E7EA-0A5B-4D44-9E45-2528298FDFEB}"/>
              </a:ext>
            </a:extLst>
          </p:cNvPr>
          <p:cNvSpPr txBox="1">
            <a:spLocks/>
          </p:cNvSpPr>
          <p:nvPr/>
        </p:nvSpPr>
        <p:spPr>
          <a:xfrm>
            <a:off x="5512874" y="2772165"/>
            <a:ext cx="3577977" cy="4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Технологический</a:t>
            </a:r>
            <a:r>
              <a:rPr lang="ru-RU" sz="2000" b="1" dirty="0">
                <a:solidFill>
                  <a:srgbClr val="EC2809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стэк</a:t>
            </a:r>
            <a:endParaRPr lang="en-US" sz="20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A35BD2C-60BF-462E-A798-624CDDE24A7D}"/>
              </a:ext>
            </a:extLst>
          </p:cNvPr>
          <p:cNvSpPr txBox="1"/>
          <p:nvPr/>
        </p:nvSpPr>
        <p:spPr>
          <a:xfrm>
            <a:off x="5512874" y="3168516"/>
            <a:ext cx="533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83D45"/>
                </a:solidFill>
              </a:rPr>
              <a:t>Solidity</a:t>
            </a:r>
          </a:p>
          <a:p>
            <a:pPr marL="285750" lvl="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83D45"/>
                </a:solidFill>
              </a:rPr>
              <a:t>Python</a:t>
            </a:r>
            <a:endParaRPr lang="ru-RU" dirty="0">
              <a:solidFill>
                <a:srgbClr val="383D45"/>
              </a:solidFill>
            </a:endParaRPr>
          </a:p>
        </p:txBody>
      </p:sp>
      <p:pic>
        <p:nvPicPr>
          <p:cNvPr id="1032" name="Picture 8" descr="Image result for profile icon">
            <a:extLst>
              <a:ext uri="{FF2B5EF4-FFF2-40B4-BE49-F238E27FC236}">
                <a16:creationId xmlns:a16="http://schemas.microsoft.com/office/drawing/2014/main" xmlns="" id="{5EC84A1B-8CB2-426B-8DFE-B5D8812C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03" y="4076710"/>
            <a:ext cx="2781300" cy="26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xmlns="" id="{1DCCE93E-5939-418E-AA4D-AFC1CE1F33F9}"/>
              </a:ext>
            </a:extLst>
          </p:cNvPr>
          <p:cNvSpPr txBox="1">
            <a:spLocks/>
          </p:cNvSpPr>
          <p:nvPr/>
        </p:nvSpPr>
        <p:spPr>
          <a:xfrm>
            <a:off x="8180924" y="4083460"/>
            <a:ext cx="3577977" cy="95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Разные люди – </a:t>
            </a:r>
          </a:p>
          <a:p>
            <a:pPr algn="ctr">
              <a:lnSpc>
                <a:spcPct val="100000"/>
              </a:lnSpc>
            </a:pPr>
            <a:r>
              <a:rPr lang="ru-RU" sz="2000" b="1" dirty="0">
                <a:solidFill>
                  <a:srgbClr val="0CA4D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одинаковые возможности</a:t>
            </a:r>
            <a:endParaRPr lang="en-US" sz="1800" b="1" dirty="0">
              <a:solidFill>
                <a:srgbClr val="0CA4D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167CB6C6-5EC5-474E-81E0-00D27C0FC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365" y="5029024"/>
            <a:ext cx="3473357" cy="16545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C665000-D0A1-43D3-950D-C40A3FED53AC}"/>
              </a:ext>
            </a:extLst>
          </p:cNvPr>
          <p:cNvSpPr txBox="1"/>
          <p:nvPr/>
        </p:nvSpPr>
        <p:spPr>
          <a:xfrm>
            <a:off x="8446574" y="5157559"/>
            <a:ext cx="320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bg2">
                  <a:lumMod val="50000"/>
                </a:schemeClr>
              </a:buClr>
            </a:pPr>
            <a:r>
              <a:rPr lang="ru-RU" dirty="0">
                <a:solidFill>
                  <a:srgbClr val="0CA4D0"/>
                </a:solidFill>
              </a:rPr>
              <a:t>Выбирай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Валюту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Процентную ставку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D45"/>
                </a:solidFill>
              </a:rPr>
              <a:t>Контрагента</a:t>
            </a:r>
          </a:p>
        </p:txBody>
      </p:sp>
    </p:spTree>
    <p:extLst>
      <p:ext uri="{BB962C8B-B14F-4D97-AF65-F5344CB8AC3E}">
        <p14:creationId xmlns:p14="http://schemas.microsoft.com/office/powerpoint/2010/main" val="284026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734F21-B261-4AB7-8ED4-07199C9C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67" y="2691714"/>
            <a:ext cx="6589487" cy="37065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D10703D-B3DA-4378-B870-804EBC363F40}"/>
              </a:ext>
            </a:extLst>
          </p:cNvPr>
          <p:cNvSpPr txBox="1">
            <a:spLocks/>
          </p:cNvSpPr>
          <p:nvPr/>
        </p:nvSpPr>
        <p:spPr>
          <a:xfrm>
            <a:off x="739301" y="136327"/>
            <a:ext cx="3385075" cy="55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Be p2p</a:t>
            </a:r>
          </a:p>
        </p:txBody>
      </p:sp>
      <p:pic>
        <p:nvPicPr>
          <p:cNvPr id="8" name="Picture 6" descr="Image result for ethereum white">
            <a:extLst>
              <a:ext uri="{FF2B5EF4-FFF2-40B4-BE49-F238E27FC236}">
                <a16:creationId xmlns:a16="http://schemas.microsoft.com/office/drawing/2014/main" xmlns="" id="{2ADED259-4004-4345-BD06-458A8E4B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2" y="114389"/>
            <a:ext cx="376410" cy="5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CD96B35-A777-40ED-866A-3B2BB6240DFF}"/>
              </a:ext>
            </a:extLst>
          </p:cNvPr>
          <p:cNvSpPr txBox="1">
            <a:spLocks/>
          </p:cNvSpPr>
          <p:nvPr/>
        </p:nvSpPr>
        <p:spPr>
          <a:xfrm>
            <a:off x="3139488" y="975692"/>
            <a:ext cx="3718511" cy="106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2400" b="1" dirty="0">
                <a:solidFill>
                  <a:schemeClr val="bg1"/>
                </a:solidFill>
                <a:cs typeface="Arial" panose="020B0604020202020204" pitchFamily="34" charset="0"/>
              </a:rPr>
              <a:t>Помоги Даше найти заемщика</a:t>
            </a:r>
            <a:endParaRPr lang="en-US" sz="2400" b="1" dirty="0">
              <a:solidFill>
                <a:schemeClr val="bg1"/>
              </a:solidFill>
              <a:latin typeface="Abadi Extra Light" panose="020B02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Ð¼ÐµÐ¼ Ð¿Ð¾Ð¼Ð¾Ð³Ð¸ Ð´Ð°ÑÐµ">
            <a:extLst>
              <a:ext uri="{FF2B5EF4-FFF2-40B4-BE49-F238E27FC236}">
                <a16:creationId xmlns:a16="http://schemas.microsoft.com/office/drawing/2014/main" xmlns="" id="{61A9F969-4FC7-408F-B2D5-F95FEA2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/>
          <a:stretch/>
        </p:blipFill>
        <p:spPr bwMode="auto">
          <a:xfrm flipH="1">
            <a:off x="699172" y="854168"/>
            <a:ext cx="2204059" cy="16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84A9C9-BE4D-4A57-81F7-E7C8C3164F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78" y="3529576"/>
            <a:ext cx="4739855" cy="2666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A6055D9-A5FF-4DEF-A5EF-A951AF7BD1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16" y="686632"/>
            <a:ext cx="4586777" cy="26661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C6144D0B-62A5-43D9-AF1C-E607604B466E}"/>
              </a:ext>
            </a:extLst>
          </p:cNvPr>
          <p:cNvSpPr txBox="1">
            <a:spLocks/>
          </p:cNvSpPr>
          <p:nvPr/>
        </p:nvSpPr>
        <p:spPr>
          <a:xfrm>
            <a:off x="6648450" y="136327"/>
            <a:ext cx="5356699" cy="55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Decentralized Lending and Borrowing Network</a:t>
            </a:r>
          </a:p>
        </p:txBody>
      </p:sp>
    </p:spTree>
    <p:extLst>
      <p:ext uri="{BB962C8B-B14F-4D97-AF65-F5344CB8AC3E}">
        <p14:creationId xmlns:p14="http://schemas.microsoft.com/office/powerpoint/2010/main" val="28920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94</Words>
  <Application>Microsoft Office PowerPoint</Application>
  <PresentationFormat>Произвольный</PresentationFormat>
  <Paragraphs>34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ekaterina-svetolegovna@outlook.com</dc:creator>
  <cp:lastModifiedBy>Коломиец Андрей Леонидович</cp:lastModifiedBy>
  <cp:revision>9</cp:revision>
  <dcterms:created xsi:type="dcterms:W3CDTF">2018-12-26T22:38:30Z</dcterms:created>
  <dcterms:modified xsi:type="dcterms:W3CDTF">2018-12-27T07:49:47Z</dcterms:modified>
</cp:coreProperties>
</file>