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64" r:id="rId3"/>
    <p:sldId id="265" r:id="rId4"/>
    <p:sldId id="257" r:id="rId5"/>
    <p:sldId id="276" r:id="rId6"/>
    <p:sldId id="277" r:id="rId7"/>
    <p:sldId id="278" r:id="rId8"/>
    <p:sldId id="279" r:id="rId9"/>
    <p:sldId id="280" r:id="rId10"/>
    <p:sldId id="281" r:id="rId11"/>
    <p:sldId id="283" r:id="rId12"/>
    <p:sldId id="284" r:id="rId13"/>
    <p:sldId id="285" r:id="rId14"/>
    <p:sldId id="286" r:id="rId15"/>
    <p:sldId id="282" r:id="rId16"/>
    <p:sldId id="26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reskokova, Alina" initials="PA" lastIdx="1" clrIdx="0">
    <p:extLst>
      <p:ext uri="{19B8F6BF-5375-455C-9EA6-DF929625EA0E}">
        <p15:presenceInfo xmlns:p15="http://schemas.microsoft.com/office/powerpoint/2012/main" userId="S-1-5-21-854245398-1972579041-362288127-2314035" providerId="AD"/>
      </p:ext>
    </p:extLst>
  </p:cmAuthor>
  <p:cmAuthor id="2" name="Igor Nikiforov" initials="IN" lastIdx="1" clrIdx="1">
    <p:extLst>
      <p:ext uri="{19B8F6BF-5375-455C-9EA6-DF929625EA0E}">
        <p15:presenceInfo xmlns:p15="http://schemas.microsoft.com/office/powerpoint/2012/main" userId="S::inikifor@opentext.com::1d91bf28-7cba-4d48-892e-1d1a8f5231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B8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573" autoAdjust="0"/>
  </p:normalViewPr>
  <p:slideViewPr>
    <p:cSldViewPr snapToGrid="0">
      <p:cViewPr varScale="1">
        <p:scale>
          <a:sx n="98" d="100"/>
          <a:sy n="98" d="100"/>
        </p:scale>
        <p:origin x="9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0-08T14:54:49.240" idx="1">
    <p:pos x="410" y="1181"/>
    <p:text>Нужно убедиться, что именно эти - наиболее популярные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805B6-0F4E-42DF-A938-4EC92862B39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7F162-4855-4674-90D2-6ABFBBCAC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5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Ссылка на документацию: </a:t>
            </a:r>
            <a:r>
              <a:rPr lang="en-US" dirty="0"/>
              <a:t>https://github.com/edx/edx-documentation/blob/b5bf2cad349b4a330c3159301a51975884d1d5ad/en_us/data/source/internal_data_formats/tracking_logs/student_event_types.rst#id383</a:t>
            </a:r>
            <a:r>
              <a:rPr lang="ru-R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7F162-4855-4674-90D2-6ABFBBCAC8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2141316"/>
            <a:ext cx="12192000" cy="2453838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71345"/>
            <a:ext cx="10363200" cy="1652467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rgbClr val="37B34A"/>
                </a:solidFill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051139"/>
            <a:ext cx="10363200" cy="41668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 baseline="0">
                <a:solidFill>
                  <a:srgbClr val="37B34A"/>
                </a:solidFill>
                <a:latin typeface="PT Sans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1"/>
            <a:ext cx="12192000" cy="902821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8" name="Объект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559" y="4337"/>
            <a:ext cx="10515600" cy="898484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698" y="284587"/>
            <a:ext cx="2577293" cy="502887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0" y="6414225"/>
            <a:ext cx="12192000" cy="468775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>
          <a:xfrm>
            <a:off x="4724400" y="6436852"/>
            <a:ext cx="2743200" cy="365125"/>
          </a:xfrm>
        </p:spPr>
        <p:txBody>
          <a:bodyPr anchor="ctr" anchorCtr="0"/>
          <a:lstStyle>
            <a:lvl1pPr algn="ctr">
              <a:defRPr sz="1600" baseline="0">
                <a:solidFill>
                  <a:schemeClr val="bg1"/>
                </a:solidFill>
                <a:effectLst/>
                <a:latin typeface="PT Sans" charset="-52"/>
              </a:defRPr>
            </a:lvl1pPr>
          </a:lstStyle>
          <a:p>
            <a:fld id="{03743ED9-F509-45F8-8819-E205096175F1}" type="datetime1">
              <a:rPr lang="ru-RU" smtClean="0"/>
              <a:t>18.10.2019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40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1944547"/>
            <a:ext cx="12192000" cy="3044143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71344"/>
            <a:ext cx="10363200" cy="1895538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rgbClr val="37B34A"/>
                </a:solidFill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247906"/>
            <a:ext cx="10363200" cy="462991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 baseline="0">
                <a:solidFill>
                  <a:srgbClr val="37B34A"/>
                </a:solidFill>
                <a:latin typeface="PT Sans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1"/>
            <a:ext cx="12192000" cy="902821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8" name="Объект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559" y="4337"/>
            <a:ext cx="10515600" cy="898484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698" y="284587"/>
            <a:ext cx="2577293" cy="502887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0" y="6414225"/>
            <a:ext cx="12192000" cy="468775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>
          <a:xfrm>
            <a:off x="4724400" y="6436852"/>
            <a:ext cx="2743200" cy="365125"/>
          </a:xfrm>
        </p:spPr>
        <p:txBody>
          <a:bodyPr anchor="ctr" anchorCtr="0"/>
          <a:lstStyle>
            <a:lvl1pPr algn="ctr">
              <a:defRPr sz="1600" baseline="0">
                <a:solidFill>
                  <a:schemeClr val="bg1"/>
                </a:solidFill>
                <a:effectLst/>
                <a:latin typeface="PT Sans" charset="-52"/>
              </a:defRPr>
            </a:lvl1pPr>
          </a:lstStyle>
          <a:p>
            <a:fld id="{E4A2555B-2830-487D-B976-85EFCECEF641}" type="datetime1">
              <a:rPr lang="ru-RU" smtClean="0"/>
              <a:t>18.10.2019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85110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>
          <a:xfrm>
            <a:off x="4724400" y="6436852"/>
            <a:ext cx="2743200" cy="421149"/>
          </a:xfrm>
        </p:spPr>
        <p:txBody>
          <a:bodyPr anchor="ctr" anchorCtr="0"/>
          <a:lstStyle>
            <a:lvl1pPr algn="ctr">
              <a:defRPr sz="1600" baseline="0">
                <a:solidFill>
                  <a:schemeClr val="bg1"/>
                </a:solidFill>
                <a:effectLst/>
                <a:latin typeface="PT Sans" charset="-52"/>
              </a:defRPr>
            </a:lvl1pPr>
          </a:lstStyle>
          <a:p>
            <a:fld id="{E4A2555B-2830-487D-B976-85EFCECEF641}" type="datetime1">
              <a:rPr lang="ru-RU" smtClean="0"/>
              <a:t>18.10.2019</a:t>
            </a:fld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0" y="0"/>
            <a:ext cx="12192000" cy="6882999"/>
          </a:xfrm>
          <a:prstGeom prst="rect">
            <a:avLst/>
          </a:prstGeom>
          <a:solidFill>
            <a:srgbClr val="434343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914400" y="2271344"/>
            <a:ext cx="10363200" cy="1895538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chemeClr val="bg1"/>
                </a:solidFill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914400" y="4247906"/>
            <a:ext cx="10363200" cy="462991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PT Sans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8" name="Изображение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1"/>
            <a:ext cx="12192000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2101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1944547"/>
            <a:ext cx="12192000" cy="2060294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4400" y="2201897"/>
            <a:ext cx="10363200" cy="1513577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chemeClr val="tx1"/>
                </a:solidFill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80" y="179929"/>
            <a:ext cx="1418385" cy="21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9048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Обычная_страница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-249"/>
            <a:ext cx="12192000" cy="578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17" name="Изображение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6" y="172229"/>
            <a:ext cx="1515212" cy="2332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942" y="1"/>
            <a:ext cx="9000175" cy="577942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>
              <a:defRPr sz="2000" b="1" i="0" baseline="0"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365" y="868102"/>
            <a:ext cx="11052751" cy="5208607"/>
          </a:xfrm>
          <a:effectLst>
            <a:outerShdw blurRad="50800" dist="50800" dir="5400000" algn="ctr" rotWithShape="0">
              <a:srgbClr val="EBEBEB"/>
            </a:outerShdw>
          </a:effectLst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6462612"/>
            <a:ext cx="12192000" cy="3953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50800" dir="162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483677"/>
            <a:ext cx="2743200" cy="365125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PT Sans" charset="-52"/>
              </a:defRPr>
            </a:lvl1pPr>
          </a:lstStyle>
          <a:p>
            <a:fld id="{6ABA8430-1247-4087-9541-669148A5E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352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раница_2_колонки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-249"/>
            <a:ext cx="12192000" cy="578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17" name="Изображение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6" y="172229"/>
            <a:ext cx="1515212" cy="233237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0" y="6462612"/>
            <a:ext cx="12192000" cy="3953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50800" dir="162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483677"/>
            <a:ext cx="2743200" cy="365125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PT Sans" charset="-52"/>
              </a:defRPr>
            </a:lvl1pPr>
          </a:lstStyle>
          <a:p>
            <a:fld id="{6ABA8430-1247-4087-9541-669148A5EBE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37365" y="863591"/>
            <a:ext cx="5482435" cy="5313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863591"/>
            <a:ext cx="5417916" cy="5313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589942" y="1"/>
            <a:ext cx="9000175" cy="577942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>
              <a:defRPr sz="2000" b="1" i="0" baseline="0"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7452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555B-2830-487D-B976-85EFCECEF641}" type="datetime1">
              <a:rPr lang="ru-RU" smtClean="0"/>
              <a:t>18.10.2019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80" y="179929"/>
            <a:ext cx="1418385" cy="21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5830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6462612"/>
            <a:ext cx="12192000" cy="3953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50800" dir="162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3809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483674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E4A2555B-2830-487D-B976-85EFCECEF641}" type="datetime1">
              <a:rPr lang="ru-RU" smtClean="0"/>
              <a:t>18.10.2019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483677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495252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6ABA8430-1247-4087-9541-669148A5EBE3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-249"/>
            <a:ext cx="12192000" cy="578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6" y="172229"/>
            <a:ext cx="1515212" cy="23323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589942" y="1"/>
            <a:ext cx="9000175" cy="577942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i="0" kern="1200" baseline="0">
                <a:solidFill>
                  <a:schemeClr val="tx1"/>
                </a:solidFill>
                <a:latin typeface="PT Sans" charset="-52"/>
                <a:ea typeface="+mj-ea"/>
                <a:cs typeface="+mj-cs"/>
              </a:defRPr>
            </a:lvl1pPr>
          </a:lstStyle>
          <a:p>
            <a:r>
              <a:rPr lang="ru-RU" sz="2000"/>
              <a:t>Образец заголовка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861943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_за_внимани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52056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2555B-2830-487D-B976-85EFCECEF641}" type="datetime1">
              <a:rPr lang="ru-RU" smtClean="0"/>
              <a:t>18.10.2019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A8430-1247-4087-9541-669148A5E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43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ndarinSh/OpenPolyEdu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12">
            <a:extLst>
              <a:ext uri="{FF2B5EF4-FFF2-40B4-BE49-F238E27FC236}">
                <a16:creationId xmlns:a16="http://schemas.microsoft.com/office/drawing/2014/main" id="{050F999E-54B4-498F-AA91-1E76BC4E4813}"/>
              </a:ext>
            </a:extLst>
          </p:cNvPr>
          <p:cNvSpPr/>
          <p:nvPr/>
        </p:nvSpPr>
        <p:spPr>
          <a:xfrm>
            <a:off x="0" y="809947"/>
            <a:ext cx="12192000" cy="496191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C7738-041E-468A-9EBB-8821EC931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087" y="1809817"/>
            <a:ext cx="9891346" cy="1066800"/>
          </a:xfrm>
        </p:spPr>
        <p:txBody>
          <a:bodyPr>
            <a:noAutofit/>
          </a:bodyPr>
          <a:lstStyle/>
          <a:p>
            <a:pPr algn="ctr"/>
            <a:r>
              <a:rPr lang="ru-RU" sz="2800" b="0" dirty="0">
                <a:solidFill>
                  <a:schemeClr val="tx1"/>
                </a:solidFill>
              </a:rPr>
              <a:t>Программный аналитический комплекс для образовательной платформы «Открытое образование»</a:t>
            </a:r>
            <a:br>
              <a:rPr lang="ru-RU" sz="2800" b="0" dirty="0">
                <a:solidFill>
                  <a:schemeClr val="tx1"/>
                </a:solidFill>
              </a:rPr>
            </a:br>
            <a:br>
              <a:rPr lang="ru-RU" sz="2800" b="0" dirty="0">
                <a:solidFill>
                  <a:schemeClr val="tx1"/>
                </a:solidFill>
              </a:rPr>
            </a:br>
            <a:r>
              <a:rPr lang="ru-RU" sz="2800" b="0" dirty="0">
                <a:solidFill>
                  <a:schemeClr val="tx1"/>
                </a:solidFill>
              </a:rPr>
              <a:t>Концепция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FB72B3-9297-467D-BEC8-8F9BF77FA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720" y="3314112"/>
            <a:ext cx="10996079" cy="2595845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tx1"/>
                </a:solidFill>
              </a:rPr>
              <a:t>Состав проекта:</a:t>
            </a:r>
          </a:p>
          <a:p>
            <a:pPr algn="r"/>
            <a:r>
              <a:rPr lang="ru-RU" dirty="0">
                <a:solidFill>
                  <a:schemeClr val="tx1"/>
                </a:solidFill>
              </a:rPr>
              <a:t>Перескокова А.А., Кольцов А., Барсуков Н., Кочугова В., Сысоев И.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ru-RU" dirty="0">
                <a:solidFill>
                  <a:schemeClr val="tx1"/>
                </a:solidFill>
              </a:rPr>
              <a:t>Руководитель:</a:t>
            </a:r>
          </a:p>
          <a:p>
            <a:r>
              <a:rPr lang="ru-RU" dirty="0">
                <a:solidFill>
                  <a:schemeClr val="tx1"/>
                </a:solidFill>
              </a:rPr>
              <a:t>к.т.н., доцент                                                                                                                                                      Никифоров И.В.</a:t>
            </a:r>
          </a:p>
          <a:p>
            <a:endParaRPr lang="ru-RU" dirty="0"/>
          </a:p>
          <a:p>
            <a:r>
              <a:rPr lang="ru-RU" dirty="0">
                <a:solidFill>
                  <a:schemeClr val="tx1"/>
                </a:solidFill>
              </a:rPr>
              <a:t>Заинтересованное лицо (</a:t>
            </a:r>
            <a:r>
              <a:rPr lang="en-US" dirty="0">
                <a:solidFill>
                  <a:schemeClr val="tx1"/>
                </a:solidFill>
              </a:rPr>
              <a:t>business owner)</a:t>
            </a:r>
            <a:r>
              <a:rPr lang="ru-RU" dirty="0">
                <a:solidFill>
                  <a:schemeClr val="tx1"/>
                </a:solidFill>
              </a:rPr>
              <a:t>:						Толпыгин 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C24654-E132-4F92-A7E0-7D563B363EB5}"/>
              </a:ext>
            </a:extLst>
          </p:cNvPr>
          <p:cNvSpPr txBox="1"/>
          <p:nvPr/>
        </p:nvSpPr>
        <p:spPr>
          <a:xfrm>
            <a:off x="2135320" y="948043"/>
            <a:ext cx="74646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Санкт-Петербургский политехнический университет Петра Великого</a:t>
            </a:r>
          </a:p>
          <a:p>
            <a:pPr algn="ctr"/>
            <a:r>
              <a:rPr lang="ru-RU" sz="1600" dirty="0"/>
              <a:t>Институт компьютерных наук и технологий</a:t>
            </a:r>
          </a:p>
          <a:p>
            <a:pPr algn="ctr"/>
            <a:r>
              <a:rPr lang="ru-RU" sz="1600" dirty="0"/>
              <a:t>Высшая школа программной инженерии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33378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60B5-26D1-4BFB-8D2B-DC0EF309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Ключи к успешности проекта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99EC6-E871-453C-B773-FCEC2AE62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Продумать </a:t>
            </a:r>
            <a:r>
              <a:rPr lang="ru-RU" dirty="0">
                <a:solidFill>
                  <a:srgbClr val="00B0F0"/>
                </a:solidFill>
              </a:rPr>
              <a:t>сводную табличку анализа активности </a:t>
            </a:r>
            <a:r>
              <a:rPr lang="ru-RU" dirty="0"/>
              <a:t>пользователей: студентов и преподавателей. </a:t>
            </a:r>
          </a:p>
          <a:p>
            <a:r>
              <a:rPr lang="ru-RU" dirty="0"/>
              <a:t>Реализация на начальном этапе должна быть </a:t>
            </a:r>
            <a:r>
              <a:rPr lang="ru-RU" dirty="0">
                <a:solidFill>
                  <a:srgbClr val="00B0F0"/>
                </a:solidFill>
              </a:rPr>
              <a:t>максимально простой </a:t>
            </a:r>
            <a:r>
              <a:rPr lang="ru-RU" dirty="0"/>
              <a:t>и </a:t>
            </a:r>
            <a:r>
              <a:rPr lang="ru-RU" dirty="0">
                <a:solidFill>
                  <a:srgbClr val="00B0F0"/>
                </a:solidFill>
              </a:rPr>
              <a:t>расширяемой</a:t>
            </a:r>
            <a:r>
              <a:rPr lang="ru-RU" dirty="0"/>
              <a:t> (без </a:t>
            </a:r>
            <a:r>
              <a:rPr lang="en-US" dirty="0"/>
              <a:t>Spark</a:t>
            </a:r>
            <a:r>
              <a:rPr lang="ru-RU" dirty="0"/>
              <a:t> и </a:t>
            </a:r>
            <a:r>
              <a:rPr lang="en-US" dirty="0" err="1"/>
              <a:t>Flink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 Возможность </a:t>
            </a:r>
            <a:r>
              <a:rPr lang="ru-RU" dirty="0">
                <a:solidFill>
                  <a:srgbClr val="00B0F0"/>
                </a:solidFill>
              </a:rPr>
              <a:t>простой установки </a:t>
            </a:r>
            <a:r>
              <a:rPr lang="ru-RU" dirty="0"/>
              <a:t>и </a:t>
            </a:r>
            <a:r>
              <a:rPr lang="ru-RU" dirty="0">
                <a:solidFill>
                  <a:srgbClr val="00B0F0"/>
                </a:solidFill>
              </a:rPr>
              <a:t>использования</a:t>
            </a:r>
          </a:p>
          <a:p>
            <a:r>
              <a:rPr lang="ru-RU" dirty="0"/>
              <a:t> Наличие крайне </a:t>
            </a:r>
            <a:r>
              <a:rPr lang="ru-RU" dirty="0">
                <a:solidFill>
                  <a:srgbClr val="00B0F0"/>
                </a:solidFill>
              </a:rPr>
              <a:t>простой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ru-RU" dirty="0">
                <a:solidFill>
                  <a:srgbClr val="00B0F0"/>
                </a:solidFill>
              </a:rPr>
              <a:t>и интуитивной</a:t>
            </a:r>
            <a:r>
              <a:rPr lang="ru-RU" dirty="0"/>
              <a:t> документации</a:t>
            </a:r>
          </a:p>
          <a:p>
            <a:r>
              <a:rPr lang="ru-RU" dirty="0"/>
              <a:t> </a:t>
            </a:r>
            <a:r>
              <a:rPr lang="ru-RU" dirty="0">
                <a:solidFill>
                  <a:srgbClr val="00B0F0"/>
                </a:solidFill>
              </a:rPr>
              <a:t>Наглядное</a:t>
            </a:r>
            <a:r>
              <a:rPr lang="ru-RU" dirty="0"/>
              <a:t> и </a:t>
            </a:r>
            <a:r>
              <a:rPr lang="ru-RU" dirty="0">
                <a:solidFill>
                  <a:srgbClr val="00B0F0"/>
                </a:solidFill>
              </a:rPr>
              <a:t>интуитивное</a:t>
            </a:r>
            <a:r>
              <a:rPr lang="ru-RU" dirty="0"/>
              <a:t> отображение результатов анализа</a:t>
            </a:r>
          </a:p>
          <a:p>
            <a:r>
              <a:rPr lang="ru-RU" dirty="0"/>
              <a:t> Наличие тестового стенда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BC362-95CB-405C-96AB-A80BAC3E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475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3B5D2E52-B2A8-43BA-B505-870CAE7377F7}"/>
              </a:ext>
            </a:extLst>
          </p:cNvPr>
          <p:cNvSpPr/>
          <p:nvPr/>
        </p:nvSpPr>
        <p:spPr>
          <a:xfrm>
            <a:off x="2898533" y="3110794"/>
            <a:ext cx="2239817" cy="33025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ru-RU" dirty="0"/>
              <a:t>Пользовтельский интерфейс</a:t>
            </a:r>
            <a:endParaRPr lang="en-US" dirty="0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21908C86-82C7-4831-88CF-003A054186EC}"/>
              </a:ext>
            </a:extLst>
          </p:cNvPr>
          <p:cNvSpPr/>
          <p:nvPr/>
        </p:nvSpPr>
        <p:spPr>
          <a:xfrm>
            <a:off x="7264520" y="3106475"/>
            <a:ext cx="2239817" cy="33025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ru-RU" dirty="0"/>
              <a:t>Модуль анализа</a:t>
            </a:r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F186FB-426D-4C8F-92AD-F7A422A3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177" y="40994"/>
            <a:ext cx="10612315" cy="487914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Модульная схема программной аналитической системы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F843FB9-1159-472F-A289-BEE314A1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11</a:t>
            </a:fld>
            <a:endParaRPr lang="ru-R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4750C8-E3B0-4E82-8789-2792CB8E8909}"/>
              </a:ext>
            </a:extLst>
          </p:cNvPr>
          <p:cNvSpPr/>
          <p:nvPr/>
        </p:nvSpPr>
        <p:spPr>
          <a:xfrm>
            <a:off x="389106" y="1095211"/>
            <a:ext cx="2208177" cy="198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Портал «Открытого образования»</a:t>
            </a:r>
          </a:p>
          <a:p>
            <a:pPr algn="ctr"/>
            <a:r>
              <a:rPr lang="en-US" dirty="0" err="1"/>
              <a:t>OpenEdu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D2EFC5-6FCA-481C-9666-60C81DA89CA9}"/>
              </a:ext>
            </a:extLst>
          </p:cNvPr>
          <p:cNvSpPr txBox="1"/>
          <p:nvPr/>
        </p:nvSpPr>
        <p:spPr>
          <a:xfrm>
            <a:off x="3129060" y="1420574"/>
            <a:ext cx="1896894" cy="1303168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ru-RU"/>
            </a:defPPr>
            <a:lvl1pPr algn="ctr"/>
          </a:lstStyle>
          <a:p>
            <a:r>
              <a:rPr lang="ru-RU" dirty="0"/>
              <a:t>Модуль аутентификации пользователя на </a:t>
            </a:r>
            <a:r>
              <a:rPr lang="ru-RU"/>
              <a:t>портале </a:t>
            </a:r>
            <a:r>
              <a:rPr lang="en-US" dirty="0" err="1"/>
              <a:t>OpenEdu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A18C2B-0CD9-47FF-9612-404AB8EA1AE8}"/>
              </a:ext>
            </a:extLst>
          </p:cNvPr>
          <p:cNvSpPr txBox="1"/>
          <p:nvPr/>
        </p:nvSpPr>
        <p:spPr>
          <a:xfrm>
            <a:off x="5509094" y="1420573"/>
            <a:ext cx="1896894" cy="1303167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ru-RU" dirty="0"/>
              <a:t>Модуль выгрузки логов курса</a:t>
            </a:r>
          </a:p>
          <a:p>
            <a:pPr algn="ctr"/>
            <a:r>
              <a:rPr lang="ru-RU" dirty="0"/>
              <a:t>В </a:t>
            </a:r>
            <a:r>
              <a:rPr lang="en-US" dirty="0"/>
              <a:t>ZIP</a:t>
            </a:r>
            <a:r>
              <a:rPr lang="ru-RU" dirty="0"/>
              <a:t>-архиве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C354E2-BC71-41FF-B2E0-B65CF029E18E}"/>
              </a:ext>
            </a:extLst>
          </p:cNvPr>
          <p:cNvSpPr txBox="1"/>
          <p:nvPr/>
        </p:nvSpPr>
        <p:spPr>
          <a:xfrm>
            <a:off x="7757804" y="1420571"/>
            <a:ext cx="1896894" cy="1303167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ru-RU" dirty="0"/>
              <a:t>Предобработка логов (фильтрация и парсинг)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B33CA8-8CA0-411B-AB16-6F37F3815F72}"/>
              </a:ext>
            </a:extLst>
          </p:cNvPr>
          <p:cNvSpPr txBox="1"/>
          <p:nvPr/>
        </p:nvSpPr>
        <p:spPr>
          <a:xfrm>
            <a:off x="10006515" y="1420571"/>
            <a:ext cx="1896894" cy="1303167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ru-RU" dirty="0"/>
              <a:t>Запись логов в аналитическую базу данных</a:t>
            </a:r>
          </a:p>
        </p:txBody>
      </p:sp>
      <p:sp>
        <p:nvSpPr>
          <p:cNvPr id="36" name="Cylinder 35">
            <a:extLst>
              <a:ext uri="{FF2B5EF4-FFF2-40B4-BE49-F238E27FC236}">
                <a16:creationId xmlns:a16="http://schemas.microsoft.com/office/drawing/2014/main" id="{B13E6F01-9F9B-4FD4-9A6E-E04B74F49CD9}"/>
              </a:ext>
            </a:extLst>
          </p:cNvPr>
          <p:cNvSpPr/>
          <p:nvPr/>
        </p:nvSpPr>
        <p:spPr>
          <a:xfrm>
            <a:off x="10229654" y="3872220"/>
            <a:ext cx="1450615" cy="1786335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D4FEC7-78B5-4AE1-A2E1-4F42997366E7}"/>
              </a:ext>
            </a:extLst>
          </p:cNvPr>
          <p:cNvSpPr txBox="1"/>
          <p:nvPr/>
        </p:nvSpPr>
        <p:spPr>
          <a:xfrm>
            <a:off x="7911825" y="3610178"/>
            <a:ext cx="1164081" cy="524085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ru-RU" dirty="0"/>
              <a:t>Задача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52DE59-3062-46D4-8865-3C4A6981CF62}"/>
              </a:ext>
            </a:extLst>
          </p:cNvPr>
          <p:cNvSpPr txBox="1"/>
          <p:nvPr/>
        </p:nvSpPr>
        <p:spPr>
          <a:xfrm>
            <a:off x="7911824" y="4307785"/>
            <a:ext cx="1164081" cy="524085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ru-RU" dirty="0"/>
              <a:t>Задача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DB2AF7-7808-4725-9409-2508BC3B4D11}"/>
              </a:ext>
            </a:extLst>
          </p:cNvPr>
          <p:cNvSpPr txBox="1"/>
          <p:nvPr/>
        </p:nvSpPr>
        <p:spPr>
          <a:xfrm>
            <a:off x="7911824" y="5005392"/>
            <a:ext cx="1164081" cy="524085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ru-RU" dirty="0"/>
              <a:t>….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6C13E2-11E3-40ED-84F8-445B22D9054A}"/>
              </a:ext>
            </a:extLst>
          </p:cNvPr>
          <p:cNvSpPr txBox="1"/>
          <p:nvPr/>
        </p:nvSpPr>
        <p:spPr>
          <a:xfrm>
            <a:off x="7911823" y="5702999"/>
            <a:ext cx="1164081" cy="524085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ru-RU" dirty="0"/>
              <a:t>Задача </a:t>
            </a:r>
            <a:r>
              <a:rPr lang="en-US" dirty="0"/>
              <a:t>N</a:t>
            </a:r>
            <a:endParaRPr lang="ru-R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BE90E56-FBCB-4942-BB6E-DE91926C1E28}"/>
              </a:ext>
            </a:extLst>
          </p:cNvPr>
          <p:cNvSpPr txBox="1"/>
          <p:nvPr/>
        </p:nvSpPr>
        <p:spPr>
          <a:xfrm>
            <a:off x="3129060" y="3989558"/>
            <a:ext cx="1896894" cy="826070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ru-RU" dirty="0"/>
              <a:t>Интерфейс запуска задачи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339F53-8459-45E0-9F78-40B67CF032EA}"/>
              </a:ext>
            </a:extLst>
          </p:cNvPr>
          <p:cNvSpPr txBox="1"/>
          <p:nvPr/>
        </p:nvSpPr>
        <p:spPr>
          <a:xfrm>
            <a:off x="3129060" y="5353416"/>
            <a:ext cx="1896894" cy="826070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ru-RU" dirty="0"/>
              <a:t>Интерфейс предоставления результатов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3DD21C-E2C4-45C0-9735-ADF7D9EC1BC9}"/>
              </a:ext>
            </a:extLst>
          </p:cNvPr>
          <p:cNvSpPr/>
          <p:nvPr/>
        </p:nvSpPr>
        <p:spPr>
          <a:xfrm>
            <a:off x="283836" y="5007814"/>
            <a:ext cx="1450616" cy="1451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Результат в виде файлов</a:t>
            </a:r>
          </a:p>
          <a:p>
            <a:pPr algn="ctr"/>
            <a:r>
              <a:rPr lang="ru-RU" dirty="0"/>
              <a:t>(</a:t>
            </a:r>
            <a:r>
              <a:rPr lang="en-US" dirty="0"/>
              <a:t>csv, </a:t>
            </a:r>
            <a:r>
              <a:rPr lang="ru-RU" dirty="0"/>
              <a:t>файлы, картинки, графики)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92CEEFF-1EFC-4D96-A523-C402B17212C6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2597283" y="2072158"/>
            <a:ext cx="531777" cy="1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7A74AC3-EA28-4B71-BE46-FFD2367275A1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 flipV="1">
            <a:off x="5025954" y="2072157"/>
            <a:ext cx="4831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D1C7A6-1149-427E-8A91-A1B214C4E6DF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 flipV="1">
            <a:off x="7405988" y="2072155"/>
            <a:ext cx="35181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778E108-9D3F-4C05-B667-0DFA1023563A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9654698" y="2072155"/>
            <a:ext cx="351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4F7F856-D7BF-459C-8A02-700F3881E96E}"/>
              </a:ext>
            </a:extLst>
          </p:cNvPr>
          <p:cNvCxnSpPr>
            <a:cxnSpLocks/>
            <a:stCxn id="35" idx="2"/>
            <a:endCxn id="36" idx="1"/>
          </p:cNvCxnSpPr>
          <p:nvPr/>
        </p:nvCxnSpPr>
        <p:spPr>
          <a:xfrm>
            <a:off x="10954962" y="2723738"/>
            <a:ext cx="0" cy="114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96E9E2-249A-4F30-9A93-B459C4CCDF83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075906" y="3872221"/>
            <a:ext cx="1153747" cy="43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2E43F3A-0364-4FFC-9771-D4805D416606}"/>
              </a:ext>
            </a:extLst>
          </p:cNvPr>
          <p:cNvCxnSpPr>
            <a:cxnSpLocks/>
          </p:cNvCxnSpPr>
          <p:nvPr/>
        </p:nvCxnSpPr>
        <p:spPr>
          <a:xfrm>
            <a:off x="9085028" y="4569829"/>
            <a:ext cx="1144625" cy="43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739D9C-063E-4155-A9A6-F3734F69FA30}"/>
              </a:ext>
            </a:extLst>
          </p:cNvPr>
          <p:cNvCxnSpPr>
            <a:cxnSpLocks/>
          </p:cNvCxnSpPr>
          <p:nvPr/>
        </p:nvCxnSpPr>
        <p:spPr>
          <a:xfrm flipV="1">
            <a:off x="9075904" y="5387071"/>
            <a:ext cx="1153749" cy="577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A061BBC-C444-4A32-95F2-D3C4E6E2417F}"/>
              </a:ext>
            </a:extLst>
          </p:cNvPr>
          <p:cNvCxnSpPr>
            <a:cxnSpLocks/>
          </p:cNvCxnSpPr>
          <p:nvPr/>
        </p:nvCxnSpPr>
        <p:spPr>
          <a:xfrm flipV="1">
            <a:off x="9075904" y="5223174"/>
            <a:ext cx="11537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057DCED-CCF4-4A1D-8448-9923B243BEC7}"/>
              </a:ext>
            </a:extLst>
          </p:cNvPr>
          <p:cNvCxnSpPr>
            <a:cxnSpLocks/>
          </p:cNvCxnSpPr>
          <p:nvPr/>
        </p:nvCxnSpPr>
        <p:spPr>
          <a:xfrm flipH="1" flipV="1">
            <a:off x="9075905" y="4022330"/>
            <a:ext cx="1164081" cy="44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73D6C79-D72B-49E8-A243-C5416C00BBA3}"/>
              </a:ext>
            </a:extLst>
          </p:cNvPr>
          <p:cNvCxnSpPr>
            <a:cxnSpLocks/>
          </p:cNvCxnSpPr>
          <p:nvPr/>
        </p:nvCxnSpPr>
        <p:spPr>
          <a:xfrm flipH="1" flipV="1">
            <a:off x="9085028" y="4469277"/>
            <a:ext cx="1164081" cy="43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D527277-5B34-41A2-8F29-16ECDBF75B61}"/>
              </a:ext>
            </a:extLst>
          </p:cNvPr>
          <p:cNvCxnSpPr>
            <a:cxnSpLocks/>
          </p:cNvCxnSpPr>
          <p:nvPr/>
        </p:nvCxnSpPr>
        <p:spPr>
          <a:xfrm flipH="1">
            <a:off x="9070739" y="5312421"/>
            <a:ext cx="1149792" cy="7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7DEB550-0055-44CF-BE47-CCF9C5E93328}"/>
              </a:ext>
            </a:extLst>
          </p:cNvPr>
          <p:cNvCxnSpPr>
            <a:cxnSpLocks/>
          </p:cNvCxnSpPr>
          <p:nvPr/>
        </p:nvCxnSpPr>
        <p:spPr>
          <a:xfrm flipH="1">
            <a:off x="9070739" y="5514322"/>
            <a:ext cx="1169247" cy="59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D3F8960-8B83-43F3-AFE4-068A37CB5F08}"/>
              </a:ext>
            </a:extLst>
          </p:cNvPr>
          <p:cNvCxnSpPr>
            <a:cxnSpLocks/>
            <a:stCxn id="41" idx="3"/>
            <a:endCxn id="37" idx="1"/>
          </p:cNvCxnSpPr>
          <p:nvPr/>
        </p:nvCxnSpPr>
        <p:spPr>
          <a:xfrm flipV="1">
            <a:off x="5025954" y="3872221"/>
            <a:ext cx="2885871" cy="53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9E8009D-123F-44EB-8A16-37A64DA35D66}"/>
              </a:ext>
            </a:extLst>
          </p:cNvPr>
          <p:cNvCxnSpPr>
            <a:cxnSpLocks/>
            <a:stCxn id="41" idx="3"/>
            <a:endCxn id="38" idx="1"/>
          </p:cNvCxnSpPr>
          <p:nvPr/>
        </p:nvCxnSpPr>
        <p:spPr>
          <a:xfrm>
            <a:off x="5025954" y="4402593"/>
            <a:ext cx="2885870" cy="167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ABBCF69-A0FE-45B1-9924-EC0294E95371}"/>
              </a:ext>
            </a:extLst>
          </p:cNvPr>
          <p:cNvCxnSpPr>
            <a:cxnSpLocks/>
            <a:stCxn id="41" idx="3"/>
            <a:endCxn id="39" idx="1"/>
          </p:cNvCxnSpPr>
          <p:nvPr/>
        </p:nvCxnSpPr>
        <p:spPr>
          <a:xfrm>
            <a:off x="5025954" y="4402593"/>
            <a:ext cx="2885870" cy="864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CA40365-304E-4DF4-8082-EB242960E493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5025954" y="4402593"/>
            <a:ext cx="2885869" cy="1562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4654BA2-56DC-42E5-9DD7-5838597F5BBB}"/>
              </a:ext>
            </a:extLst>
          </p:cNvPr>
          <p:cNvCxnSpPr>
            <a:cxnSpLocks/>
            <a:stCxn id="37" idx="1"/>
            <a:endCxn id="42" idx="3"/>
          </p:cNvCxnSpPr>
          <p:nvPr/>
        </p:nvCxnSpPr>
        <p:spPr>
          <a:xfrm flipH="1">
            <a:off x="5025954" y="3872221"/>
            <a:ext cx="2885871" cy="1894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B6BCCF4-13AF-414C-B8E9-B774FF63B637}"/>
              </a:ext>
            </a:extLst>
          </p:cNvPr>
          <p:cNvCxnSpPr>
            <a:cxnSpLocks/>
            <a:stCxn id="40" idx="1"/>
            <a:endCxn id="42" idx="3"/>
          </p:cNvCxnSpPr>
          <p:nvPr/>
        </p:nvCxnSpPr>
        <p:spPr>
          <a:xfrm flipH="1" flipV="1">
            <a:off x="5025954" y="5766451"/>
            <a:ext cx="2885869" cy="198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87B6F4E-87EF-4AF8-B3E3-7245323A6241}"/>
              </a:ext>
            </a:extLst>
          </p:cNvPr>
          <p:cNvCxnSpPr>
            <a:cxnSpLocks/>
            <a:stCxn id="39" idx="1"/>
            <a:endCxn id="42" idx="3"/>
          </p:cNvCxnSpPr>
          <p:nvPr/>
        </p:nvCxnSpPr>
        <p:spPr>
          <a:xfrm flipH="1">
            <a:off x="5025954" y="5267435"/>
            <a:ext cx="2885870" cy="49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97FD875-1546-4CE7-978F-208647282A04}"/>
              </a:ext>
            </a:extLst>
          </p:cNvPr>
          <p:cNvCxnSpPr>
            <a:cxnSpLocks/>
            <a:stCxn id="38" idx="1"/>
            <a:endCxn id="42" idx="3"/>
          </p:cNvCxnSpPr>
          <p:nvPr/>
        </p:nvCxnSpPr>
        <p:spPr>
          <a:xfrm flipH="1">
            <a:off x="5025954" y="4569828"/>
            <a:ext cx="2885870" cy="1196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6B68A90-8DBF-4D40-B497-532F2C2D1A4C}"/>
              </a:ext>
            </a:extLst>
          </p:cNvPr>
          <p:cNvCxnSpPr>
            <a:cxnSpLocks/>
            <a:stCxn id="42" idx="1"/>
            <a:endCxn id="43" idx="3"/>
          </p:cNvCxnSpPr>
          <p:nvPr/>
        </p:nvCxnSpPr>
        <p:spPr>
          <a:xfrm flipH="1" flipV="1">
            <a:off x="1734452" y="5733488"/>
            <a:ext cx="1394608" cy="3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773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75AE-08D7-481C-A98A-9874FB84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работ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EBB8E-8454-47F1-A7BD-2E47243AF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ru-RU" dirty="0"/>
              <a:t>Развернуть тестовый стенд </a:t>
            </a:r>
            <a:r>
              <a:rPr lang="en-US" dirty="0" err="1"/>
              <a:t>edx</a:t>
            </a:r>
            <a:r>
              <a:rPr lang="ru-RU" dirty="0"/>
              <a:t>, доступный по внешнему </a:t>
            </a:r>
            <a:r>
              <a:rPr lang="en-US" dirty="0"/>
              <a:t>IP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Реализовать модуль утентификации и выгрузки лога в </a:t>
            </a:r>
            <a:r>
              <a:rPr lang="en-US" dirty="0"/>
              <a:t>ZIP</a:t>
            </a:r>
            <a:r>
              <a:rPr lang="ru-RU" dirty="0"/>
              <a:t>-архиве</a:t>
            </a:r>
          </a:p>
          <a:p>
            <a:pPr marL="514350" indent="-514350">
              <a:buAutoNum type="arabicPeriod"/>
            </a:pPr>
            <a:r>
              <a:rPr lang="ru-RU" dirty="0"/>
              <a:t>Реализовать несколько простых задач анализа</a:t>
            </a:r>
          </a:p>
          <a:p>
            <a:pPr marL="514350" indent="-514350">
              <a:buAutoNum type="arabicPeriod"/>
            </a:pPr>
            <a:r>
              <a:rPr lang="ru-RU" dirty="0"/>
              <a:t>Реализовать модуль сохранения результатов анализа в файл</a:t>
            </a:r>
            <a:r>
              <a:rPr lang="en-US" dirty="0"/>
              <a:t> csv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Обернуть «каркас» программного решения в конечный дистрибутив</a:t>
            </a:r>
          </a:p>
          <a:p>
            <a:pPr marL="514350" indent="-514350">
              <a:buAutoNum type="arabicPeriod"/>
            </a:pPr>
            <a:r>
              <a:rPr lang="ru-RU" dirty="0"/>
              <a:t>Проверить работоспособность и интеграцию модулей</a:t>
            </a:r>
          </a:p>
          <a:p>
            <a:pPr marL="514350" indent="-514350">
              <a:buAutoNum type="arabicPeriod"/>
            </a:pPr>
            <a:r>
              <a:rPr lang="ru-RU" dirty="0"/>
              <a:t>Провести демонстрацию и нагрузочное тестирование</a:t>
            </a:r>
          </a:p>
          <a:p>
            <a:pPr marL="514350" indent="-514350">
              <a:buAutoNum type="arabicPeriod"/>
            </a:pPr>
            <a:r>
              <a:rPr lang="ru-RU" dirty="0"/>
              <a:t>Расширить и усложнить аналитические задачи</a:t>
            </a:r>
          </a:p>
          <a:p>
            <a:pPr marL="514350" indent="-514350">
              <a:buAutoNum type="arabicPeriod"/>
            </a:pPr>
            <a:r>
              <a:rPr lang="ru-RU" dirty="0"/>
              <a:t>Расширить форматы отображения результатов</a:t>
            </a:r>
          </a:p>
          <a:p>
            <a:pPr marL="514350" indent="-514350">
              <a:buAutoNum type="arabicPeriod"/>
            </a:pPr>
            <a:r>
              <a:rPr lang="ru-RU" dirty="0"/>
              <a:t>Применить современные программные средства для обработки: </a:t>
            </a:r>
            <a:r>
              <a:rPr lang="en-US" dirty="0"/>
              <a:t>Spark </a:t>
            </a:r>
            <a:r>
              <a:rPr lang="ru-RU" dirty="0"/>
              <a:t>и </a:t>
            </a:r>
            <a:r>
              <a:rPr lang="en-US" dirty="0" err="1"/>
              <a:t>Flink</a:t>
            </a:r>
            <a:endParaRPr lang="ru-RU" dirty="0"/>
          </a:p>
          <a:p>
            <a:pPr marL="514350" indent="-514350">
              <a:buAutoNum type="arabicPeriod"/>
            </a:pPr>
            <a:endParaRPr lang="ru-RU" dirty="0"/>
          </a:p>
          <a:p>
            <a:pPr marL="514350" indent="-514350">
              <a:buAutoNum type="arabicPeriod"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2B739-F1DE-43D8-B1A2-16E6A9ADB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906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2D144-A5D4-4E11-8BB1-3263B09A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Стркуктура дистрибутива программного аналитического средства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B499C-9BB5-41C9-ABB7-95134877A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65" y="868102"/>
            <a:ext cx="11052751" cy="2400615"/>
          </a:xfrm>
        </p:spPr>
        <p:txBody>
          <a:bodyPr>
            <a:normAutofit/>
          </a:bodyPr>
          <a:lstStyle/>
          <a:p>
            <a:r>
              <a:rPr lang="ru-RU" sz="2400" dirty="0"/>
              <a:t>Дистрибутив поставляется в види </a:t>
            </a:r>
            <a:r>
              <a:rPr lang="en-US" sz="2400" dirty="0"/>
              <a:t>ZIP</a:t>
            </a:r>
            <a:r>
              <a:rPr lang="ru-RU" sz="2400" dirty="0"/>
              <a:t>-архива – </a:t>
            </a:r>
            <a:r>
              <a:rPr lang="en-US" sz="2400" dirty="0"/>
              <a:t>openEduAnalytics.zip</a:t>
            </a:r>
            <a:endParaRPr lang="ru-RU" sz="2400" dirty="0"/>
          </a:p>
          <a:p>
            <a:r>
              <a:rPr lang="ru-RU" sz="2400" dirty="0"/>
              <a:t>Скачать последний дистрибутив можно с репозитория</a:t>
            </a:r>
          </a:p>
          <a:p>
            <a:pPr lvl="1"/>
            <a:r>
              <a:rPr lang="en-US" sz="2000" dirty="0">
                <a:hlinkClick r:id="rId2"/>
              </a:rPr>
              <a:t>https://github.com/mandarinSh/OpenPolyEdu</a:t>
            </a:r>
            <a:endParaRPr lang="ru-RU" sz="2000" dirty="0"/>
          </a:p>
          <a:p>
            <a:r>
              <a:rPr lang="ru-RU" sz="2400" dirty="0"/>
              <a:t>Дистрибутив </a:t>
            </a:r>
            <a:r>
              <a:rPr lang="en-US" sz="2400" dirty="0"/>
              <a:t>self-contained</a:t>
            </a:r>
            <a:r>
              <a:rPr lang="ru-RU" sz="2400" dirty="0"/>
              <a:t> и содержит все необходимое для установки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FED58-3F0F-48DE-9C7B-5C4FC779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483677"/>
            <a:ext cx="2743200" cy="365125"/>
          </a:xfrm>
        </p:spPr>
        <p:txBody>
          <a:bodyPr/>
          <a:lstStyle/>
          <a:p>
            <a:fld id="{6ABA8430-1247-4087-9541-669148A5EBE3}" type="slidenum">
              <a:rPr lang="ru-RU" smtClean="0"/>
              <a:t>13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8311F-DB63-490D-958F-491421622C90}"/>
              </a:ext>
            </a:extLst>
          </p:cNvPr>
          <p:cNvSpPr txBox="1"/>
          <p:nvPr/>
        </p:nvSpPr>
        <p:spPr>
          <a:xfrm>
            <a:off x="644938" y="2759581"/>
            <a:ext cx="220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OpenEduAnalytics.zip</a:t>
            </a:r>
            <a:endParaRPr lang="ru-R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99CA21-0F56-4ADA-AB0D-45AB1C5B461F}"/>
              </a:ext>
            </a:extLst>
          </p:cNvPr>
          <p:cNvCxnSpPr>
            <a:cxnSpLocks/>
          </p:cNvCxnSpPr>
          <p:nvPr/>
        </p:nvCxnSpPr>
        <p:spPr>
          <a:xfrm flipV="1">
            <a:off x="2852574" y="2944248"/>
            <a:ext cx="5317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CA0EBCC-2DD1-4B9B-A780-570DAE085326}"/>
              </a:ext>
            </a:extLst>
          </p:cNvPr>
          <p:cNvSpPr txBox="1"/>
          <p:nvPr/>
        </p:nvSpPr>
        <p:spPr>
          <a:xfrm>
            <a:off x="3384333" y="2759581"/>
            <a:ext cx="853913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OpenEduAnalytics</a:t>
            </a:r>
            <a:endParaRPr lang="en-US" sz="1600" b="1" dirty="0"/>
          </a:p>
          <a:p>
            <a:r>
              <a:rPr lang="en-US" sz="1600" dirty="0"/>
              <a:t>  - </a:t>
            </a:r>
            <a:r>
              <a:rPr lang="en-US" sz="1600" b="1" dirty="0"/>
              <a:t>bin</a:t>
            </a:r>
          </a:p>
          <a:p>
            <a:r>
              <a:rPr lang="en-US" sz="1600" dirty="0"/>
              <a:t>       - start.bat </a:t>
            </a:r>
            <a:r>
              <a:rPr lang="ru-RU" sz="1600" dirty="0"/>
              <a:t>                          </a:t>
            </a:r>
            <a:r>
              <a:rPr lang="ru-RU" sz="1600" i="1" dirty="0"/>
              <a:t>- скрипт запуска</a:t>
            </a:r>
            <a:endParaRPr lang="en-US" sz="1600" i="1" dirty="0"/>
          </a:p>
          <a:p>
            <a:r>
              <a:rPr lang="en-US" sz="1600" dirty="0"/>
              <a:t> - </a:t>
            </a:r>
            <a:r>
              <a:rPr lang="en-US" sz="1600" b="1" dirty="0"/>
              <a:t>config</a:t>
            </a:r>
          </a:p>
          <a:p>
            <a:r>
              <a:rPr lang="en-US" sz="1600" dirty="0"/>
              <a:t>       - </a:t>
            </a:r>
            <a:r>
              <a:rPr lang="en-US" sz="1600" dirty="0" err="1"/>
              <a:t>application.yml</a:t>
            </a:r>
            <a:r>
              <a:rPr lang="ru-RU" sz="1600" dirty="0"/>
              <a:t>               - </a:t>
            </a:r>
            <a:r>
              <a:rPr lang="ru-RU" sz="1600" i="1" dirty="0"/>
              <a:t>основной файл настроек</a:t>
            </a:r>
            <a:r>
              <a:rPr lang="en-US" sz="1600" i="1" dirty="0"/>
              <a:t> </a:t>
            </a:r>
            <a:r>
              <a:rPr lang="ru-RU" sz="1600" i="1" dirty="0"/>
              <a:t>или любой другой формат</a:t>
            </a:r>
            <a:endParaRPr lang="en-US" sz="1600" i="1" dirty="0"/>
          </a:p>
          <a:p>
            <a:r>
              <a:rPr lang="en-US" sz="1600" dirty="0"/>
              <a:t> - </a:t>
            </a:r>
            <a:r>
              <a:rPr lang="en-US" sz="1600" b="1" dirty="0"/>
              <a:t>libs</a:t>
            </a:r>
          </a:p>
          <a:p>
            <a:r>
              <a:rPr lang="en-US" sz="1600" dirty="0"/>
              <a:t>       - &lt;list of jars&gt;</a:t>
            </a:r>
            <a:r>
              <a:rPr lang="ru-RU" sz="1600" dirty="0"/>
              <a:t>                     - </a:t>
            </a:r>
            <a:r>
              <a:rPr lang="ru-RU" sz="1600" i="1" dirty="0"/>
              <a:t>зависимости (для </a:t>
            </a:r>
            <a:r>
              <a:rPr lang="en-US" sz="1600" i="1" dirty="0"/>
              <a:t>Java</a:t>
            </a:r>
            <a:r>
              <a:rPr lang="ru-RU" sz="1600" i="1" dirty="0"/>
              <a:t>, для </a:t>
            </a:r>
            <a:r>
              <a:rPr lang="en-US" sz="1600" i="1" dirty="0" err="1"/>
              <a:t>Pyhon</a:t>
            </a:r>
            <a:r>
              <a:rPr lang="ru-RU" sz="1600" i="1" dirty="0"/>
              <a:t>, и т.д.)</a:t>
            </a:r>
            <a:endParaRPr lang="en-US" sz="1600" i="1" dirty="0"/>
          </a:p>
          <a:p>
            <a:r>
              <a:rPr lang="en-US" sz="1600" dirty="0"/>
              <a:t> - </a:t>
            </a:r>
            <a:r>
              <a:rPr lang="en-US" sz="1600" b="1" dirty="0"/>
              <a:t>soft</a:t>
            </a:r>
          </a:p>
          <a:p>
            <a:r>
              <a:rPr lang="en-US" sz="1600" dirty="0"/>
              <a:t>      - PostgreSQL_x.x.x.zip</a:t>
            </a:r>
            <a:r>
              <a:rPr lang="ru-RU" sz="1600" dirty="0"/>
              <a:t>       - </a:t>
            </a:r>
            <a:r>
              <a:rPr lang="ru-RU" sz="1600" i="1" dirty="0"/>
              <a:t>используемые ПО, чтобы пользователь никуда не лезть качать </a:t>
            </a:r>
            <a:endParaRPr lang="en-US" sz="1600" i="1" dirty="0"/>
          </a:p>
          <a:p>
            <a:r>
              <a:rPr lang="en-US" sz="1600" dirty="0"/>
              <a:t>      - JDK_11.zip</a:t>
            </a:r>
            <a:endParaRPr lang="ru-RU" sz="1600" dirty="0"/>
          </a:p>
          <a:p>
            <a:r>
              <a:rPr lang="ru-RU" sz="1600" dirty="0"/>
              <a:t>      - </a:t>
            </a:r>
            <a:r>
              <a:rPr lang="en-US" sz="1600" dirty="0"/>
              <a:t>Python </a:t>
            </a:r>
            <a:r>
              <a:rPr lang="en-US" sz="1600" dirty="0" err="1"/>
              <a:t>x.x.x</a:t>
            </a:r>
            <a:endParaRPr lang="en-US" sz="1600" dirty="0"/>
          </a:p>
          <a:p>
            <a:r>
              <a:rPr lang="en-US" sz="1600" dirty="0"/>
              <a:t>- </a:t>
            </a:r>
            <a:r>
              <a:rPr lang="en-US" sz="1600" b="1" dirty="0" err="1"/>
              <a:t>workdir</a:t>
            </a:r>
            <a:r>
              <a:rPr lang="ru-RU" sz="1600" b="1" dirty="0"/>
              <a:t>                                  - </a:t>
            </a:r>
            <a:r>
              <a:rPr lang="ru-RU" sz="1600" i="1" dirty="0"/>
              <a:t>рабочая директория для временных файлов и БД</a:t>
            </a:r>
            <a:endParaRPr lang="en-US" sz="1600" i="1" dirty="0"/>
          </a:p>
          <a:p>
            <a:r>
              <a:rPr lang="en-US" sz="1600" b="1" dirty="0"/>
              <a:t>- results		        </a:t>
            </a:r>
            <a:r>
              <a:rPr lang="ru-RU" sz="1600" b="1" dirty="0"/>
              <a:t> </a:t>
            </a:r>
            <a:r>
              <a:rPr lang="en-US" sz="1600" b="1" dirty="0"/>
              <a:t>  - </a:t>
            </a:r>
            <a:r>
              <a:rPr lang="ru-RU" sz="1600" i="1" dirty="0"/>
              <a:t>директория с результатами запусков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293912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4161-5822-4CB0-917B-5373132E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Скрипт запуска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5CA84-39C5-4CD0-A25A-4A6CB462D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66" y="824696"/>
            <a:ext cx="11052751" cy="52086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start.bat</a:t>
            </a:r>
            <a:r>
              <a:rPr lang="ru-RU" dirty="0"/>
              <a:t> выполняет следующие действия</a:t>
            </a:r>
          </a:p>
          <a:p>
            <a:pPr lvl="1"/>
            <a:r>
              <a:rPr lang="ru-RU" dirty="0"/>
              <a:t>очищает </a:t>
            </a:r>
            <a:r>
              <a:rPr lang="en-US" dirty="0"/>
              <a:t>“</a:t>
            </a:r>
            <a:r>
              <a:rPr lang="en-US" dirty="0" err="1"/>
              <a:t>workdir</a:t>
            </a:r>
            <a:r>
              <a:rPr lang="en-US" dirty="0"/>
              <a:t>”</a:t>
            </a:r>
          </a:p>
          <a:p>
            <a:pPr lvl="1"/>
            <a:r>
              <a:rPr lang="ru-RU" dirty="0"/>
              <a:t>распаковывает </a:t>
            </a:r>
            <a:r>
              <a:rPr lang="en-US" dirty="0" err="1"/>
              <a:t>jdk</a:t>
            </a:r>
            <a:r>
              <a:rPr lang="ru-RU" dirty="0"/>
              <a:t> в </a:t>
            </a:r>
            <a:r>
              <a:rPr lang="en-US" dirty="0" err="1"/>
              <a:t>workdir</a:t>
            </a:r>
            <a:r>
              <a:rPr lang="en-US" dirty="0"/>
              <a:t>/</a:t>
            </a:r>
            <a:r>
              <a:rPr lang="en-US" dirty="0" err="1"/>
              <a:t>install_soft</a:t>
            </a:r>
            <a:endParaRPr lang="ru-RU" dirty="0"/>
          </a:p>
          <a:p>
            <a:pPr lvl="1"/>
            <a:r>
              <a:rPr lang="ru-RU" dirty="0"/>
              <a:t>распаковывает </a:t>
            </a:r>
            <a:r>
              <a:rPr lang="en-US" dirty="0"/>
              <a:t>PostgreSQL</a:t>
            </a:r>
            <a:r>
              <a:rPr lang="ru-RU" dirty="0"/>
              <a:t> в </a:t>
            </a:r>
            <a:r>
              <a:rPr lang="en-US" dirty="0" err="1"/>
              <a:t>workdir</a:t>
            </a:r>
            <a:r>
              <a:rPr lang="en-US" dirty="0"/>
              <a:t>/</a:t>
            </a:r>
            <a:r>
              <a:rPr lang="en-US" dirty="0" err="1"/>
              <a:t>install_soft</a:t>
            </a:r>
            <a:endParaRPr lang="ru-RU" dirty="0"/>
          </a:p>
          <a:p>
            <a:pPr lvl="1"/>
            <a:r>
              <a:rPr lang="ru-RU" dirty="0"/>
              <a:t>распаковывает </a:t>
            </a:r>
            <a:r>
              <a:rPr lang="en-US" dirty="0"/>
              <a:t>Python</a:t>
            </a:r>
            <a:r>
              <a:rPr lang="ru-RU" dirty="0"/>
              <a:t> в </a:t>
            </a:r>
            <a:r>
              <a:rPr lang="en-US" dirty="0" err="1"/>
              <a:t>workdir</a:t>
            </a:r>
            <a:r>
              <a:rPr lang="en-US" dirty="0"/>
              <a:t>/</a:t>
            </a:r>
            <a:r>
              <a:rPr lang="en-US" dirty="0" err="1"/>
              <a:t>install_soft</a:t>
            </a:r>
            <a:endParaRPr lang="en-US" dirty="0"/>
          </a:p>
          <a:p>
            <a:pPr lvl="1"/>
            <a:r>
              <a:rPr lang="ru-RU" dirty="0"/>
              <a:t>прописывает </a:t>
            </a:r>
            <a:r>
              <a:rPr lang="en-US" dirty="0"/>
              <a:t>JAVA_HOME/Phyton/</a:t>
            </a:r>
            <a:r>
              <a:rPr lang="en-US" dirty="0" err="1"/>
              <a:t>etc</a:t>
            </a:r>
            <a:r>
              <a:rPr lang="ru-RU" dirty="0"/>
              <a:t>. для локального старта</a:t>
            </a:r>
          </a:p>
          <a:p>
            <a:pPr lvl="1"/>
            <a:r>
              <a:rPr lang="ru-RU" dirty="0"/>
              <a:t>осуществляет настройку </a:t>
            </a:r>
            <a:r>
              <a:rPr lang="en-US" dirty="0" err="1"/>
              <a:t>PostgeSQL</a:t>
            </a:r>
            <a:r>
              <a:rPr lang="ru-RU" dirty="0"/>
              <a:t> (копирует приготовленный заранее файл)</a:t>
            </a:r>
          </a:p>
          <a:p>
            <a:pPr lvl="1"/>
            <a:r>
              <a:rPr lang="ru-RU" dirty="0"/>
              <a:t>запускает сервисы </a:t>
            </a:r>
            <a:r>
              <a:rPr lang="en-US" dirty="0"/>
              <a:t>PostgreSQL</a:t>
            </a:r>
            <a:endParaRPr lang="ru-RU" dirty="0"/>
          </a:p>
          <a:p>
            <a:pPr lvl="1"/>
            <a:r>
              <a:rPr lang="ru-RU" dirty="0"/>
              <a:t>запускает модуль аутентификации и выгрузки логов и ждет завершения его работы</a:t>
            </a:r>
          </a:p>
          <a:p>
            <a:pPr lvl="1"/>
            <a:r>
              <a:rPr lang="ru-RU" dirty="0"/>
              <a:t>запускает модуль фильтрации и загрузки логов в </a:t>
            </a:r>
            <a:r>
              <a:rPr lang="en-US" dirty="0"/>
              <a:t>PostgreSQL </a:t>
            </a:r>
            <a:r>
              <a:rPr lang="ru-RU" dirty="0"/>
              <a:t>и ждет завершения работы компонента</a:t>
            </a:r>
          </a:p>
          <a:p>
            <a:pPr lvl="1"/>
            <a:r>
              <a:rPr lang="ru-RU" dirty="0"/>
              <a:t>запускает модуль аналитики и предлагает пользователю выбрать требуемую задачу</a:t>
            </a:r>
          </a:p>
          <a:p>
            <a:pPr lvl="1"/>
            <a:r>
              <a:rPr lang="ru-RU" dirty="0"/>
              <a:t>генерирует файл с результатами</a:t>
            </a:r>
          </a:p>
          <a:p>
            <a:pPr lvl="1"/>
            <a:r>
              <a:rPr lang="ru-RU" dirty="0"/>
              <a:t>просит пользователя выбрать другую задачу и также генерирует результат</a:t>
            </a:r>
          </a:p>
          <a:p>
            <a:pPr lvl="1"/>
            <a:r>
              <a:rPr lang="ru-RU" dirty="0"/>
              <a:t>по завершении работы аналитического модуля осуществляется остановка сервисов </a:t>
            </a:r>
            <a:r>
              <a:rPr lang="en-US" dirty="0" err="1"/>
              <a:t>PostgeSQL</a:t>
            </a:r>
            <a:r>
              <a:rPr lang="ru-RU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BF0F2-5018-47C0-ADA8-80A6EF7A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14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29328D-9852-46ED-8ACC-CF5F773E7213}"/>
              </a:ext>
            </a:extLst>
          </p:cNvPr>
          <p:cNvSpPr txBox="1"/>
          <p:nvPr/>
        </p:nvSpPr>
        <p:spPr>
          <a:xfrm>
            <a:off x="1944414" y="5560347"/>
            <a:ext cx="8828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19B861"/>
                </a:solidFill>
              </a:rPr>
              <a:t>Везде можно делать оптимизацию и смотреть на наличие уже выполенных шагов, пропуская, например, установку или выгрузку. Все это очень легко настраивается передаваемыми опциями </a:t>
            </a:r>
            <a:r>
              <a:rPr lang="en-US" dirty="0">
                <a:solidFill>
                  <a:srgbClr val="19B861"/>
                </a:solidFill>
              </a:rPr>
              <a:t>bat</a:t>
            </a:r>
            <a:endParaRPr lang="ru-RU" dirty="0">
              <a:solidFill>
                <a:srgbClr val="19B8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464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A126C-0552-4120-85C8-2CA5CB12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D9F5-E13B-4FFE-8E5E-7512E3FA6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2906" y="2992425"/>
            <a:ext cx="2789495" cy="87314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Демонстрация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E95C7-C19E-479B-A120-D4B58F28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461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948F5-8C62-4D9E-8CA6-21FED57FA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3873" y="2737216"/>
            <a:ext cx="8244254" cy="1383567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61231-4113-49D5-8D75-F60CF6A4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69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DAF3-358C-4133-9E2F-5A5E53B1B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02" y="-51569"/>
            <a:ext cx="10515600" cy="654783"/>
          </a:xfrm>
        </p:spPr>
        <p:txBody>
          <a:bodyPr>
            <a:normAutofit/>
          </a:bodyPr>
          <a:lstStyle/>
          <a:p>
            <a:r>
              <a:rPr lang="ru-RU" dirty="0"/>
              <a:t>Актуальность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2069B-78BA-4749-ADE6-C759E3E8D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508" y="779621"/>
            <a:ext cx="10779587" cy="482434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Существует множество образовательных платформ, но наиболее популярные из них в РФ:</a:t>
            </a:r>
          </a:p>
          <a:p>
            <a:pPr marL="457200" lvl="1" indent="0">
              <a:buNone/>
            </a:pPr>
            <a:r>
              <a:rPr lang="ru-RU" dirty="0"/>
              <a:t>- «</a:t>
            </a:r>
            <a:r>
              <a:rPr lang="ru-RU" i="1" dirty="0">
                <a:solidFill>
                  <a:srgbClr val="00B0F0"/>
                </a:solidFill>
              </a:rPr>
              <a:t>Открытое образование</a:t>
            </a:r>
            <a:r>
              <a:rPr lang="ru-RU" dirty="0"/>
              <a:t>» - современная образовательная платформа,</a:t>
            </a:r>
            <a:br>
              <a:rPr lang="ru-RU" dirty="0"/>
            </a:br>
            <a:r>
              <a:rPr lang="ru-RU" dirty="0"/>
              <a:t> предлагающая онлайн-курсы по базовым дисциплинам, </a:t>
            </a:r>
            <a:br>
              <a:rPr lang="ru-RU" dirty="0"/>
            </a:br>
            <a:r>
              <a:rPr lang="ru-RU" dirty="0"/>
              <a:t>изучаемым в российских университетах</a:t>
            </a:r>
            <a:endParaRPr lang="en-US" dirty="0"/>
          </a:p>
          <a:p>
            <a:pPr marL="457200" lvl="1" indent="0">
              <a:buNone/>
            </a:pPr>
            <a:r>
              <a:rPr lang="ru-RU" dirty="0"/>
              <a:t>- </a:t>
            </a:r>
            <a:r>
              <a:rPr lang="en-US" dirty="0"/>
              <a:t>Moodle</a:t>
            </a:r>
            <a:endParaRPr lang="ru-RU" dirty="0"/>
          </a:p>
          <a:p>
            <a:pPr marL="457200" lvl="1" indent="0">
              <a:buNone/>
            </a:pPr>
            <a:r>
              <a:rPr lang="en-US" dirty="0"/>
              <a:t>- </a:t>
            </a:r>
            <a:r>
              <a:rPr lang="en-US" dirty="0" err="1"/>
              <a:t>DonorsChoose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Все образовательные платформы имеют возможность </a:t>
            </a:r>
            <a:r>
              <a:rPr lang="ru-RU" dirty="0">
                <a:solidFill>
                  <a:srgbClr val="00B050"/>
                </a:solidFill>
              </a:rPr>
              <a:t>сохранять активность (действия) пользователей на сайте </a:t>
            </a:r>
            <a:r>
              <a:rPr lang="ru-RU" dirty="0"/>
              <a:t>во время прохождения обучения на курсе или выполнения тестовых и экзаменационных заданий (</a:t>
            </a:r>
            <a:r>
              <a:rPr lang="ru-RU" dirty="0">
                <a:solidFill>
                  <a:srgbClr val="00B050"/>
                </a:solidFill>
              </a:rPr>
              <a:t>ведение аудита </a:t>
            </a:r>
            <a:r>
              <a:rPr lang="ru-RU" dirty="0"/>
              <a:t>действий пользователя)</a:t>
            </a:r>
          </a:p>
          <a:p>
            <a:pPr marL="0" indent="0">
              <a:buNone/>
            </a:pPr>
            <a:r>
              <a:rPr lang="ru-RU" dirty="0"/>
              <a:t>Но далеко не все образовательные платформы предоставляют возможность </a:t>
            </a:r>
            <a:r>
              <a:rPr lang="ru-RU" dirty="0">
                <a:solidFill>
                  <a:srgbClr val="FF0000"/>
                </a:solidFill>
              </a:rPr>
              <a:t>анализировать активность пользователей </a:t>
            </a:r>
            <a:r>
              <a:rPr lang="ru-RU" dirty="0"/>
              <a:t>и преподавателей с целью совершенствования контента курса, ресурса и платформы. </a:t>
            </a:r>
          </a:p>
          <a:p>
            <a:pPr marL="0" indent="0">
              <a:buNone/>
            </a:pPr>
            <a:r>
              <a:rPr lang="ru-RU" dirty="0"/>
              <a:t>Платформа «Открытое образование» одна из наиболее активно использующихся систем образования всей России, в том числе СПбПУ, и к сожалению, имеет крайне ограниченный набор аналиьтических возможностей.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D0E0B6D-DCDD-4A4E-97EB-20EBA5BE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2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DE58B-1E7A-45B5-8E9B-13171DF703FF}"/>
              </a:ext>
            </a:extLst>
          </p:cNvPr>
          <p:cNvSpPr txBox="1"/>
          <p:nvPr/>
        </p:nvSpPr>
        <p:spPr>
          <a:xfrm>
            <a:off x="944287" y="5574303"/>
            <a:ext cx="10018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accent1"/>
                </a:solidFill>
              </a:rPr>
              <a:t>Поэтому актуальной является задача разработки программного аналитического комплекса для платформы «Открытое Образование»</a:t>
            </a:r>
          </a:p>
        </p:txBody>
      </p:sp>
    </p:spTree>
    <p:extLst>
      <p:ext uri="{BB962C8B-B14F-4D97-AF65-F5344CB8AC3E}">
        <p14:creationId xmlns:p14="http://schemas.microsoft.com/office/powerpoint/2010/main" val="262732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A683762-15DC-4C03-8593-36CFAB6AD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77" y="9198"/>
            <a:ext cx="11201395" cy="571867"/>
          </a:xfrm>
        </p:spPr>
        <p:txBody>
          <a:bodyPr>
            <a:normAutofit/>
          </a:bodyPr>
          <a:lstStyle/>
          <a:p>
            <a:r>
              <a:rPr lang="ru-RU" dirty="0"/>
              <a:t>        Аудит активности пользователя в платформе «Открытое образвание»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C413-B85B-4E93-91BF-F126CB852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38" y="993409"/>
            <a:ext cx="10832124" cy="5077924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Платформа позволяет</a:t>
            </a:r>
          </a:p>
          <a:p>
            <a:pPr lvl="1"/>
            <a:r>
              <a:rPr lang="ru-RU" dirty="0"/>
              <a:t>Логгировать каждое действие пользователя (студента, преподавателя, администратора). </a:t>
            </a:r>
          </a:p>
          <a:p>
            <a:pPr lvl="2"/>
            <a:r>
              <a:rPr lang="ru-RU" dirty="0"/>
              <a:t>Формат логирования </a:t>
            </a:r>
            <a:r>
              <a:rPr lang="en-US" dirty="0"/>
              <a:t>JSON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Возможность</a:t>
            </a:r>
            <a:r>
              <a:rPr lang="en-US" dirty="0"/>
              <a:t> </a:t>
            </a:r>
            <a:r>
              <a:rPr lang="ru-RU" dirty="0"/>
              <a:t>вручную скачать аудит в виде лог-файла</a:t>
            </a:r>
          </a:p>
          <a:p>
            <a:pPr lvl="2"/>
            <a:r>
              <a:rPr lang="ru-RU" dirty="0"/>
              <a:t>Необходим специальный доступ. Не каждому пользователю доступно такое действие.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Сопутствующие ограничения:</a:t>
            </a:r>
          </a:p>
          <a:p>
            <a:pPr lvl="1"/>
            <a:r>
              <a:rPr lang="ru-RU" dirty="0"/>
              <a:t>Большой объем файлов лога (например, 18Гб, 100 000 000 записей)</a:t>
            </a:r>
          </a:p>
          <a:p>
            <a:pPr lvl="2"/>
            <a:r>
              <a:rPr lang="ru-RU" dirty="0"/>
              <a:t>невозможность человеку вручную проанализировать лог файлы и собрать статистику</a:t>
            </a:r>
          </a:p>
          <a:p>
            <a:pPr lvl="2"/>
            <a:r>
              <a:rPr lang="ru-RU" dirty="0"/>
              <a:t>открыть файл для просмотра стандартными программными средствами</a:t>
            </a:r>
          </a:p>
          <a:p>
            <a:pPr lvl="1"/>
            <a:r>
              <a:rPr lang="ru-RU" dirty="0"/>
              <a:t>Наличие «пустых», неинформаитивных строк</a:t>
            </a:r>
          </a:p>
          <a:p>
            <a:pPr lvl="1"/>
            <a:r>
              <a:rPr lang="ru-RU" dirty="0"/>
              <a:t>Наличие более 200 разных типов событий пользователей</a:t>
            </a:r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ru-RU" dirty="0">
                <a:solidFill>
                  <a:srgbClr val="00B050"/>
                </a:solidFill>
              </a:rPr>
              <a:t>Необходимо предоставить возможность анализа логов за счет создания программного средства объединяющего в себе выгрузку, хранение и обработку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A8411D2-7E73-405F-A90F-4D78A6FA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3</a:t>
            </a:fld>
            <a:endParaRPr lang="ru-RU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C5C0E9-7298-4710-A027-0E45E7B7982E}"/>
              </a:ext>
            </a:extLst>
          </p:cNvPr>
          <p:cNvCxnSpPr>
            <a:cxnSpLocks/>
          </p:cNvCxnSpPr>
          <p:nvPr/>
        </p:nvCxnSpPr>
        <p:spPr>
          <a:xfrm>
            <a:off x="465993" y="3314701"/>
            <a:ext cx="0" cy="1459523"/>
          </a:xfrm>
          <a:prstGeom prst="line">
            <a:avLst/>
          </a:prstGeom>
          <a:ln w="104775">
            <a:solidFill>
              <a:srgbClr val="C00000">
                <a:alpha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98BA9C-414F-4DA7-9E21-4274854EB23C}"/>
              </a:ext>
            </a:extLst>
          </p:cNvPr>
          <p:cNvCxnSpPr>
            <a:cxnSpLocks/>
          </p:cNvCxnSpPr>
          <p:nvPr/>
        </p:nvCxnSpPr>
        <p:spPr>
          <a:xfrm>
            <a:off x="465993" y="1181101"/>
            <a:ext cx="0" cy="1459523"/>
          </a:xfrm>
          <a:prstGeom prst="line">
            <a:avLst/>
          </a:prstGeom>
          <a:ln w="104775">
            <a:solidFill>
              <a:srgbClr val="00B050">
                <a:alpha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51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D12EC-1A6B-4185-9D3C-69F3473EB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07" y="-78459"/>
            <a:ext cx="10515600" cy="693922"/>
          </a:xfrm>
        </p:spPr>
        <p:txBody>
          <a:bodyPr/>
          <a:lstStyle/>
          <a:p>
            <a:r>
              <a:rPr lang="ru-RU" dirty="0"/>
              <a:t>Цель работы и ее 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244250-7739-4661-B9BA-CE285F1DC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7" y="960235"/>
            <a:ext cx="10515600" cy="517866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i="1" dirty="0"/>
              <a:t>Цель:  </a:t>
            </a:r>
            <a:r>
              <a:rPr lang="ru-RU" dirty="0"/>
              <a:t>предоставить возможность проведения анализа логов портала «Открытое образование» за счет создания программного аналитического средства, реализующего в себе выгрузку, хранение, обработку и отображение результатов анализа.</a:t>
            </a:r>
          </a:p>
          <a:p>
            <a:pPr marL="0" indent="0">
              <a:buNone/>
            </a:pPr>
            <a:r>
              <a:rPr lang="ru-RU" i="1" dirty="0"/>
              <a:t>Для достижения поставленной цели необходимо решить следующие задачи</a:t>
            </a:r>
            <a:r>
              <a:rPr lang="ru-RU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Исследовать структуру и формат логов, предоставляемых образовательной платформой «Открытое образование».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Развернуть тестовый стенд с </a:t>
            </a:r>
            <a:r>
              <a:rPr lang="en-US" dirty="0"/>
              <a:t>API</a:t>
            </a:r>
            <a:r>
              <a:rPr lang="ru-RU" dirty="0"/>
              <a:t> платформы для сбора тестовых данных, реализации программного взаимодействия и проведения экспериментов.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Предложить программную структуру программного средства, позволяющего анализировать логи.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Реализовать программное средство (удобное для конечного пользователя).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Продемонстрировать работу приложения.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F4D52-37AB-4165-A692-C7791568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73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F9C7-3A84-47F5-947C-2C7B3BE98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логов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2BCFC-3504-4537-81FB-3C3B0BE10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65" y="711875"/>
            <a:ext cx="11052751" cy="2381521"/>
          </a:xfrm>
        </p:spPr>
        <p:txBody>
          <a:bodyPr>
            <a:normAutofit fontScale="85000" lnSpcReduction="20000"/>
          </a:bodyPr>
          <a:lstStyle/>
          <a:p>
            <a:r>
              <a:rPr lang="ru-RU" sz="2400" dirty="0"/>
              <a:t>Каждый пользователь имеет уникальный идентификатор</a:t>
            </a:r>
          </a:p>
          <a:p>
            <a:r>
              <a:rPr lang="ru-RU" sz="2400" dirty="0"/>
              <a:t>Каждая строчка лога представляет собой отдельное событие</a:t>
            </a:r>
          </a:p>
          <a:p>
            <a:pPr lvl="1"/>
            <a:r>
              <a:rPr lang="ru-RU" sz="2000" dirty="0"/>
              <a:t>Каждое событие имеет свой тип</a:t>
            </a:r>
          </a:p>
          <a:p>
            <a:pPr lvl="1"/>
            <a:r>
              <a:rPr lang="ru-RU" sz="2000" dirty="0"/>
              <a:t>Типы строго задокументированы платформой, например</a:t>
            </a:r>
          </a:p>
          <a:p>
            <a:pPr lvl="2"/>
            <a:r>
              <a:rPr lang="en-US" sz="1800" dirty="0" err="1">
                <a:solidFill>
                  <a:srgbClr val="00B0F0"/>
                </a:solidFill>
              </a:rPr>
              <a:t>edx.course.enrollment.activated</a:t>
            </a:r>
            <a:r>
              <a:rPr lang="ru-RU" sz="1800" dirty="0">
                <a:solidFill>
                  <a:srgbClr val="00B0F0"/>
                </a:solidFill>
              </a:rPr>
              <a:t> </a:t>
            </a:r>
            <a:r>
              <a:rPr lang="en-US" sz="1800" dirty="0"/>
              <a:t>-</a:t>
            </a:r>
            <a:r>
              <a:rPr lang="ru-RU" sz="1800" dirty="0"/>
              <a:t>событие, при котором студент записался на курс;</a:t>
            </a:r>
          </a:p>
          <a:p>
            <a:pPr lvl="2"/>
            <a:r>
              <a:rPr lang="en-US" sz="1800" dirty="0" err="1">
                <a:solidFill>
                  <a:srgbClr val="00B0F0"/>
                </a:solidFill>
              </a:rPr>
              <a:t>edx.course.enrollment.deactivated</a:t>
            </a:r>
            <a:r>
              <a:rPr lang="ru-RU" sz="1800" dirty="0">
                <a:solidFill>
                  <a:srgbClr val="00B0F0"/>
                </a:solidFill>
              </a:rPr>
              <a:t> </a:t>
            </a:r>
            <a:r>
              <a:rPr lang="en-US" sz="1800" dirty="0"/>
              <a:t>-</a:t>
            </a:r>
            <a:r>
              <a:rPr lang="ru-RU" sz="1800" dirty="0"/>
              <a:t> событие,при котором студент вышел из курса</a:t>
            </a:r>
            <a:endParaRPr lang="ru-RU" sz="2000" dirty="0"/>
          </a:p>
          <a:p>
            <a:pPr lvl="1"/>
            <a:r>
              <a:rPr lang="ru-RU" sz="2000" dirty="0"/>
              <a:t>Вложенные структуры различны в зависимости от события</a:t>
            </a:r>
          </a:p>
          <a:p>
            <a:r>
              <a:rPr lang="ru-RU" sz="2400" dirty="0"/>
              <a:t>Обрабатывая и комбинируа анализ различных событий можно получать «интересные» результаты</a:t>
            </a:r>
          </a:p>
          <a:p>
            <a:endParaRPr lang="ru-RU" sz="2400" dirty="0"/>
          </a:p>
          <a:p>
            <a:pPr lvl="1"/>
            <a:endParaRPr lang="ru-RU" sz="2000" dirty="0"/>
          </a:p>
          <a:p>
            <a:pPr lvl="1"/>
            <a:endParaRPr lang="ru-RU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0A5DB-ECD6-48DF-9162-E0DEC1DD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5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563DE9-3EB2-4505-B846-1C04AC7A1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84" y="3379448"/>
            <a:ext cx="2996339" cy="2974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B971A5-E5BF-405F-9650-2DA008115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498" y="3379448"/>
            <a:ext cx="6557165" cy="296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8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48CF1-BDEC-4D1C-85C9-EAA1FB85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решаемых задач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84B60-DBD8-4530-87F1-E25FB3754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65" y="868102"/>
            <a:ext cx="11052751" cy="52086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1. Анализ активности пользователя и преподавателя курса</a:t>
            </a:r>
          </a:p>
          <a:p>
            <a:pPr marL="0" indent="0">
              <a:buNone/>
            </a:pPr>
            <a:r>
              <a:rPr lang="ru-RU" dirty="0"/>
              <a:t>2. Карта активности на курсе</a:t>
            </a:r>
          </a:p>
          <a:p>
            <a:pPr lvl="1"/>
            <a:r>
              <a:rPr lang="ru-RU" dirty="0"/>
              <a:t>Подразумевается как пользователь перемещался по разделам курса. </a:t>
            </a:r>
          </a:p>
          <a:p>
            <a:pPr lvl="1"/>
            <a:r>
              <a:rPr lang="ru-RU" dirty="0"/>
              <a:t>По каждому пользователю должен быть построен граф перемещения по разделам. В узлах графа раздел, переходы между узлами - перемещения. Переходы должны быть подписаны порядковым номером перехода. </a:t>
            </a:r>
          </a:p>
          <a:p>
            <a:pPr lvl="1"/>
            <a:r>
              <a:rPr lang="ru-RU" dirty="0"/>
              <a:t>Итоговый вид - табличка в csv, которая потом может быть подана на блок визуализации и построения графа. </a:t>
            </a:r>
          </a:p>
          <a:p>
            <a:pPr marL="0" indent="0">
              <a:buNone/>
            </a:pPr>
            <a:r>
              <a:rPr lang="ru-RU" dirty="0"/>
              <a:t>3. Определение махинаций студентов </a:t>
            </a:r>
          </a:p>
          <a:p>
            <a:pPr lvl="1"/>
            <a:r>
              <a:rPr lang="ru-RU" dirty="0"/>
              <a:t>Например, время нахождения на тесте 1 мин, или время просмотра всех видеолекций 1 мин, или наоборот человек уснул на просмотре видео.</a:t>
            </a:r>
          </a:p>
          <a:p>
            <a:pPr marL="0" indent="0">
              <a:buNone/>
            </a:pPr>
            <a:r>
              <a:rPr lang="ru-RU" dirty="0"/>
              <a:t>4. Прогнозирование поведения студента на курсе.</a:t>
            </a:r>
          </a:p>
          <a:p>
            <a:pPr lvl="1"/>
            <a:r>
              <a:rPr lang="ru-RU" dirty="0"/>
              <a:t>Сможет ли этот пользователь завершит курс или он на него зарегистрировался просто так.</a:t>
            </a:r>
          </a:p>
          <a:p>
            <a:pPr marL="0" indent="0">
              <a:buNone/>
            </a:pPr>
            <a:r>
              <a:rPr lang="ru-RU" dirty="0"/>
              <a:t>5. Определение наиболее интересного материала курса и материала курса, который стоит переработать, доработать</a:t>
            </a:r>
          </a:p>
          <a:p>
            <a:pPr lvl="1"/>
            <a:r>
              <a:rPr lang="ru-RU" dirty="0"/>
              <a:t>Наиболее плохие вопросы в тестах, по которым у пользователей возникает больше всего вопросов. </a:t>
            </a:r>
          </a:p>
          <a:p>
            <a:pPr marL="0" indent="0">
              <a:buNone/>
            </a:pPr>
            <a:r>
              <a:rPr lang="ru-RU" dirty="0"/>
              <a:t>6. Сравнение результатов запуска курса из года в год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5F888-4171-41E5-96EE-3D5BA606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956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12DA6-F769-4C4D-B880-73E8AF877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Активность действий пользователя на курсе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B2864-35A8-48D0-A939-8C11CCE7D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65" y="868103"/>
            <a:ext cx="11052751" cy="2283660"/>
          </a:xfrm>
        </p:spPr>
        <p:txBody>
          <a:bodyPr/>
          <a:lstStyle/>
          <a:p>
            <a:r>
              <a:rPr lang="ru-RU" dirty="0"/>
              <a:t>Представление активности пользователя на сайте в виде сводной многомерной таблицы позволяет оценивать зависимости показателей и строить выборки по срезам</a:t>
            </a:r>
          </a:p>
          <a:p>
            <a:r>
              <a:rPr lang="ru-RU" dirty="0"/>
              <a:t>Таблица активности преподавателя отличается от таблицы активности студента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917C9-7B41-44A8-8A93-75FBA09E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7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7801AF-6F32-49AF-82D7-C9B219F5B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65" y="3294221"/>
            <a:ext cx="11242540" cy="235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77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D7B4B-E153-479C-8AE2-4DD556F2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Конечный вид программной системы для пользователя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EB839B-CD2D-4BA4-AE1C-B20F3D32E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22" y="1104940"/>
            <a:ext cx="1410510" cy="223566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0228E-4755-48EB-806D-6E0D187A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8</a:t>
            </a:fld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862783-7D4D-49FF-9B89-5DFDE567A5F0}"/>
              </a:ext>
            </a:extLst>
          </p:cNvPr>
          <p:cNvSpPr/>
          <p:nvPr/>
        </p:nvSpPr>
        <p:spPr>
          <a:xfrm>
            <a:off x="9669293" y="2564088"/>
            <a:ext cx="2208177" cy="198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Портал «Открытого образования»</a:t>
            </a:r>
          </a:p>
          <a:p>
            <a:pPr algn="ctr"/>
            <a:r>
              <a:rPr lang="en-US" dirty="0" err="1"/>
              <a:t>OpenEdu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7DBBFB-9A4B-480F-BD26-770D74250047}"/>
              </a:ext>
            </a:extLst>
          </p:cNvPr>
          <p:cNvSpPr txBox="1"/>
          <p:nvPr/>
        </p:nvSpPr>
        <p:spPr>
          <a:xfrm>
            <a:off x="2393004" y="1313234"/>
            <a:ext cx="6945549" cy="4610911"/>
          </a:xfrm>
          <a:prstGeom prst="rect">
            <a:avLst/>
          </a:prstGeom>
          <a:noFill/>
          <a:ln w="22225">
            <a:solidFill>
              <a:srgbClr val="19B861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2735C1-DC06-4339-9A1E-7202A2CFC094}"/>
              </a:ext>
            </a:extLst>
          </p:cNvPr>
          <p:cNvCxnSpPr>
            <a:cxnSpLocks/>
          </p:cNvCxnSpPr>
          <p:nvPr/>
        </p:nvCxnSpPr>
        <p:spPr>
          <a:xfrm>
            <a:off x="1614792" y="2022263"/>
            <a:ext cx="14105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12EDEF8-268B-4439-B53C-D61B260184BB}"/>
              </a:ext>
            </a:extLst>
          </p:cNvPr>
          <p:cNvSpPr txBox="1"/>
          <p:nvPr/>
        </p:nvSpPr>
        <p:spPr>
          <a:xfrm>
            <a:off x="3025302" y="1699098"/>
            <a:ext cx="1819072" cy="646331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Запуск </a:t>
            </a:r>
            <a:r>
              <a:rPr lang="en-US" dirty="0"/>
              <a:t>OpenAnalysis.bat</a:t>
            </a:r>
            <a:r>
              <a:rPr lang="ru-RU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EF3387-6C13-4A96-844C-F606B2F811A0}"/>
              </a:ext>
            </a:extLst>
          </p:cNvPr>
          <p:cNvSpPr txBox="1"/>
          <p:nvPr/>
        </p:nvSpPr>
        <p:spPr>
          <a:xfrm>
            <a:off x="5175114" y="1560599"/>
            <a:ext cx="3111230" cy="2062103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Ввод данных для программы:</a:t>
            </a:r>
          </a:p>
          <a:p>
            <a:pPr marL="285750" indent="-285750" algn="ctr">
              <a:buFontTx/>
              <a:buChar char="-"/>
            </a:pPr>
            <a:r>
              <a:rPr lang="ru-RU" sz="1400" dirty="0"/>
              <a:t>Ввод данных адреса </a:t>
            </a:r>
            <a:r>
              <a:rPr lang="en-US" sz="1400" dirty="0" err="1"/>
              <a:t>OpenEdu</a:t>
            </a:r>
            <a:r>
              <a:rPr lang="en-US" sz="1400" dirty="0"/>
              <a:t> (</a:t>
            </a:r>
            <a:r>
              <a:rPr lang="ru-RU" sz="1400" dirty="0"/>
              <a:t>файл настроек)</a:t>
            </a:r>
          </a:p>
          <a:p>
            <a:pPr marL="285750" indent="-285750" algn="ctr">
              <a:buFontTx/>
              <a:buChar char="-"/>
            </a:pPr>
            <a:r>
              <a:rPr lang="ru-RU" sz="1400" dirty="0"/>
              <a:t>имя пользователя и пароль для доступа к логам</a:t>
            </a:r>
          </a:p>
          <a:p>
            <a:pPr marL="285750" indent="-285750" algn="ctr">
              <a:buFontTx/>
              <a:buChar char="-"/>
            </a:pPr>
            <a:r>
              <a:rPr lang="ru-RU" sz="1400" dirty="0"/>
              <a:t>Идентификатор курса</a:t>
            </a:r>
          </a:p>
          <a:p>
            <a:pPr marL="285750" indent="-285750" algn="ctr">
              <a:buFontTx/>
              <a:buChar char="-"/>
            </a:pPr>
            <a:r>
              <a:rPr lang="ru-RU" sz="1400" dirty="0"/>
              <a:t>Идентификатор пользователя (опционально)</a:t>
            </a:r>
          </a:p>
          <a:p>
            <a:pPr marL="285750" indent="-285750" algn="ctr">
              <a:buFontTx/>
              <a:buChar char="-"/>
            </a:pPr>
            <a:r>
              <a:rPr lang="ru-RU" sz="1400" dirty="0"/>
              <a:t>Выбор задачи анализа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29CE91-9D83-4A1C-A1F5-15AEA43CD436}"/>
              </a:ext>
            </a:extLst>
          </p:cNvPr>
          <p:cNvCxnSpPr>
            <a:cxnSpLocks/>
          </p:cNvCxnSpPr>
          <p:nvPr/>
        </p:nvCxnSpPr>
        <p:spPr>
          <a:xfrm>
            <a:off x="4844374" y="1974884"/>
            <a:ext cx="330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34D6F0-58D0-4375-851D-CFB88BBF74C6}"/>
              </a:ext>
            </a:extLst>
          </p:cNvPr>
          <p:cNvCxnSpPr>
            <a:cxnSpLocks/>
          </p:cNvCxnSpPr>
          <p:nvPr/>
        </p:nvCxnSpPr>
        <p:spPr>
          <a:xfrm>
            <a:off x="8286344" y="2022263"/>
            <a:ext cx="2487037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DF6E94-E75C-4F2B-A3E9-68F6368595AA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0773381" y="2022263"/>
            <a:ext cx="1" cy="54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6C58D7-4B8C-4255-BF7A-426B6B3C4698}"/>
              </a:ext>
            </a:extLst>
          </p:cNvPr>
          <p:cNvCxnSpPr>
            <a:cxnSpLocks/>
          </p:cNvCxnSpPr>
          <p:nvPr/>
        </p:nvCxnSpPr>
        <p:spPr>
          <a:xfrm>
            <a:off x="8286343" y="5088654"/>
            <a:ext cx="2487037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2BC0C7-A018-4BF6-B025-13BA600AA5F5}"/>
              </a:ext>
            </a:extLst>
          </p:cNvPr>
          <p:cNvCxnSpPr>
            <a:cxnSpLocks/>
          </p:cNvCxnSpPr>
          <p:nvPr/>
        </p:nvCxnSpPr>
        <p:spPr>
          <a:xfrm>
            <a:off x="10773381" y="4546829"/>
            <a:ext cx="1" cy="54182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BA5D38F-7448-40C6-93DD-2CC1193F47F9}"/>
              </a:ext>
            </a:extLst>
          </p:cNvPr>
          <p:cNvSpPr txBox="1"/>
          <p:nvPr/>
        </p:nvSpPr>
        <p:spPr>
          <a:xfrm>
            <a:off x="3190672" y="4475864"/>
            <a:ext cx="5082700" cy="1225580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ru-RU" sz="1600" dirty="0"/>
              <a:t>Внутренняя работа системы</a:t>
            </a:r>
          </a:p>
          <a:p>
            <a:pPr algn="ctr"/>
            <a:r>
              <a:rPr lang="ru-RU" sz="1600" dirty="0"/>
              <a:t>незримая для конечного пользователя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9EB21A-6D22-4C5C-A0B8-C58B137CD941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1809344" y="5088654"/>
            <a:ext cx="1381328" cy="238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8DC6FE6-6B3E-41FE-A4C5-2D1A5A0E60CD}"/>
              </a:ext>
            </a:extLst>
          </p:cNvPr>
          <p:cNvSpPr/>
          <p:nvPr/>
        </p:nvSpPr>
        <p:spPr>
          <a:xfrm>
            <a:off x="119977" y="4257923"/>
            <a:ext cx="1689367" cy="1666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Результат анализа</a:t>
            </a:r>
          </a:p>
          <a:p>
            <a:pPr algn="ctr"/>
            <a:r>
              <a:rPr lang="ru-RU" dirty="0"/>
              <a:t>(понятный пользователю)</a:t>
            </a:r>
          </a:p>
        </p:txBody>
      </p:sp>
    </p:spTree>
    <p:extLst>
      <p:ext uri="{BB962C8B-B14F-4D97-AF65-F5344CB8AC3E}">
        <p14:creationId xmlns:p14="http://schemas.microsoft.com/office/powerpoint/2010/main" val="31880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F65AC-26F6-4C03-9966-CA21C1C6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Развертывание системы администратором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AF30-4889-4A32-8FB6-ABCD73D54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может быть установлена </a:t>
            </a:r>
          </a:p>
          <a:p>
            <a:pPr lvl="1"/>
            <a:r>
              <a:rPr lang="ru-RU" dirty="0"/>
              <a:t>Локально – для демострации работоспособности</a:t>
            </a:r>
          </a:p>
          <a:p>
            <a:pPr lvl="1"/>
            <a:r>
              <a:rPr lang="ru-RU" dirty="0"/>
              <a:t>На удаленном сервере с мощными аппаратными возможностями для достижения наилучшей производительности</a:t>
            </a:r>
          </a:p>
          <a:p>
            <a:r>
              <a:rPr lang="ru-RU" dirty="0"/>
              <a:t>Для установки системы требуется операционная система </a:t>
            </a:r>
            <a:r>
              <a:rPr lang="en-US" dirty="0"/>
              <a:t>Windows</a:t>
            </a:r>
            <a:endParaRPr lang="ru-RU" dirty="0"/>
          </a:p>
          <a:p>
            <a:r>
              <a:rPr lang="ru-RU" dirty="0"/>
              <a:t>Дистрибутив содержит в себе все необходимые компоненты для выполнения и устанавливает их сама в локальную директорию </a:t>
            </a:r>
          </a:p>
          <a:p>
            <a:pPr lvl="1"/>
            <a:r>
              <a:rPr lang="en-US" dirty="0"/>
              <a:t>JDK 11</a:t>
            </a:r>
          </a:p>
          <a:p>
            <a:pPr lvl="1"/>
            <a:r>
              <a:rPr lang="ru-RU" dirty="0"/>
              <a:t>Настроенная БД </a:t>
            </a:r>
            <a:r>
              <a:rPr lang="en-US" dirty="0"/>
              <a:t>PostgreSQL</a:t>
            </a:r>
            <a:endParaRPr lang="ru-RU" dirty="0"/>
          </a:p>
          <a:p>
            <a:pPr lvl="1"/>
            <a:r>
              <a:rPr lang="en-US" dirty="0"/>
              <a:t>Python</a:t>
            </a:r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1519C-5431-42B4-99BA-F7807C60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270513"/>
      </p:ext>
    </p:extLst>
  </p:cSld>
  <p:clrMapOvr>
    <a:masterClrMapping/>
  </p:clrMapOvr>
</p:sld>
</file>

<file path=ppt/theme/theme1.xml><?xml version="1.0" encoding="utf-8"?>
<a:theme xmlns:a="http://schemas.openxmlformats.org/drawingml/2006/main" name="Polytech_theme">
  <a:themeElements>
    <a:clrScheme name="Политех 1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37B34A"/>
      </a:accent1>
      <a:accent2>
        <a:srgbClr val="21A690"/>
      </a:accent2>
      <a:accent3>
        <a:srgbClr val="369461"/>
      </a:accent3>
      <a:accent4>
        <a:srgbClr val="2FA0E1"/>
      </a:accent4>
      <a:accent5>
        <a:srgbClr val="8AB833"/>
      </a:accent5>
      <a:accent6>
        <a:srgbClr val="394091"/>
      </a:accent6>
      <a:hlink>
        <a:srgbClr val="37B34A"/>
      </a:hlink>
      <a:folHlink>
        <a:srgbClr val="0296E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lytech_presentation.potx" id="{0C3B3220-C52F-CE4F-9D40-4AE4710B99FC}" vid="{79B74601-811A-364F-91C2-904BAD2FC0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Shablon_Prezentatsii_Politekh_1</Template>
  <TotalTime>12316</TotalTime>
  <Words>1248</Words>
  <Application>Microsoft Office PowerPoint</Application>
  <PresentationFormat>Widescreen</PresentationFormat>
  <Paragraphs>183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PT Sans</vt:lpstr>
      <vt:lpstr>Polytech_theme</vt:lpstr>
      <vt:lpstr>Программный аналитический комплекс для образовательной платформы «Открытое образование»  Концепция </vt:lpstr>
      <vt:lpstr>Актуальность</vt:lpstr>
      <vt:lpstr>        Аудит активности пользователя в платформе «Открытое образвание»</vt:lpstr>
      <vt:lpstr>Цель работы и ее актуальность</vt:lpstr>
      <vt:lpstr>Структура логов</vt:lpstr>
      <vt:lpstr>Примеры решаемых задач</vt:lpstr>
      <vt:lpstr>Активность действий пользователя на курсе</vt:lpstr>
      <vt:lpstr>Конечный вид программной системы для пользователя</vt:lpstr>
      <vt:lpstr>Развертывание системы администратором</vt:lpstr>
      <vt:lpstr>Ключи к успешности проекта</vt:lpstr>
      <vt:lpstr>Модульная схема программной аналитической системы</vt:lpstr>
      <vt:lpstr>План работ</vt:lpstr>
      <vt:lpstr>Стркуктура дистрибутива программного аналитического средства</vt:lpstr>
      <vt:lpstr>Скрипт запуска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«Разработка клиентской части к Rest-сервису, отвечающую за мониторинг тестирования СХД»</dc:title>
  <dc:creator>mandarin</dc:creator>
  <cp:lastModifiedBy>Igor Nikiforov</cp:lastModifiedBy>
  <cp:revision>148</cp:revision>
  <dcterms:created xsi:type="dcterms:W3CDTF">2018-12-07T16:06:19Z</dcterms:created>
  <dcterms:modified xsi:type="dcterms:W3CDTF">2019-10-18T15:31:53Z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Alina.Pereskokova@emc.com</vt:lpwstr>
  </property>
  <property fmtid="{D5CDD505-2E9C-101B-9397-08002B2CF9AE}" pid="5" name="MSIP_Label_17cb76b2-10b8-4fe1-93d4-2202842406cd_SetDate">
    <vt:lpwstr>2019-10-07T16:38:05.8174984Z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Extended_MSFT_Method">
    <vt:lpwstr>Manual</vt:lpwstr>
  </property>
  <property fmtid="{D5CDD505-2E9C-101B-9397-08002B2CF9AE}" pid="9" name="aiplabel">
    <vt:lpwstr>External Public</vt:lpwstr>
  </property>
</Properties>
</file>