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0" r:id="rId6"/>
    <p:sldId id="289" r:id="rId7"/>
    <p:sldId id="292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98" d="100"/>
          <a:sy n="9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23.10.2019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Задачи анализа 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Лог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2"/>
            <a:ext cx="10779587" cy="55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 файл представляет собой последовательность событий с временной меткой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каждого события есть информация о:</a:t>
            </a:r>
          </a:p>
          <a:p>
            <a:pPr marL="0" indent="0">
              <a:buNone/>
            </a:pPr>
            <a:r>
              <a:rPr lang="ru-RU" dirty="0"/>
              <a:t>	- пользователе</a:t>
            </a:r>
          </a:p>
          <a:p>
            <a:pPr marL="0" indent="0">
              <a:buNone/>
            </a:pPr>
            <a:r>
              <a:rPr lang="ru-RU" dirty="0"/>
              <a:t>	- типе события</a:t>
            </a:r>
          </a:p>
          <a:p>
            <a:pPr marL="0" indent="0">
              <a:buNone/>
            </a:pPr>
            <a:r>
              <a:rPr lang="ru-RU" dirty="0"/>
              <a:t>	- времени</a:t>
            </a:r>
          </a:p>
          <a:p>
            <a:pPr marL="0" indent="0">
              <a:buNone/>
            </a:pPr>
            <a:r>
              <a:rPr lang="ru-RU" dirty="0"/>
              <a:t>	- метаинформация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DF34-A669-4CD5-8F92-3956972D67A3}"/>
              </a:ext>
            </a:extLst>
          </p:cNvPr>
          <p:cNvCxnSpPr/>
          <p:nvPr/>
        </p:nvCxnSpPr>
        <p:spPr>
          <a:xfrm>
            <a:off x="1381539" y="2594113"/>
            <a:ext cx="86967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C71672-9766-4AD0-9473-52394C73CCAC}"/>
              </a:ext>
            </a:extLst>
          </p:cNvPr>
          <p:cNvSpPr txBox="1"/>
          <p:nvPr/>
        </p:nvSpPr>
        <p:spPr>
          <a:xfrm>
            <a:off x="1381538" y="2797113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1 	</a:t>
            </a:r>
            <a:r>
              <a:rPr lang="en-US" dirty="0"/>
              <a:t>T</a:t>
            </a:r>
            <a:r>
              <a:rPr lang="ru-RU" dirty="0"/>
              <a:t>2	</a:t>
            </a:r>
            <a:r>
              <a:rPr lang="en-US" dirty="0"/>
              <a:t> T</a:t>
            </a:r>
            <a:r>
              <a:rPr lang="ru-RU" dirty="0"/>
              <a:t>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TN</a:t>
            </a:r>
            <a:r>
              <a:rPr lang="ru-RU" dirty="0"/>
              <a:t>		</a:t>
            </a:r>
            <a:r>
              <a:rPr lang="en-US" dirty="0"/>
              <a:t>T, </a:t>
            </a:r>
            <a:r>
              <a:rPr lang="ru-RU" dirty="0"/>
              <a:t>время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56073-882C-481A-85B3-169A48914932}"/>
              </a:ext>
            </a:extLst>
          </p:cNvPr>
          <p:cNvCxnSpPr/>
          <p:nvPr/>
        </p:nvCxnSpPr>
        <p:spPr>
          <a:xfrm>
            <a:off x="1645920" y="2511552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23635-E572-4134-B932-44383A0751EE}"/>
              </a:ext>
            </a:extLst>
          </p:cNvPr>
          <p:cNvCxnSpPr/>
          <p:nvPr/>
        </p:nvCxnSpPr>
        <p:spPr>
          <a:xfrm>
            <a:off x="2493264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8C64D-408A-48F3-83D6-801F4DDCD178}"/>
              </a:ext>
            </a:extLst>
          </p:cNvPr>
          <p:cNvCxnSpPr/>
          <p:nvPr/>
        </p:nvCxnSpPr>
        <p:spPr>
          <a:xfrm>
            <a:off x="3480816" y="2496577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A6B22-C5F9-4614-A96D-B482AD5FD24D}"/>
              </a:ext>
            </a:extLst>
          </p:cNvPr>
          <p:cNvCxnSpPr/>
          <p:nvPr/>
        </p:nvCxnSpPr>
        <p:spPr>
          <a:xfrm>
            <a:off x="8077200" y="2502673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B1B1F-EDF3-4601-85FA-0555190D633A}"/>
              </a:ext>
            </a:extLst>
          </p:cNvPr>
          <p:cNvCxnSpPr/>
          <p:nvPr/>
        </p:nvCxnSpPr>
        <p:spPr>
          <a:xfrm>
            <a:off x="5309616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C4910-D973-4BA0-A97A-134D9B334A0E}"/>
              </a:ext>
            </a:extLst>
          </p:cNvPr>
          <p:cNvSpPr txBox="1"/>
          <p:nvPr/>
        </p:nvSpPr>
        <p:spPr>
          <a:xfrm>
            <a:off x="1381538" y="1995409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С1 	С2	</a:t>
            </a:r>
            <a:r>
              <a:rPr lang="en-US" dirty="0"/>
              <a:t> </a:t>
            </a:r>
            <a:r>
              <a:rPr lang="ru-RU" dirty="0"/>
              <a:t>С3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N</a:t>
            </a:r>
            <a:r>
              <a:rPr lang="ru-RU" dirty="0"/>
              <a:t>		С</a:t>
            </a:r>
            <a:r>
              <a:rPr lang="en-US" dirty="0"/>
              <a:t>, </a:t>
            </a:r>
            <a:r>
              <a:rPr lang="ru-RU" dirty="0"/>
              <a:t>событие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Пример события в лог-файле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91DB-B150-42F8-97F7-BEDAAF4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344" y="1199324"/>
            <a:ext cx="12044789" cy="41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1D3-4F96-4C2E-B458-B44EAA5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результатов анализа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A86-5924-4C62-B78B-EAA033D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Анализируя лог можно получить ответ в виде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/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Количестванная характеристика (шт., ед.)</a:t>
            </a:r>
          </a:p>
          <a:p>
            <a:pPr lvl="1"/>
            <a:r>
              <a:rPr lang="ru-RU" dirty="0"/>
              <a:t>График распределения (зависимость </a:t>
            </a:r>
            <a:r>
              <a:rPr lang="en-US" dirty="0"/>
              <a:t>x</a:t>
            </a:r>
            <a:r>
              <a:rPr lang="ru-RU" dirty="0"/>
              <a:t> от </a:t>
            </a:r>
            <a:r>
              <a:rPr lang="en-US" dirty="0"/>
              <a:t>y)</a:t>
            </a:r>
            <a:endParaRPr lang="ru-RU" dirty="0"/>
          </a:p>
          <a:p>
            <a:pPr lvl="1"/>
            <a:r>
              <a:rPr lang="ru-RU" dirty="0"/>
              <a:t>Продолжительность (сек, мин, час, дни, и т.д.)</a:t>
            </a:r>
            <a:endParaRPr lang="en-US" dirty="0"/>
          </a:p>
          <a:p>
            <a:pPr lvl="1"/>
            <a:r>
              <a:rPr lang="ru-RU" dirty="0"/>
              <a:t>Значение одного из параметров строки лога</a:t>
            </a:r>
          </a:p>
          <a:p>
            <a:pPr lvl="1"/>
            <a:r>
              <a:rPr lang="ru-RU" dirty="0"/>
              <a:t>Среднее значение</a:t>
            </a:r>
          </a:p>
          <a:p>
            <a:pPr lvl="1"/>
            <a:r>
              <a:rPr lang="ru-RU" dirty="0"/>
              <a:t>Тип распределения велечины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1CFF-D506-427C-A383-4D21535D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704-D11A-4006-AB90-A245149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анализировать по логам «достаточно просто»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27C-65C0-4C47-8D6D-0C3001E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49" y="926506"/>
            <a:ext cx="11052751" cy="5208607"/>
          </a:xfrm>
        </p:spPr>
        <p:txBody>
          <a:bodyPr/>
          <a:lstStyle/>
          <a:p>
            <a:r>
              <a:rPr lang="ru-RU" dirty="0"/>
              <a:t>Получение уникальных значений</a:t>
            </a:r>
          </a:p>
          <a:p>
            <a:pPr lvl="1"/>
            <a:r>
              <a:rPr lang="ru-RU" dirty="0"/>
              <a:t>Имена пользователей</a:t>
            </a:r>
          </a:p>
          <a:p>
            <a:pPr lvl="1"/>
            <a:r>
              <a:rPr lang="ru-RU" dirty="0"/>
              <a:t>Имена событий</a:t>
            </a:r>
          </a:p>
          <a:p>
            <a:pPr lvl="1"/>
            <a:r>
              <a:rPr lang="ru-RU" dirty="0"/>
              <a:t>Имена разделов</a:t>
            </a:r>
          </a:p>
          <a:p>
            <a:r>
              <a:rPr lang="ru-RU" dirty="0"/>
              <a:t>Наличие (или его отсутствие) какого-либо события</a:t>
            </a:r>
          </a:p>
          <a:p>
            <a:r>
              <a:rPr lang="ru-RU" dirty="0"/>
              <a:t>Подсчет</a:t>
            </a:r>
          </a:p>
          <a:p>
            <a:pPr lvl="1"/>
            <a:r>
              <a:rPr lang="ru-RU" dirty="0"/>
              <a:t>Подсчет общего количества событий по типам событий</a:t>
            </a:r>
          </a:p>
          <a:p>
            <a:pPr lvl="1"/>
            <a:r>
              <a:rPr lang="ru-RU" dirty="0"/>
              <a:t>Подсчет общего количества событий на разделе курса</a:t>
            </a:r>
          </a:p>
          <a:p>
            <a:pPr lvl="1"/>
            <a:r>
              <a:rPr lang="ru-RU" dirty="0"/>
              <a:t>Подсчет среднего показателя по курсу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ru-RU" dirty="0"/>
              <a:t>Распределение событий во времени по типу </a:t>
            </a:r>
          </a:p>
          <a:p>
            <a:pPr lvl="1"/>
            <a:r>
              <a:rPr lang="ru-RU" dirty="0"/>
              <a:t>Распределение событий во времени по разделу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2C1D-C544-43A0-9789-26652FB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4C53-C83D-49E8-B7C6-CB6CFAE80FA1}"/>
              </a:ext>
            </a:extLst>
          </p:cNvPr>
          <p:cNvSpPr/>
          <p:nvPr/>
        </p:nvSpPr>
        <p:spPr>
          <a:xfrm>
            <a:off x="8022336" y="853153"/>
            <a:ext cx="682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Срезы могут быть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всему курсу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разделу курса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пользователю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времени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события</a:t>
            </a:r>
          </a:p>
          <a:p>
            <a:pPr lvl="1"/>
            <a:endParaRPr lang="ru-R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FDD1-A64C-4000-A33F-15D0FCCFD9BF}"/>
              </a:ext>
            </a:extLst>
          </p:cNvPr>
          <p:cNvSpPr/>
          <p:nvPr/>
        </p:nvSpPr>
        <p:spPr>
          <a:xfrm>
            <a:off x="8266176" y="4016663"/>
            <a:ext cx="392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Можно выставлять пороговые значения для количественных характеристик</a:t>
            </a:r>
            <a:endParaRPr lang="ru-RU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AC62E-E52C-4D18-9D80-F5ABCF297CB1}"/>
              </a:ext>
            </a:extLst>
          </p:cNvPr>
          <p:cNvCxnSpPr>
            <a:cxnSpLocks/>
          </p:cNvCxnSpPr>
          <p:nvPr/>
        </p:nvCxnSpPr>
        <p:spPr>
          <a:xfrm>
            <a:off x="8449056" y="646100"/>
            <a:ext cx="0" cy="5837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170-9650-43D3-AD71-AFA08516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лог файл не содержит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61A-8B7F-4BB0-B42C-279D8854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Продолжительность действия</a:t>
            </a:r>
          </a:p>
          <a:p>
            <a:pPr lvl="1"/>
            <a:r>
              <a:rPr lang="ru-RU" dirty="0"/>
              <a:t>Т.е. в лог-файле присутствует только временная отметка наступления события, то продолжительность какого-либо действия нужно вычислять</a:t>
            </a:r>
          </a:p>
          <a:p>
            <a:pPr lvl="1"/>
            <a:r>
              <a:rPr lang="ru-RU" dirty="0"/>
              <a:t>Продолжительность действия – это временная дельта между событиями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d=T2-T1</a:t>
            </a:r>
            <a:endParaRPr lang="ru-RU" dirty="0"/>
          </a:p>
          <a:p>
            <a:pPr lvl="1"/>
            <a:r>
              <a:rPr lang="ru-RU" dirty="0"/>
              <a:t>Продолжительность прибывания на разделе или сайте – это сумма продолжительностей действий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Нужно вычислять</a:t>
            </a:r>
          </a:p>
          <a:p>
            <a:r>
              <a:rPr lang="ru-RU" dirty="0">
                <a:solidFill>
                  <a:srgbClr val="FF0000"/>
                </a:solidFill>
              </a:rPr>
              <a:t>Названия разделов</a:t>
            </a:r>
          </a:p>
          <a:p>
            <a:pPr lvl="1"/>
            <a:r>
              <a:rPr lang="ru-RU" dirty="0"/>
              <a:t>Разделы представлены в виде поля </a:t>
            </a:r>
            <a:r>
              <a:rPr lang="en-US" dirty="0"/>
              <a:t>“page”</a:t>
            </a:r>
            <a:r>
              <a:rPr lang="ru-RU" dirty="0"/>
              <a:t>, который содержит </a:t>
            </a:r>
            <a:r>
              <a:rPr lang="en-US" dirty="0"/>
              <a:t>URL</a:t>
            </a:r>
            <a:r>
              <a:rPr lang="ru-RU" dirty="0"/>
              <a:t>-адрес раздела</a:t>
            </a:r>
          </a:p>
          <a:p>
            <a:pPr lvl="1"/>
            <a:r>
              <a:rPr lang="ru-RU" dirty="0"/>
              <a:t>Можно пробовать делать </a:t>
            </a:r>
            <a:r>
              <a:rPr lang="en-US" dirty="0"/>
              <a:t>GET</a:t>
            </a:r>
            <a:r>
              <a:rPr lang="ru-RU" dirty="0"/>
              <a:t>-запрос для получения информации о разделе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Нужны права доступа </a:t>
            </a:r>
            <a:r>
              <a:rPr lang="ru-RU" dirty="0"/>
              <a:t>(</a:t>
            </a:r>
            <a:r>
              <a:rPr lang="en-US" dirty="0"/>
              <a:t>username </a:t>
            </a:r>
            <a:r>
              <a:rPr lang="ru-RU" dirty="0"/>
              <a:t>и </a:t>
            </a:r>
            <a:r>
              <a:rPr lang="en-US" dirty="0"/>
              <a:t>password)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DE-1974-48E9-8E29-BF6E328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75A-A66B-46A1-9219-C49ED74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3E2-41C0-42FA-ADB1-93C4184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Базовые (плоские показатели действий с курса) 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 в общем на курсе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</a:t>
            </a:r>
            <a:r>
              <a:rPr lang="en-US" dirty="0">
                <a:solidFill>
                  <a:srgbClr val="19B861"/>
                </a:solidFill>
              </a:rPr>
              <a:t> </a:t>
            </a:r>
            <a:r>
              <a:rPr lang="ru-RU" dirty="0">
                <a:solidFill>
                  <a:srgbClr val="19B861"/>
                </a:solidFill>
              </a:rPr>
              <a:t>на курсе в зависимости от даты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Какие студенты не приступили к курсу</a:t>
            </a:r>
            <a:r>
              <a:rPr lang="en-US" dirty="0">
                <a:solidFill>
                  <a:srgbClr val="19B861"/>
                </a:solidFill>
              </a:rPr>
              <a:t> (</a:t>
            </a:r>
            <a:r>
              <a:rPr lang="ru-RU" dirty="0">
                <a:solidFill>
                  <a:srgbClr val="19B861"/>
                </a:solidFill>
              </a:rPr>
              <a:t>и сколько)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Какие студенты приступили к курсу, но не закончили (и сколько)</a:t>
            </a:r>
          </a:p>
          <a:p>
            <a:pPr lvl="1"/>
            <a:r>
              <a:rPr lang="ru-RU" dirty="0"/>
              <a:t>Сколько времени провел студент на элементе</a:t>
            </a:r>
          </a:p>
          <a:p>
            <a:pPr lvl="1"/>
            <a:r>
              <a:rPr lang="ru-RU" dirty="0"/>
              <a:t>Какие вопросы оказались сложными(потратили много времени/плохо сдали)</a:t>
            </a:r>
          </a:p>
          <a:p>
            <a:r>
              <a:rPr lang="ru-RU" dirty="0"/>
              <a:t>Трехмерные показатели</a:t>
            </a:r>
          </a:p>
          <a:p>
            <a:pPr lvl="1"/>
            <a:r>
              <a:rPr lang="ru-RU" dirty="0"/>
              <a:t>Сколько времени смотрят видео в зависимости от даты на курсе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Что пользователь</a:t>
            </a:r>
            <a:r>
              <a:rPr lang="en-US" dirty="0">
                <a:solidFill>
                  <a:srgbClr val="19B861"/>
                </a:solidFill>
              </a:rPr>
              <a:t> (</a:t>
            </a:r>
            <a:r>
              <a:rPr lang="ru-RU" dirty="0">
                <a:solidFill>
                  <a:srgbClr val="19B861"/>
                </a:solidFill>
              </a:rPr>
              <a:t>или все пользователи) делал на курсе в зависимости от времени курса (Количественный анализ активности пользователя и преподавателя курса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 перемещался пользователь по страницам курса в зависимости от даты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4FA4-FF71-4F72-A2E8-13462D8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2.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3.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4.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5.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13517</TotalTime>
  <Words>558</Words>
  <Application>Microsoft Office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Задачи анализа логов</vt:lpstr>
      <vt:lpstr>Лог файлы</vt:lpstr>
      <vt:lpstr>Пример события в лог-файле</vt:lpstr>
      <vt:lpstr>Типы результатов анализа логов</vt:lpstr>
      <vt:lpstr>Что можно анализировать по логам «достаточно просто»</vt:lpstr>
      <vt:lpstr>Что лог файл не содержит</vt:lpstr>
      <vt:lpstr>Что интересно проанализировать? (1)</vt:lpstr>
      <vt:lpstr>Что интересно проанализировать?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161</cp:revision>
  <dcterms:created xsi:type="dcterms:W3CDTF">2018-12-07T16:06:19Z</dcterms:created>
  <dcterms:modified xsi:type="dcterms:W3CDTF">2019-10-23T15:14:44Z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