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87" r:id="rId3"/>
    <p:sldId id="288" r:id="rId4"/>
    <p:sldId id="291" r:id="rId5"/>
    <p:sldId id="290" r:id="rId6"/>
    <p:sldId id="289" r:id="rId7"/>
    <p:sldId id="292" r:id="rId8"/>
    <p:sldId id="277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eskokova, Alina" initials="PA" lastIdx="1" clrIdx="0">
    <p:extLst>
      <p:ext uri="{19B8F6BF-5375-455C-9EA6-DF929625EA0E}">
        <p15:presenceInfo xmlns:p15="http://schemas.microsoft.com/office/powerpoint/2012/main" userId="S-1-5-21-854245398-1972579041-362288127-2314035" providerId="AD"/>
      </p:ext>
    </p:extLst>
  </p:cmAuthor>
  <p:cmAuthor id="2" name="Igor Nikiforov" initials="IN" lastIdx="1" clrIdx="1">
    <p:extLst>
      <p:ext uri="{19B8F6BF-5375-455C-9EA6-DF929625EA0E}">
        <p15:presenceInfo xmlns:p15="http://schemas.microsoft.com/office/powerpoint/2012/main" userId="S::inikifor@opentext.com::1d91bf28-7cba-4d48-892e-1d1a8f5231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73" autoAdjust="0"/>
  </p:normalViewPr>
  <p:slideViewPr>
    <p:cSldViewPr snapToGrid="0">
      <p:cViewPr varScale="1">
        <p:scale>
          <a:sx n="98" d="100"/>
          <a:sy n="98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805B6-0F4E-42DF-A938-4EC92862B39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7F162-4855-4674-90D2-6ABFBBCA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5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7F162-4855-4674-90D2-6ABFBBCAC8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06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7F162-4855-4674-90D2-6ABFBBCAC8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2141316"/>
            <a:ext cx="12192000" cy="2453838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71345"/>
            <a:ext cx="10363200" cy="165246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rgbClr val="37B34A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51139"/>
            <a:ext cx="10363200" cy="41668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rgbClr val="37B34A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1"/>
            <a:ext cx="12192000" cy="902821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8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59" y="4337"/>
            <a:ext cx="10515600" cy="898484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98" y="284587"/>
            <a:ext cx="2577293" cy="50288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414225"/>
            <a:ext cx="12192000" cy="468775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4724400" y="6436852"/>
            <a:ext cx="2743200" cy="365125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03743ED9-F509-45F8-8819-E205096175F1}" type="datetime1">
              <a:rPr lang="ru-RU" smtClean="0"/>
              <a:t>23.10.2019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40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1944547"/>
            <a:ext cx="12192000" cy="3044143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71344"/>
            <a:ext cx="10363200" cy="189553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rgbClr val="37B34A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247906"/>
            <a:ext cx="10363200" cy="46299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rgbClr val="37B34A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1"/>
            <a:ext cx="12192000" cy="902821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8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59" y="4337"/>
            <a:ext cx="10515600" cy="898484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98" y="284587"/>
            <a:ext cx="2577293" cy="50288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414225"/>
            <a:ext cx="12192000" cy="468775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4724400" y="6436852"/>
            <a:ext cx="2743200" cy="365125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E4A2555B-2830-487D-B976-85EFCECEF641}" type="datetime1">
              <a:rPr lang="ru-RU" smtClean="0"/>
              <a:t>23.10.2019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85110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4724400" y="6436852"/>
            <a:ext cx="2743200" cy="421149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E4A2555B-2830-487D-B976-85EFCECEF641}" type="datetime1">
              <a:rPr lang="ru-RU" smtClean="0"/>
              <a:t>23.10.2019</a:t>
            </a:fld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0"/>
            <a:ext cx="12192000" cy="6882999"/>
          </a:xfrm>
          <a:prstGeom prst="rect">
            <a:avLst/>
          </a:prstGeom>
          <a:solidFill>
            <a:srgbClr val="434343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914400" y="2271344"/>
            <a:ext cx="10363200" cy="189553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chemeClr val="bg1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914400" y="4247906"/>
            <a:ext cx="10363200" cy="46299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8" name="Изображение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1"/>
            <a:ext cx="12192000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2101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1944547"/>
            <a:ext cx="12192000" cy="20602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2201897"/>
            <a:ext cx="10363200" cy="151357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0" y="179929"/>
            <a:ext cx="1418385" cy="2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9048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Обычная_страница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-249"/>
            <a:ext cx="12192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" y="172229"/>
            <a:ext cx="1515212" cy="233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942" y="1"/>
            <a:ext cx="9000175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>
              <a:defRPr sz="2000" b="1" i="0" baseline="0"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365" y="868102"/>
            <a:ext cx="11052751" cy="5208607"/>
          </a:xfrm>
          <a:effectLst>
            <a:outerShdw blurRad="50800" dist="50800" dir="5400000" algn="ctr" rotWithShape="0">
              <a:srgbClr val="EBEBEB"/>
            </a:outerShdw>
          </a:effectLst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6462612"/>
            <a:ext cx="12192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483677"/>
            <a:ext cx="2743200" cy="36512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35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раница_2_колонки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-249"/>
            <a:ext cx="12192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" y="172229"/>
            <a:ext cx="1515212" cy="23323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462612"/>
            <a:ext cx="12192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483677"/>
            <a:ext cx="2743200" cy="36512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37365" y="863591"/>
            <a:ext cx="5482435" cy="5313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863591"/>
            <a:ext cx="5417916" cy="5313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589942" y="1"/>
            <a:ext cx="9000175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>
              <a:defRPr sz="2000" b="1" i="0" baseline="0"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7452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55B-2830-487D-B976-85EFCECEF641}" type="datetime1">
              <a:rPr lang="ru-RU" smtClean="0"/>
              <a:t>23.10.2019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0" y="179929"/>
            <a:ext cx="1418385" cy="2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5830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6462612"/>
            <a:ext cx="12192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3809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483674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E4A2555B-2830-487D-B976-85EFCECEF641}" type="datetime1">
              <a:rPr lang="ru-RU" smtClean="0"/>
              <a:t>23.10.2019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483677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495252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-249"/>
            <a:ext cx="12192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" y="172229"/>
            <a:ext cx="1515212" cy="23323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589942" y="1"/>
            <a:ext cx="9000175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 baseline="0">
                <a:solidFill>
                  <a:schemeClr val="tx1"/>
                </a:solidFill>
                <a:latin typeface="PT Sans" charset="-52"/>
                <a:ea typeface="+mj-ea"/>
                <a:cs typeface="+mj-cs"/>
              </a:defRPr>
            </a:lvl1pPr>
          </a:lstStyle>
          <a:p>
            <a:r>
              <a:rPr lang="ru-RU" sz="2000"/>
              <a:t>Образец заголовка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861943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_за_внимани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2056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2555B-2830-487D-B976-85EFCECEF641}" type="datetime1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43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2">
            <a:extLst>
              <a:ext uri="{FF2B5EF4-FFF2-40B4-BE49-F238E27FC236}">
                <a16:creationId xmlns:a16="http://schemas.microsoft.com/office/drawing/2014/main" id="{050F999E-54B4-498F-AA91-1E76BC4E4813}"/>
              </a:ext>
            </a:extLst>
          </p:cNvPr>
          <p:cNvSpPr/>
          <p:nvPr/>
        </p:nvSpPr>
        <p:spPr>
          <a:xfrm>
            <a:off x="0" y="809947"/>
            <a:ext cx="12192000" cy="496191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C7738-041E-468A-9EBB-8821EC931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087" y="1914447"/>
            <a:ext cx="9891346" cy="1066800"/>
          </a:xfrm>
        </p:spPr>
        <p:txBody>
          <a:bodyPr>
            <a:noAutofit/>
          </a:bodyPr>
          <a:lstStyle/>
          <a:p>
            <a:pPr algn="ctr"/>
            <a:r>
              <a:rPr lang="ru-RU" sz="2800" b="0" dirty="0">
                <a:solidFill>
                  <a:schemeClr val="tx1"/>
                </a:solidFill>
              </a:rPr>
              <a:t>Программный аналитический комплекс для образовательной платформы «Открытое образование»</a:t>
            </a:r>
            <a:br>
              <a:rPr lang="ru-RU" sz="2800" b="0" dirty="0">
                <a:solidFill>
                  <a:schemeClr val="tx1"/>
                </a:solidFill>
              </a:rPr>
            </a:br>
            <a:br>
              <a:rPr lang="ru-RU" sz="2800" b="0" dirty="0">
                <a:solidFill>
                  <a:schemeClr val="tx1"/>
                </a:solidFill>
              </a:rPr>
            </a:br>
            <a:r>
              <a:rPr lang="ru-RU" sz="2800" b="0" dirty="0">
                <a:solidFill>
                  <a:schemeClr val="tx1"/>
                </a:solidFill>
              </a:rPr>
              <a:t>Задачи анализа логов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FB72B3-9297-467D-BEC8-8F9BF77FA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720" y="3418109"/>
            <a:ext cx="10996079" cy="259584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1"/>
                </a:solidFill>
              </a:rPr>
              <a:t>Состав проекта: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Перескокова А.А., Кольцов А., Барсуков Н., Кочугова В., Сысоев И.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ru-RU" dirty="0">
                <a:solidFill>
                  <a:schemeClr val="tx1"/>
                </a:solidFill>
              </a:rPr>
              <a:t>Руководитель:</a:t>
            </a:r>
          </a:p>
          <a:p>
            <a:r>
              <a:rPr lang="ru-RU" dirty="0">
                <a:solidFill>
                  <a:schemeClr val="tx1"/>
                </a:solidFill>
              </a:rPr>
              <a:t>к.т.н., доцент                                                                                                                                                      Никифоров И.В.</a:t>
            </a:r>
          </a:p>
          <a:p>
            <a:endParaRPr lang="ru-RU" dirty="0"/>
          </a:p>
          <a:p>
            <a:r>
              <a:rPr lang="ru-RU" dirty="0">
                <a:solidFill>
                  <a:schemeClr val="tx1"/>
                </a:solidFill>
              </a:rPr>
              <a:t>Заинтересованное лицо (</a:t>
            </a:r>
            <a:r>
              <a:rPr lang="en-US" dirty="0">
                <a:solidFill>
                  <a:schemeClr val="tx1"/>
                </a:solidFill>
              </a:rPr>
              <a:t>business owner)</a:t>
            </a:r>
            <a:r>
              <a:rPr lang="ru-RU" dirty="0">
                <a:solidFill>
                  <a:schemeClr val="tx1"/>
                </a:solidFill>
              </a:rPr>
              <a:t>:						Толпыгин 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24654-E132-4F92-A7E0-7D563B363EB5}"/>
              </a:ext>
            </a:extLst>
          </p:cNvPr>
          <p:cNvSpPr txBox="1"/>
          <p:nvPr/>
        </p:nvSpPr>
        <p:spPr>
          <a:xfrm>
            <a:off x="2135320" y="948043"/>
            <a:ext cx="74646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Санкт-Петербургский политехнический университет Петра Великого</a:t>
            </a:r>
          </a:p>
          <a:p>
            <a:pPr algn="ctr"/>
            <a:r>
              <a:rPr lang="ru-RU" sz="1600" dirty="0"/>
              <a:t>Институт компьютерных наук и технологий</a:t>
            </a:r>
          </a:p>
          <a:p>
            <a:pPr algn="ctr"/>
            <a:r>
              <a:rPr lang="ru-RU" sz="1600" dirty="0"/>
              <a:t>Высшая школа программной инженерии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337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DAF3-358C-4133-9E2F-5A5E53B1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02" y="-51569"/>
            <a:ext cx="10515600" cy="654783"/>
          </a:xfrm>
        </p:spPr>
        <p:txBody>
          <a:bodyPr>
            <a:normAutofit/>
          </a:bodyPr>
          <a:lstStyle/>
          <a:p>
            <a:r>
              <a:rPr lang="ru-RU" dirty="0"/>
              <a:t>Лог файлы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2069B-78BA-4749-ADE6-C759E3E8D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08" y="779622"/>
            <a:ext cx="10779587" cy="5560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Лог файл представляет собой последовательность событий с временной меткой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У каждого события есть информация о:</a:t>
            </a:r>
          </a:p>
          <a:p>
            <a:pPr marL="0" indent="0">
              <a:buNone/>
            </a:pPr>
            <a:r>
              <a:rPr lang="ru-RU" dirty="0"/>
              <a:t>	- пользователе</a:t>
            </a:r>
          </a:p>
          <a:p>
            <a:pPr marL="0" indent="0">
              <a:buNone/>
            </a:pPr>
            <a:r>
              <a:rPr lang="ru-RU" dirty="0"/>
              <a:t>	- типе события</a:t>
            </a:r>
          </a:p>
          <a:p>
            <a:pPr marL="0" indent="0">
              <a:buNone/>
            </a:pPr>
            <a:r>
              <a:rPr lang="ru-RU" dirty="0"/>
              <a:t>	- времени</a:t>
            </a:r>
          </a:p>
          <a:p>
            <a:pPr marL="0" indent="0">
              <a:buNone/>
            </a:pPr>
            <a:r>
              <a:rPr lang="ru-RU" dirty="0"/>
              <a:t>	- метаинформация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0E0B6D-DCDD-4A4E-97EB-20EBA5BE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2</a:t>
            </a:fld>
            <a:endParaRPr lang="ru-R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DCDF34-A669-4CD5-8F92-3956972D67A3}"/>
              </a:ext>
            </a:extLst>
          </p:cNvPr>
          <p:cNvCxnSpPr/>
          <p:nvPr/>
        </p:nvCxnSpPr>
        <p:spPr>
          <a:xfrm>
            <a:off x="1381539" y="2594113"/>
            <a:ext cx="869673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C71672-9766-4AD0-9473-52394C73CCAC}"/>
              </a:ext>
            </a:extLst>
          </p:cNvPr>
          <p:cNvSpPr txBox="1"/>
          <p:nvPr/>
        </p:nvSpPr>
        <p:spPr>
          <a:xfrm>
            <a:off x="1381538" y="2797113"/>
            <a:ext cx="982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ru-RU" dirty="0"/>
              <a:t>1 	</a:t>
            </a:r>
            <a:r>
              <a:rPr lang="en-US" dirty="0"/>
              <a:t>T</a:t>
            </a:r>
            <a:r>
              <a:rPr lang="ru-RU" dirty="0"/>
              <a:t>2	</a:t>
            </a:r>
            <a:r>
              <a:rPr lang="en-US" dirty="0"/>
              <a:t> T</a:t>
            </a:r>
            <a:r>
              <a:rPr lang="ru-RU" dirty="0"/>
              <a:t>3	</a:t>
            </a:r>
            <a:r>
              <a:rPr lang="en-US" dirty="0"/>
              <a:t>	 </a:t>
            </a:r>
            <a:r>
              <a:rPr lang="ru-RU" dirty="0"/>
              <a:t>….			</a:t>
            </a:r>
            <a:r>
              <a:rPr lang="en-US" dirty="0"/>
              <a:t> TN</a:t>
            </a:r>
            <a:r>
              <a:rPr lang="ru-RU" dirty="0"/>
              <a:t>		</a:t>
            </a:r>
            <a:r>
              <a:rPr lang="en-US" dirty="0"/>
              <a:t>T, </a:t>
            </a:r>
            <a:r>
              <a:rPr lang="ru-RU" dirty="0"/>
              <a:t>время</a:t>
            </a:r>
          </a:p>
          <a:p>
            <a:endParaRPr lang="ru-RU" dirty="0"/>
          </a:p>
          <a:p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756073-882C-481A-85B3-169A48914932}"/>
              </a:ext>
            </a:extLst>
          </p:cNvPr>
          <p:cNvCxnSpPr/>
          <p:nvPr/>
        </p:nvCxnSpPr>
        <p:spPr>
          <a:xfrm>
            <a:off x="1645920" y="2511552"/>
            <a:ext cx="0" cy="19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523635-E572-4134-B932-44383A0751EE}"/>
              </a:ext>
            </a:extLst>
          </p:cNvPr>
          <p:cNvCxnSpPr/>
          <p:nvPr/>
        </p:nvCxnSpPr>
        <p:spPr>
          <a:xfrm>
            <a:off x="2493264" y="2529840"/>
            <a:ext cx="0" cy="19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38C64D-408A-48F3-83D6-801F4DDCD178}"/>
              </a:ext>
            </a:extLst>
          </p:cNvPr>
          <p:cNvCxnSpPr/>
          <p:nvPr/>
        </p:nvCxnSpPr>
        <p:spPr>
          <a:xfrm>
            <a:off x="3480816" y="2496577"/>
            <a:ext cx="0" cy="19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FA6B22-C5F9-4614-A96D-B482AD5FD24D}"/>
              </a:ext>
            </a:extLst>
          </p:cNvPr>
          <p:cNvCxnSpPr/>
          <p:nvPr/>
        </p:nvCxnSpPr>
        <p:spPr>
          <a:xfrm>
            <a:off x="8077200" y="2502673"/>
            <a:ext cx="0" cy="19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DB1B1F-EDF3-4601-85FA-0555190D633A}"/>
              </a:ext>
            </a:extLst>
          </p:cNvPr>
          <p:cNvCxnSpPr/>
          <p:nvPr/>
        </p:nvCxnSpPr>
        <p:spPr>
          <a:xfrm>
            <a:off x="5309616" y="2529840"/>
            <a:ext cx="0" cy="19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8C4910-D973-4BA0-A97A-134D9B334A0E}"/>
              </a:ext>
            </a:extLst>
          </p:cNvPr>
          <p:cNvSpPr txBox="1"/>
          <p:nvPr/>
        </p:nvSpPr>
        <p:spPr>
          <a:xfrm>
            <a:off x="1381538" y="1995409"/>
            <a:ext cx="982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С1 	С2	</a:t>
            </a:r>
            <a:r>
              <a:rPr lang="en-US" dirty="0"/>
              <a:t> </a:t>
            </a:r>
            <a:r>
              <a:rPr lang="ru-RU" dirty="0"/>
              <a:t>С3	</a:t>
            </a:r>
            <a:r>
              <a:rPr lang="en-US" dirty="0"/>
              <a:t>	 </a:t>
            </a:r>
            <a:r>
              <a:rPr lang="ru-RU" dirty="0"/>
              <a:t>….			</a:t>
            </a:r>
            <a:r>
              <a:rPr lang="en-US" dirty="0"/>
              <a:t> </a:t>
            </a:r>
            <a:r>
              <a:rPr lang="ru-RU" dirty="0"/>
              <a:t>С</a:t>
            </a:r>
            <a:r>
              <a:rPr lang="en-US" dirty="0"/>
              <a:t>N</a:t>
            </a:r>
            <a:r>
              <a:rPr lang="ru-RU" dirty="0"/>
              <a:t>		С</a:t>
            </a:r>
            <a:r>
              <a:rPr lang="en-US" dirty="0"/>
              <a:t>, </a:t>
            </a:r>
            <a:r>
              <a:rPr lang="ru-RU" dirty="0"/>
              <a:t>событие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5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DAF3-358C-4133-9E2F-5A5E53B1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02" y="-51569"/>
            <a:ext cx="10515600" cy="654783"/>
          </a:xfrm>
        </p:spPr>
        <p:txBody>
          <a:bodyPr>
            <a:normAutofit/>
          </a:bodyPr>
          <a:lstStyle/>
          <a:p>
            <a:r>
              <a:rPr lang="ru-RU" dirty="0"/>
              <a:t>Пример события в лог-файле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0E0B6D-DCDD-4A4E-97EB-20EBA5BE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3</a:t>
            </a:fld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191DB-B150-42F8-97F7-BEDAAF4E7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344" y="1199324"/>
            <a:ext cx="12044789" cy="41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7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71D3-4F96-4C2E-B458-B44EAA57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результатов анализа логов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21A86-5924-4C62-B78B-EAA033DBA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Анализируя лог можно получить ответ в виде</a:t>
            </a:r>
          </a:p>
          <a:p>
            <a:pPr lvl="1"/>
            <a:r>
              <a:rPr lang="ru-RU" dirty="0"/>
              <a:t>Да</a:t>
            </a:r>
            <a:r>
              <a:rPr lang="en-US" dirty="0"/>
              <a:t>/</a:t>
            </a:r>
            <a:r>
              <a:rPr lang="ru-RU" dirty="0"/>
              <a:t>Нет</a:t>
            </a:r>
          </a:p>
          <a:p>
            <a:pPr lvl="1"/>
            <a:r>
              <a:rPr lang="ru-RU" dirty="0"/>
              <a:t>Количестванная характеристика (шт., ед.)</a:t>
            </a:r>
          </a:p>
          <a:p>
            <a:pPr lvl="1"/>
            <a:r>
              <a:rPr lang="ru-RU" dirty="0"/>
              <a:t>График распределения (зависимость </a:t>
            </a:r>
            <a:r>
              <a:rPr lang="en-US" dirty="0"/>
              <a:t>x</a:t>
            </a:r>
            <a:r>
              <a:rPr lang="ru-RU" dirty="0"/>
              <a:t> от </a:t>
            </a:r>
            <a:r>
              <a:rPr lang="en-US" dirty="0"/>
              <a:t>y)</a:t>
            </a:r>
            <a:endParaRPr lang="ru-RU" dirty="0"/>
          </a:p>
          <a:p>
            <a:pPr lvl="1"/>
            <a:r>
              <a:rPr lang="ru-RU" dirty="0"/>
              <a:t>Продолжительность (сек, мин, час, дни, и т.д.)</a:t>
            </a:r>
            <a:endParaRPr lang="en-US" dirty="0"/>
          </a:p>
          <a:p>
            <a:pPr lvl="1"/>
            <a:r>
              <a:rPr lang="ru-RU" dirty="0"/>
              <a:t>Значение одного из параметров строки лога</a:t>
            </a:r>
          </a:p>
          <a:p>
            <a:pPr lvl="1"/>
            <a:r>
              <a:rPr lang="ru-RU" dirty="0"/>
              <a:t>Среднее значение</a:t>
            </a:r>
          </a:p>
          <a:p>
            <a:pPr lvl="1"/>
            <a:r>
              <a:rPr lang="ru-RU" dirty="0"/>
              <a:t>Тип распределения велечины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A1CFF-D506-427C-A383-4D21535D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95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B704-D11A-4006-AB90-A2451495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анализировать по логам «достаточно просто»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C27C-65C0-4C47-8D6D-0C3001E55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949" y="926506"/>
            <a:ext cx="11052751" cy="5208607"/>
          </a:xfrm>
        </p:spPr>
        <p:txBody>
          <a:bodyPr/>
          <a:lstStyle/>
          <a:p>
            <a:r>
              <a:rPr lang="ru-RU" dirty="0"/>
              <a:t>Получение уникальных значений</a:t>
            </a:r>
          </a:p>
          <a:p>
            <a:pPr lvl="1"/>
            <a:r>
              <a:rPr lang="ru-RU" dirty="0"/>
              <a:t>Имена пользователей</a:t>
            </a:r>
          </a:p>
          <a:p>
            <a:pPr lvl="1"/>
            <a:r>
              <a:rPr lang="ru-RU" dirty="0"/>
              <a:t>Имена событий</a:t>
            </a:r>
          </a:p>
          <a:p>
            <a:pPr lvl="1"/>
            <a:r>
              <a:rPr lang="ru-RU" dirty="0"/>
              <a:t>Имена разделов</a:t>
            </a:r>
          </a:p>
          <a:p>
            <a:r>
              <a:rPr lang="ru-RU" dirty="0"/>
              <a:t>Наличие (или его отсутствие) какого-либо события</a:t>
            </a:r>
          </a:p>
          <a:p>
            <a:r>
              <a:rPr lang="ru-RU" dirty="0"/>
              <a:t>Подсчет</a:t>
            </a:r>
          </a:p>
          <a:p>
            <a:pPr lvl="1"/>
            <a:r>
              <a:rPr lang="ru-RU" dirty="0"/>
              <a:t>Подсчет общего количества событий по типам событий</a:t>
            </a:r>
          </a:p>
          <a:p>
            <a:pPr lvl="1"/>
            <a:r>
              <a:rPr lang="ru-RU" dirty="0"/>
              <a:t>Подсчет общего количества событий на разделе курса</a:t>
            </a:r>
          </a:p>
          <a:p>
            <a:pPr lvl="1"/>
            <a:r>
              <a:rPr lang="ru-RU" dirty="0"/>
              <a:t>Подсчет среднего показателя по курсу</a:t>
            </a:r>
          </a:p>
          <a:p>
            <a:r>
              <a:rPr lang="ru-RU" dirty="0"/>
              <a:t>Распределение</a:t>
            </a:r>
          </a:p>
          <a:p>
            <a:pPr lvl="1"/>
            <a:r>
              <a:rPr lang="ru-RU" dirty="0"/>
              <a:t>Распределение событий во времени по типу </a:t>
            </a:r>
          </a:p>
          <a:p>
            <a:pPr lvl="1"/>
            <a:r>
              <a:rPr lang="ru-RU" dirty="0"/>
              <a:t>Распределение событий во времени по разделу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32C1D-C544-43A0-9789-26652FB7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5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E84C53-C83D-49E8-B7C6-CB6CFAE80FA1}"/>
              </a:ext>
            </a:extLst>
          </p:cNvPr>
          <p:cNvSpPr/>
          <p:nvPr/>
        </p:nvSpPr>
        <p:spPr>
          <a:xfrm>
            <a:off x="8022336" y="853153"/>
            <a:ext cx="68230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800" dirty="0">
                <a:solidFill>
                  <a:srgbClr val="00B0F0"/>
                </a:solidFill>
              </a:rPr>
              <a:t>Срезы могут быть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По всему курсу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По разделу курса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По пользователю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По времени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По типу события</a:t>
            </a:r>
          </a:p>
          <a:p>
            <a:pPr lvl="1"/>
            <a:endParaRPr lang="ru-RU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0FDD1-A64C-4000-A33F-15D0FCCFD9BF}"/>
              </a:ext>
            </a:extLst>
          </p:cNvPr>
          <p:cNvSpPr/>
          <p:nvPr/>
        </p:nvSpPr>
        <p:spPr>
          <a:xfrm>
            <a:off x="8266176" y="4016663"/>
            <a:ext cx="39258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800" dirty="0">
                <a:solidFill>
                  <a:srgbClr val="00B0F0"/>
                </a:solidFill>
              </a:rPr>
              <a:t>Можно выставлять пороговые значения для количественных характеристик</a:t>
            </a:r>
            <a:endParaRPr lang="ru-RU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0AC62E-E52C-4D18-9D80-F5ABCF297CB1}"/>
              </a:ext>
            </a:extLst>
          </p:cNvPr>
          <p:cNvCxnSpPr>
            <a:cxnSpLocks/>
          </p:cNvCxnSpPr>
          <p:nvPr/>
        </p:nvCxnSpPr>
        <p:spPr>
          <a:xfrm>
            <a:off x="8449056" y="646100"/>
            <a:ext cx="0" cy="58375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6170-9650-43D3-AD71-AFA08516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лог файл не содержит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461A-8B7F-4BB0-B42C-279D88544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Продолжительность действия</a:t>
            </a:r>
          </a:p>
          <a:p>
            <a:pPr lvl="1"/>
            <a:r>
              <a:rPr lang="ru-RU" dirty="0"/>
              <a:t>Т.е. в лог-файле присутствует только временная отметка наступления события, то продолжительность какого-либо действия нужно вычислять</a:t>
            </a:r>
          </a:p>
          <a:p>
            <a:pPr lvl="1"/>
            <a:r>
              <a:rPr lang="ru-RU" dirty="0"/>
              <a:t>Продолжительность действия – это временная дельта между событиями</a:t>
            </a:r>
          </a:p>
          <a:p>
            <a:pPr marL="457200" lvl="1" indent="0">
              <a:buNone/>
            </a:pPr>
            <a:r>
              <a:rPr lang="ru-RU" dirty="0"/>
              <a:t>				</a:t>
            </a:r>
            <a:r>
              <a:rPr lang="en-US" dirty="0"/>
              <a:t>d=T2-T1</a:t>
            </a:r>
            <a:endParaRPr lang="ru-RU" dirty="0"/>
          </a:p>
          <a:p>
            <a:pPr lvl="1"/>
            <a:r>
              <a:rPr lang="ru-RU" dirty="0"/>
              <a:t>Продолжительность прибывания на разделе или сайте – это сумма продолжительностей действий</a:t>
            </a:r>
            <a:endParaRPr lang="en-US" dirty="0"/>
          </a:p>
          <a:p>
            <a:pPr lvl="1"/>
            <a:r>
              <a:rPr lang="ru-RU" dirty="0">
                <a:solidFill>
                  <a:srgbClr val="19B861"/>
                </a:solidFill>
              </a:rPr>
              <a:t>Нужно вычислять</a:t>
            </a:r>
          </a:p>
          <a:p>
            <a:r>
              <a:rPr lang="ru-RU" dirty="0">
                <a:solidFill>
                  <a:srgbClr val="FF0000"/>
                </a:solidFill>
              </a:rPr>
              <a:t>Названия разделов</a:t>
            </a:r>
          </a:p>
          <a:p>
            <a:pPr lvl="1"/>
            <a:r>
              <a:rPr lang="ru-RU" dirty="0"/>
              <a:t>Разделы представлены в виде поля </a:t>
            </a:r>
            <a:r>
              <a:rPr lang="en-US" dirty="0"/>
              <a:t>“page”</a:t>
            </a:r>
            <a:r>
              <a:rPr lang="ru-RU" dirty="0"/>
              <a:t>, который содержит </a:t>
            </a:r>
            <a:r>
              <a:rPr lang="en-US" dirty="0"/>
              <a:t>URL</a:t>
            </a:r>
            <a:r>
              <a:rPr lang="ru-RU" dirty="0"/>
              <a:t>-адрес раздела</a:t>
            </a:r>
          </a:p>
          <a:p>
            <a:pPr lvl="1"/>
            <a:r>
              <a:rPr lang="ru-RU" dirty="0"/>
              <a:t>Можно пробовать делать </a:t>
            </a:r>
            <a:r>
              <a:rPr lang="en-US" dirty="0"/>
              <a:t>GET</a:t>
            </a:r>
            <a:r>
              <a:rPr lang="ru-RU" dirty="0"/>
              <a:t>-запрос для получения информации о разделе</a:t>
            </a:r>
          </a:p>
          <a:p>
            <a:pPr lvl="1"/>
            <a:r>
              <a:rPr lang="ru-RU" dirty="0">
                <a:solidFill>
                  <a:srgbClr val="19B861"/>
                </a:solidFill>
              </a:rPr>
              <a:t>Нужны права доступа </a:t>
            </a:r>
            <a:r>
              <a:rPr lang="ru-RU" dirty="0"/>
              <a:t>(</a:t>
            </a:r>
            <a:r>
              <a:rPr lang="en-US" dirty="0"/>
              <a:t>username </a:t>
            </a:r>
            <a:r>
              <a:rPr lang="ru-RU" dirty="0"/>
              <a:t>и </a:t>
            </a:r>
            <a:r>
              <a:rPr lang="en-US" dirty="0"/>
              <a:t>password)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7E7DE-1974-48E9-8E29-BF6E328D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48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475A-A66B-46A1-9219-C49ED740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интересно проанализировать?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DA3E2-41C0-42FA-ADB1-93C41845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Базовые (плоские показатели действий с курса) </a:t>
            </a:r>
          </a:p>
          <a:p>
            <a:pPr lvl="1"/>
            <a:r>
              <a:rPr lang="ru-RU" dirty="0">
                <a:solidFill>
                  <a:srgbClr val="19B861"/>
                </a:solidFill>
              </a:rPr>
              <a:t>Сколько времени провел студент в общем на курсе</a:t>
            </a:r>
            <a:endParaRPr lang="en-US" dirty="0">
              <a:solidFill>
                <a:srgbClr val="19B861"/>
              </a:solidFill>
            </a:endParaRPr>
          </a:p>
          <a:p>
            <a:pPr lvl="1"/>
            <a:r>
              <a:rPr lang="ru-RU" dirty="0">
                <a:solidFill>
                  <a:srgbClr val="19B861"/>
                </a:solidFill>
              </a:rPr>
              <a:t>Сколько времени провел студент</a:t>
            </a:r>
            <a:r>
              <a:rPr lang="en-US" dirty="0">
                <a:solidFill>
                  <a:srgbClr val="19B861"/>
                </a:solidFill>
              </a:rPr>
              <a:t> </a:t>
            </a:r>
            <a:r>
              <a:rPr lang="ru-RU" dirty="0">
                <a:solidFill>
                  <a:srgbClr val="19B861"/>
                </a:solidFill>
              </a:rPr>
              <a:t>на курсе в зависимости от даты</a:t>
            </a:r>
            <a:endParaRPr lang="en-US" dirty="0">
              <a:solidFill>
                <a:srgbClr val="19B861"/>
              </a:solidFill>
            </a:endParaRPr>
          </a:p>
          <a:p>
            <a:pPr lvl="1"/>
            <a:r>
              <a:rPr lang="ru-RU" dirty="0">
                <a:solidFill>
                  <a:srgbClr val="19B861"/>
                </a:solidFill>
              </a:rPr>
              <a:t>Какие студенты не приступили к курсу</a:t>
            </a:r>
            <a:r>
              <a:rPr lang="en-US" dirty="0">
                <a:solidFill>
                  <a:srgbClr val="19B861"/>
                </a:solidFill>
              </a:rPr>
              <a:t> (</a:t>
            </a:r>
            <a:r>
              <a:rPr lang="ru-RU" dirty="0">
                <a:solidFill>
                  <a:srgbClr val="19B861"/>
                </a:solidFill>
              </a:rPr>
              <a:t>и сколько)</a:t>
            </a:r>
            <a:endParaRPr lang="en-US" dirty="0">
              <a:solidFill>
                <a:srgbClr val="19B861"/>
              </a:solidFill>
            </a:endParaRPr>
          </a:p>
          <a:p>
            <a:pPr lvl="1"/>
            <a:r>
              <a:rPr lang="ru-RU" dirty="0">
                <a:solidFill>
                  <a:srgbClr val="19B861"/>
                </a:solidFill>
              </a:rPr>
              <a:t>Какие студенты приступили к курсу, но не закончили (и сколько)</a:t>
            </a:r>
          </a:p>
          <a:p>
            <a:pPr lvl="1"/>
            <a:r>
              <a:rPr lang="ru-RU" dirty="0"/>
              <a:t>Сколько времени провел студент на элементе</a:t>
            </a:r>
          </a:p>
          <a:p>
            <a:pPr lvl="1"/>
            <a:r>
              <a:rPr lang="ru-RU" dirty="0"/>
              <a:t>Какие вопросы оказались сложными(потратили много времени/плохо сдали)</a:t>
            </a:r>
          </a:p>
          <a:p>
            <a:r>
              <a:rPr lang="ru-RU" dirty="0"/>
              <a:t>Трехмерные показатели</a:t>
            </a:r>
          </a:p>
          <a:p>
            <a:pPr lvl="1"/>
            <a:r>
              <a:rPr lang="ru-RU" dirty="0"/>
              <a:t>Сколько времени смотрят видео в зависимости от даты на курсе</a:t>
            </a:r>
          </a:p>
          <a:p>
            <a:pPr lvl="1"/>
            <a:r>
              <a:rPr lang="ru-RU" dirty="0">
                <a:solidFill>
                  <a:srgbClr val="19B861"/>
                </a:solidFill>
              </a:rPr>
              <a:t>Что пользователь</a:t>
            </a:r>
            <a:r>
              <a:rPr lang="en-US" dirty="0">
                <a:solidFill>
                  <a:srgbClr val="19B861"/>
                </a:solidFill>
              </a:rPr>
              <a:t> (</a:t>
            </a:r>
            <a:r>
              <a:rPr lang="ru-RU" dirty="0">
                <a:solidFill>
                  <a:srgbClr val="19B861"/>
                </a:solidFill>
              </a:rPr>
              <a:t>или все пользователи) делал на курсе в зависимости от времени курса (Количественный анализ активности пользователя и преподавателя курса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>
                <a:solidFill>
                  <a:srgbClr val="19B861"/>
                </a:solidFill>
              </a:rPr>
              <a:t>Как перемещался пользователь по страницам курса в зависимости от даты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84FA4-FF71-4F72-A2E8-13462D8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81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8CF1-BDEC-4D1C-85C9-EAA1FB85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интересно проанализировать?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84B60-DBD8-4530-87F1-E25FB3754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65" y="868102"/>
            <a:ext cx="11052751" cy="52086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1. Карта активности на курсе</a:t>
            </a:r>
          </a:p>
          <a:p>
            <a:pPr lvl="1"/>
            <a:r>
              <a:rPr lang="ru-RU" dirty="0"/>
              <a:t>Подразумевается как пользователь перемещался по разделам курса. </a:t>
            </a:r>
          </a:p>
          <a:p>
            <a:pPr lvl="1"/>
            <a:r>
              <a:rPr lang="ru-RU" dirty="0"/>
              <a:t>По каждому пользователю должен быть построен граф перемещения по разделам. В узлах графа раздел, переходы между узлами - перемещения. Переходы должны быть подписаны порядковым номером перехода. </a:t>
            </a:r>
          </a:p>
          <a:p>
            <a:pPr lvl="1"/>
            <a:r>
              <a:rPr lang="ru-RU" dirty="0"/>
              <a:t>Итоговый вид - табличка в csv, которая потом может быть подана на блок визуализации и построения графа. </a:t>
            </a:r>
          </a:p>
          <a:p>
            <a:pPr marL="0" indent="0">
              <a:buNone/>
            </a:pPr>
            <a:r>
              <a:rPr lang="ru-RU" dirty="0"/>
              <a:t>2. Определение махинаций студентов </a:t>
            </a:r>
          </a:p>
          <a:p>
            <a:pPr lvl="1"/>
            <a:r>
              <a:rPr lang="ru-RU" dirty="0"/>
              <a:t>Например, время нахождения на тесте 1 мин, или время просмотра всех видеолекций 1 мин, или наоборот человек уснул на просмотре видео.</a:t>
            </a:r>
          </a:p>
          <a:p>
            <a:pPr marL="0" indent="0">
              <a:buNone/>
            </a:pPr>
            <a:r>
              <a:rPr lang="ru-RU" dirty="0"/>
              <a:t>3. Прогнозирование поведения студента на курсе.</a:t>
            </a:r>
          </a:p>
          <a:p>
            <a:pPr lvl="1"/>
            <a:r>
              <a:rPr lang="ru-RU" dirty="0"/>
              <a:t>Сможет ли этот пользователь завершит курс или он на него зарегистрировался просто так.</a:t>
            </a:r>
          </a:p>
          <a:p>
            <a:pPr marL="0" indent="0">
              <a:buNone/>
            </a:pPr>
            <a:r>
              <a:rPr lang="ru-RU" dirty="0"/>
              <a:t>4. Определение наиболее интересного материала курса и материала курса, который стоит переработать, доработать</a:t>
            </a:r>
          </a:p>
          <a:p>
            <a:pPr lvl="1"/>
            <a:r>
              <a:rPr lang="ru-RU" dirty="0"/>
              <a:t>Наиболее плохие вопросы в тестах, по которым у пользователей возникает больше всего вопросов. </a:t>
            </a:r>
          </a:p>
          <a:p>
            <a:pPr marL="0" indent="0">
              <a:buNone/>
            </a:pPr>
            <a:r>
              <a:rPr lang="ru-RU" dirty="0"/>
              <a:t>5. Сравнение результатов запуска курса из года в год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5F888-4171-41E5-96EE-3D5BA606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95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948F5-8C62-4D9E-8CA6-21FED57F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873" y="2737216"/>
            <a:ext cx="8244254" cy="138356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61231-4113-49D5-8D75-F60CF6A4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693934"/>
      </p:ext>
    </p:extLst>
  </p:cSld>
  <p:clrMapOvr>
    <a:masterClrMapping/>
  </p:clrMapOvr>
</p:sld>
</file>

<file path=ppt/theme/theme1.xml><?xml version="1.0" encoding="utf-8"?>
<a:theme xmlns:a="http://schemas.openxmlformats.org/drawingml/2006/main" name="Polytech_theme">
  <a:themeElements>
    <a:clrScheme name="Политех 1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37B34A"/>
      </a:accent1>
      <a:accent2>
        <a:srgbClr val="21A690"/>
      </a:accent2>
      <a:accent3>
        <a:srgbClr val="369461"/>
      </a:accent3>
      <a:accent4>
        <a:srgbClr val="2FA0E1"/>
      </a:accent4>
      <a:accent5>
        <a:srgbClr val="8AB833"/>
      </a:accent5>
      <a:accent6>
        <a:srgbClr val="394091"/>
      </a:accent6>
      <a:hlink>
        <a:srgbClr val="37B34A"/>
      </a:hlink>
      <a:folHlink>
        <a:srgbClr val="0296E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ytech_presentation.potx" id="{0C3B3220-C52F-CE4F-9D40-4AE4710B99FC}" vid="{79B74601-811A-364F-91C2-904BAD2FC0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Shablon_Prezentatsii_Politekh_1</Template>
  <TotalTime>13510</TotalTime>
  <Words>558</Words>
  <Application>Microsoft Office PowerPoint</Application>
  <PresentationFormat>Widescreen</PresentationFormat>
  <Paragraphs>101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PT Sans</vt:lpstr>
      <vt:lpstr>Polytech_theme</vt:lpstr>
      <vt:lpstr>Программный аналитический комплекс для образовательной платформы «Открытое образование»  Задачи анализа логов</vt:lpstr>
      <vt:lpstr>Лог файлы</vt:lpstr>
      <vt:lpstr>Пример события в лог-файле</vt:lpstr>
      <vt:lpstr>Типы результатов анализа логов</vt:lpstr>
      <vt:lpstr>Что можно анализировать по логам «достаточно просто»</vt:lpstr>
      <vt:lpstr>Что лог файл не содержит</vt:lpstr>
      <vt:lpstr>Что интересно проанализировать? (1)</vt:lpstr>
      <vt:lpstr>Что интересно проанализировать? (2)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«Разработка клиентской части к Rest-сервису, отвечающую за мониторинг тестирования СХД»</dc:title>
  <dc:creator>mandarin</dc:creator>
  <cp:lastModifiedBy>Igor Nikiforov</cp:lastModifiedBy>
  <cp:revision>161</cp:revision>
  <dcterms:created xsi:type="dcterms:W3CDTF">2018-12-07T16:06:19Z</dcterms:created>
  <dcterms:modified xsi:type="dcterms:W3CDTF">2019-10-23T15:07:15Z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Alina.Pereskokova@emc.com</vt:lpwstr>
  </property>
  <property fmtid="{D5CDD505-2E9C-101B-9397-08002B2CF9AE}" pid="5" name="MSIP_Label_17cb76b2-10b8-4fe1-93d4-2202842406cd_SetDate">
    <vt:lpwstr>2019-10-07T16:38:05.8174984Z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</Properties>
</file>