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88" r:id="rId4"/>
    <p:sldId id="291" r:id="rId5"/>
    <p:sldId id="290" r:id="rId6"/>
    <p:sldId id="289" r:id="rId7"/>
    <p:sldId id="292" r:id="rId8"/>
    <p:sldId id="27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skokova, Alina" initials="PA" lastIdx="1" clrIdx="0">
    <p:extLst>
      <p:ext uri="{19B8F6BF-5375-455C-9EA6-DF929625EA0E}">
        <p15:presenceInfo xmlns:p15="http://schemas.microsoft.com/office/powerpoint/2012/main" userId="S-1-5-21-854245398-1972579041-362288127-2314035" providerId="AD"/>
      </p:ext>
    </p:extLst>
  </p:cmAuthor>
  <p:cmAuthor id="2" name="Igor Nikiforov" initials="IN" lastIdx="1" clrIdx="1">
    <p:extLst>
      <p:ext uri="{19B8F6BF-5375-455C-9EA6-DF929625EA0E}">
        <p15:presenceInfo xmlns:p15="http://schemas.microsoft.com/office/powerpoint/2012/main" userId="S::inikifor@opentext.com::1d91bf28-7cba-4d48-892e-1d1a8f523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73" autoAdjust="0"/>
  </p:normalViewPr>
  <p:slideViewPr>
    <p:cSldViewPr snapToGrid="0">
      <p:cViewPr varScale="1">
        <p:scale>
          <a:sx n="98" d="100"/>
          <a:sy n="98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05B6-0F4E-42DF-A938-4EC92862B39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F162-4855-4674-90D2-6ABFBBCA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2141316"/>
            <a:ext cx="12192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5"/>
            <a:ext cx="103632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51139"/>
            <a:ext cx="103632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03743ED9-F509-45F8-8819-E205096175F1}" type="datetime1">
              <a:rPr lang="ru-RU" smtClean="0"/>
              <a:t>22.10.2019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944547"/>
            <a:ext cx="12192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1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2192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1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944547"/>
            <a:ext cx="12192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2201897"/>
            <a:ext cx="103632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04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37365" y="863591"/>
            <a:ext cx="5482435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63591"/>
            <a:ext cx="5417916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45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83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80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483674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483677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95252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z="2000"/>
              <a:t>Образец заголовка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194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id="{050F999E-54B4-498F-AA91-1E76BC4E4813}"/>
              </a:ext>
            </a:extLst>
          </p:cNvPr>
          <p:cNvSpPr/>
          <p:nvPr/>
        </p:nvSpPr>
        <p:spPr>
          <a:xfrm>
            <a:off x="0" y="809947"/>
            <a:ext cx="12192000" cy="4961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7738-041E-468A-9EBB-8821EC93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87" y="1914447"/>
            <a:ext cx="9891346" cy="1066800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tx1"/>
                </a:solidFill>
              </a:rPr>
              <a:t>Программный аналитический комплекс для образовательной платформы «Открытое образование»</a:t>
            </a:r>
            <a:br>
              <a:rPr lang="ru-RU" sz="2800" b="0" dirty="0">
                <a:solidFill>
                  <a:schemeClr val="tx1"/>
                </a:solidFill>
              </a:rPr>
            </a:br>
            <a:br>
              <a:rPr lang="ru-RU" sz="2800" b="0" dirty="0">
                <a:solidFill>
                  <a:schemeClr val="tx1"/>
                </a:solidFill>
              </a:rPr>
            </a:br>
            <a:r>
              <a:rPr lang="ru-RU" sz="2800" b="0" dirty="0">
                <a:solidFill>
                  <a:schemeClr val="tx1"/>
                </a:solidFill>
              </a:rPr>
              <a:t>Задачи анализа логов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B72B3-9297-467D-BEC8-8F9BF77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20" y="3418109"/>
            <a:ext cx="10996079" cy="25958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Состав проекта: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Перескокова А.А., Кольцов А., Барсуков Н., Кочугова В., Сысоев И.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к.т.н., доцент                                                                                                                                                      Никифоров И.В.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Заинтересованное лицо (</a:t>
            </a:r>
            <a:r>
              <a:rPr lang="en-US" dirty="0">
                <a:solidFill>
                  <a:schemeClr val="tx1"/>
                </a:solidFill>
              </a:rPr>
              <a:t>business owner)</a:t>
            </a:r>
            <a:r>
              <a:rPr lang="ru-RU" dirty="0">
                <a:solidFill>
                  <a:schemeClr val="tx1"/>
                </a:solidFill>
              </a:rPr>
              <a:t>:						Толпыгин 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4654-E132-4F92-A7E0-7D563B363EB5}"/>
              </a:ext>
            </a:extLst>
          </p:cNvPr>
          <p:cNvSpPr txBox="1"/>
          <p:nvPr/>
        </p:nvSpPr>
        <p:spPr>
          <a:xfrm>
            <a:off x="2135320" y="948043"/>
            <a:ext cx="7464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 dirty="0"/>
              <a:t>Институт компьютерных наук и технологий</a:t>
            </a:r>
          </a:p>
          <a:p>
            <a:pPr algn="ctr"/>
            <a:r>
              <a:rPr lang="ru-RU" sz="1600" dirty="0"/>
              <a:t>Высшая школа программной инженерии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Лог файлы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069B-78BA-4749-ADE6-C759E3E8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08" y="779622"/>
            <a:ext cx="10779587" cy="556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Лог файл представляет собой последовательность событий с временной меткой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 каждого события есть информация о:</a:t>
            </a:r>
          </a:p>
          <a:p>
            <a:pPr marL="0" indent="0">
              <a:buNone/>
            </a:pPr>
            <a:r>
              <a:rPr lang="ru-RU" dirty="0"/>
              <a:t>	- пользователе</a:t>
            </a:r>
          </a:p>
          <a:p>
            <a:pPr marL="0" indent="0">
              <a:buNone/>
            </a:pPr>
            <a:r>
              <a:rPr lang="ru-RU" dirty="0"/>
              <a:t>	- типе события</a:t>
            </a:r>
          </a:p>
          <a:p>
            <a:pPr marL="0" indent="0">
              <a:buNone/>
            </a:pPr>
            <a:r>
              <a:rPr lang="ru-RU" dirty="0"/>
              <a:t>	- времени</a:t>
            </a:r>
          </a:p>
          <a:p>
            <a:pPr marL="0" indent="0">
              <a:buNone/>
            </a:pPr>
            <a:r>
              <a:rPr lang="ru-RU" dirty="0"/>
              <a:t>	- метаинформация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2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DCDF34-A669-4CD5-8F92-3956972D67A3}"/>
              </a:ext>
            </a:extLst>
          </p:cNvPr>
          <p:cNvCxnSpPr/>
          <p:nvPr/>
        </p:nvCxnSpPr>
        <p:spPr>
          <a:xfrm>
            <a:off x="1381539" y="2594113"/>
            <a:ext cx="869673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C71672-9766-4AD0-9473-52394C73CCAC}"/>
              </a:ext>
            </a:extLst>
          </p:cNvPr>
          <p:cNvSpPr txBox="1"/>
          <p:nvPr/>
        </p:nvSpPr>
        <p:spPr>
          <a:xfrm>
            <a:off x="1381538" y="2797113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ru-RU" dirty="0"/>
              <a:t>1 	</a:t>
            </a:r>
            <a:r>
              <a:rPr lang="en-US" dirty="0"/>
              <a:t>T</a:t>
            </a:r>
            <a:r>
              <a:rPr lang="ru-RU" dirty="0"/>
              <a:t>2	</a:t>
            </a:r>
            <a:r>
              <a:rPr lang="en-US" dirty="0"/>
              <a:t> T</a:t>
            </a:r>
            <a:r>
              <a:rPr lang="ru-RU" dirty="0"/>
              <a:t>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TN</a:t>
            </a:r>
            <a:r>
              <a:rPr lang="ru-RU" dirty="0"/>
              <a:t>		</a:t>
            </a:r>
            <a:r>
              <a:rPr lang="en-US" dirty="0"/>
              <a:t>T, </a:t>
            </a:r>
            <a:r>
              <a:rPr lang="ru-RU" dirty="0"/>
              <a:t>время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756073-882C-481A-85B3-169A48914932}"/>
              </a:ext>
            </a:extLst>
          </p:cNvPr>
          <p:cNvCxnSpPr/>
          <p:nvPr/>
        </p:nvCxnSpPr>
        <p:spPr>
          <a:xfrm>
            <a:off x="1645920" y="2511552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23635-E572-4134-B932-44383A0751EE}"/>
              </a:ext>
            </a:extLst>
          </p:cNvPr>
          <p:cNvCxnSpPr/>
          <p:nvPr/>
        </p:nvCxnSpPr>
        <p:spPr>
          <a:xfrm>
            <a:off x="2493264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38C64D-408A-48F3-83D6-801F4DDCD178}"/>
              </a:ext>
            </a:extLst>
          </p:cNvPr>
          <p:cNvCxnSpPr/>
          <p:nvPr/>
        </p:nvCxnSpPr>
        <p:spPr>
          <a:xfrm>
            <a:off x="3480816" y="2496577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FA6B22-C5F9-4614-A96D-B482AD5FD24D}"/>
              </a:ext>
            </a:extLst>
          </p:cNvPr>
          <p:cNvCxnSpPr/>
          <p:nvPr/>
        </p:nvCxnSpPr>
        <p:spPr>
          <a:xfrm>
            <a:off x="8077200" y="2502673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B1B1F-EDF3-4601-85FA-0555190D633A}"/>
              </a:ext>
            </a:extLst>
          </p:cNvPr>
          <p:cNvCxnSpPr/>
          <p:nvPr/>
        </p:nvCxnSpPr>
        <p:spPr>
          <a:xfrm>
            <a:off x="5309616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C4910-D973-4BA0-A97A-134D9B334A0E}"/>
              </a:ext>
            </a:extLst>
          </p:cNvPr>
          <p:cNvSpPr txBox="1"/>
          <p:nvPr/>
        </p:nvSpPr>
        <p:spPr>
          <a:xfrm>
            <a:off x="1381538" y="1995409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С1 	С2	</a:t>
            </a:r>
            <a:r>
              <a:rPr lang="en-US" dirty="0"/>
              <a:t> </a:t>
            </a:r>
            <a:r>
              <a:rPr lang="ru-RU" dirty="0"/>
              <a:t>С3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N</a:t>
            </a:r>
            <a:r>
              <a:rPr lang="ru-RU" dirty="0"/>
              <a:t>		С</a:t>
            </a:r>
            <a:r>
              <a:rPr lang="en-US" dirty="0"/>
              <a:t>, </a:t>
            </a:r>
            <a:r>
              <a:rPr lang="ru-RU" dirty="0"/>
              <a:t>событие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Пример события в лог-файле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3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91DB-B150-42F8-97F7-BEDAAF4E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344" y="1199324"/>
            <a:ext cx="12044789" cy="41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71D3-4F96-4C2E-B458-B44EAA57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результатов анализа 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1A86-5924-4C62-B78B-EAA033DB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Анализируя лог можно получить ответ в виде</a:t>
            </a:r>
          </a:p>
          <a:p>
            <a:pPr lvl="1"/>
            <a:r>
              <a:rPr lang="ru-RU" dirty="0"/>
              <a:t>Да</a:t>
            </a:r>
            <a:r>
              <a:rPr lang="en-US" dirty="0"/>
              <a:t>/</a:t>
            </a:r>
            <a:r>
              <a:rPr lang="ru-RU" dirty="0"/>
              <a:t>Нет</a:t>
            </a:r>
          </a:p>
          <a:p>
            <a:pPr lvl="1"/>
            <a:r>
              <a:rPr lang="ru-RU" dirty="0"/>
              <a:t>Количестванная характеристика (шт., ед.)</a:t>
            </a:r>
          </a:p>
          <a:p>
            <a:pPr lvl="1"/>
            <a:r>
              <a:rPr lang="ru-RU" dirty="0"/>
              <a:t>График распределения (зависимость </a:t>
            </a:r>
            <a:r>
              <a:rPr lang="en-US" dirty="0"/>
              <a:t>x</a:t>
            </a:r>
            <a:r>
              <a:rPr lang="ru-RU" dirty="0"/>
              <a:t> от </a:t>
            </a:r>
            <a:r>
              <a:rPr lang="en-US" dirty="0"/>
              <a:t>y)</a:t>
            </a:r>
            <a:endParaRPr lang="ru-RU" dirty="0"/>
          </a:p>
          <a:p>
            <a:pPr lvl="1"/>
            <a:r>
              <a:rPr lang="ru-RU" dirty="0"/>
              <a:t>Продолжительность (сек, мин, час, дни, и т.д.)</a:t>
            </a:r>
            <a:endParaRPr lang="en-US" dirty="0"/>
          </a:p>
          <a:p>
            <a:pPr lvl="1"/>
            <a:r>
              <a:rPr lang="ru-RU" dirty="0"/>
              <a:t>Значение одного из параметров строки лога</a:t>
            </a:r>
          </a:p>
          <a:p>
            <a:pPr lvl="1"/>
            <a:r>
              <a:rPr lang="ru-RU" dirty="0"/>
              <a:t>Среднее значение</a:t>
            </a:r>
          </a:p>
          <a:p>
            <a:pPr lvl="1"/>
            <a:r>
              <a:rPr lang="ru-RU" dirty="0"/>
              <a:t>Тип распределения велечины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A1CFF-D506-427C-A383-4D21535D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B704-D11A-4006-AB90-A2451495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анализировать по логам «достаточно просто»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C27C-65C0-4C47-8D6D-0C3001E5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49" y="926506"/>
            <a:ext cx="11052751" cy="5208607"/>
          </a:xfrm>
        </p:spPr>
        <p:txBody>
          <a:bodyPr/>
          <a:lstStyle/>
          <a:p>
            <a:r>
              <a:rPr lang="ru-RU" dirty="0"/>
              <a:t>Получение уникальных значений</a:t>
            </a:r>
          </a:p>
          <a:p>
            <a:pPr lvl="1"/>
            <a:r>
              <a:rPr lang="ru-RU" dirty="0"/>
              <a:t>Имена пользователей</a:t>
            </a:r>
          </a:p>
          <a:p>
            <a:pPr lvl="1"/>
            <a:r>
              <a:rPr lang="ru-RU" dirty="0"/>
              <a:t>Имена событий</a:t>
            </a:r>
          </a:p>
          <a:p>
            <a:pPr lvl="1"/>
            <a:r>
              <a:rPr lang="ru-RU" dirty="0"/>
              <a:t>Имена разделов</a:t>
            </a:r>
          </a:p>
          <a:p>
            <a:r>
              <a:rPr lang="ru-RU" dirty="0"/>
              <a:t>Наличие (или его отсутствие) какого-либо события</a:t>
            </a:r>
          </a:p>
          <a:p>
            <a:r>
              <a:rPr lang="ru-RU" dirty="0"/>
              <a:t>Подсчет</a:t>
            </a:r>
          </a:p>
          <a:p>
            <a:pPr lvl="1"/>
            <a:r>
              <a:rPr lang="ru-RU" dirty="0"/>
              <a:t>Подсчет общего количества событий по типам событий</a:t>
            </a:r>
          </a:p>
          <a:p>
            <a:pPr lvl="1"/>
            <a:r>
              <a:rPr lang="ru-RU" dirty="0"/>
              <a:t>Подсчет общего количества событий на разделе курса</a:t>
            </a:r>
          </a:p>
          <a:p>
            <a:pPr lvl="1"/>
            <a:r>
              <a:rPr lang="ru-RU" dirty="0"/>
              <a:t>Подсчет среднего показателя по курсу</a:t>
            </a:r>
          </a:p>
          <a:p>
            <a:r>
              <a:rPr lang="ru-RU" dirty="0"/>
              <a:t>Распределение</a:t>
            </a:r>
          </a:p>
          <a:p>
            <a:pPr lvl="1"/>
            <a:r>
              <a:rPr lang="ru-RU" dirty="0"/>
              <a:t>Распределение событий во времени по типу </a:t>
            </a:r>
          </a:p>
          <a:p>
            <a:pPr lvl="1"/>
            <a:r>
              <a:rPr lang="ru-RU" dirty="0"/>
              <a:t>Распределение событий во времени по разделу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32C1D-C544-43A0-9789-26652FB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84C53-C83D-49E8-B7C6-CB6CFAE80FA1}"/>
              </a:ext>
            </a:extLst>
          </p:cNvPr>
          <p:cNvSpPr/>
          <p:nvPr/>
        </p:nvSpPr>
        <p:spPr>
          <a:xfrm>
            <a:off x="8022336" y="853153"/>
            <a:ext cx="68230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Срезы могут быть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всему курсу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разделу курса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пользователю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времени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типу события</a:t>
            </a:r>
          </a:p>
          <a:p>
            <a:pPr lvl="1"/>
            <a:endParaRPr lang="ru-R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0FDD1-A64C-4000-A33F-15D0FCCFD9BF}"/>
              </a:ext>
            </a:extLst>
          </p:cNvPr>
          <p:cNvSpPr/>
          <p:nvPr/>
        </p:nvSpPr>
        <p:spPr>
          <a:xfrm>
            <a:off x="8266176" y="4016663"/>
            <a:ext cx="3925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Можно выставлять пороговые значения для количественных характеристик</a:t>
            </a:r>
            <a:endParaRPr lang="ru-RU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0AC62E-E52C-4D18-9D80-F5ABCF297CB1}"/>
              </a:ext>
            </a:extLst>
          </p:cNvPr>
          <p:cNvCxnSpPr>
            <a:cxnSpLocks/>
          </p:cNvCxnSpPr>
          <p:nvPr/>
        </p:nvCxnSpPr>
        <p:spPr>
          <a:xfrm>
            <a:off x="8449056" y="646100"/>
            <a:ext cx="0" cy="5837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6170-9650-43D3-AD71-AFA08516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лог файл не содержит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461A-8B7F-4BB0-B42C-279D8854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Продолжительность действия</a:t>
            </a:r>
          </a:p>
          <a:p>
            <a:pPr lvl="1"/>
            <a:r>
              <a:rPr lang="ru-RU" dirty="0"/>
              <a:t>Т.е. в лог-файле присутствует только временная отметка наступления события, то продолжительность какого-либо действия нужно вычислять</a:t>
            </a:r>
          </a:p>
          <a:p>
            <a:pPr lvl="1"/>
            <a:r>
              <a:rPr lang="ru-RU" dirty="0"/>
              <a:t>Продолжительность действия – это временная дельта между событиями</a:t>
            </a:r>
          </a:p>
          <a:p>
            <a:pPr marL="457200" lvl="1" indent="0">
              <a:buNone/>
            </a:pPr>
            <a:r>
              <a:rPr lang="ru-RU" dirty="0"/>
              <a:t>				</a:t>
            </a:r>
            <a:r>
              <a:rPr lang="en-US" dirty="0"/>
              <a:t>d=T2-T1</a:t>
            </a:r>
            <a:endParaRPr lang="ru-RU" dirty="0"/>
          </a:p>
          <a:p>
            <a:pPr lvl="1"/>
            <a:r>
              <a:rPr lang="ru-RU" dirty="0"/>
              <a:t>Продолжительность прибывания на разделе или сайте – это сумма продолжительностей действий</a:t>
            </a:r>
            <a:endParaRPr lang="en-US" dirty="0"/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Нужно вычислять</a:t>
            </a:r>
          </a:p>
          <a:p>
            <a:r>
              <a:rPr lang="ru-RU" dirty="0">
                <a:solidFill>
                  <a:srgbClr val="FF0000"/>
                </a:solidFill>
              </a:rPr>
              <a:t>Названия разделов</a:t>
            </a:r>
          </a:p>
          <a:p>
            <a:pPr lvl="1"/>
            <a:r>
              <a:rPr lang="ru-RU" dirty="0"/>
              <a:t>Разделы представлены в виде поля </a:t>
            </a:r>
            <a:r>
              <a:rPr lang="en-US" dirty="0"/>
              <a:t>“page”</a:t>
            </a:r>
            <a:r>
              <a:rPr lang="ru-RU" dirty="0"/>
              <a:t>, который содержит </a:t>
            </a:r>
            <a:r>
              <a:rPr lang="en-US" dirty="0"/>
              <a:t>URL</a:t>
            </a:r>
            <a:r>
              <a:rPr lang="ru-RU" dirty="0"/>
              <a:t>-адрес раздела</a:t>
            </a:r>
          </a:p>
          <a:p>
            <a:pPr lvl="1"/>
            <a:r>
              <a:rPr lang="ru-RU" dirty="0"/>
              <a:t>Можно пробовать делать </a:t>
            </a:r>
            <a:r>
              <a:rPr lang="en-US" dirty="0"/>
              <a:t>GET</a:t>
            </a:r>
            <a:r>
              <a:rPr lang="ru-RU" dirty="0"/>
              <a:t>-запрос для получения информации о разделе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Нужны права доступа </a:t>
            </a:r>
            <a:r>
              <a:rPr lang="ru-RU" dirty="0"/>
              <a:t>(</a:t>
            </a:r>
            <a:r>
              <a:rPr lang="en-US" dirty="0"/>
              <a:t>username </a:t>
            </a:r>
            <a:r>
              <a:rPr lang="ru-RU" dirty="0"/>
              <a:t>и </a:t>
            </a:r>
            <a:r>
              <a:rPr lang="en-US" dirty="0"/>
              <a:t>password)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E7DE-1974-48E9-8E29-BF6E328D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75A-A66B-46A1-9219-C49ED740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A3E2-41C0-42FA-ADB1-93C4184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Базовые (плоские показатели действий с курса) 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Сколько времени провел студент в общем на курсе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Сколько времени провел студент</a:t>
            </a:r>
            <a:r>
              <a:rPr lang="en-US" dirty="0">
                <a:solidFill>
                  <a:srgbClr val="19B861"/>
                </a:solidFill>
              </a:rPr>
              <a:t> </a:t>
            </a:r>
            <a:r>
              <a:rPr lang="ru-RU" dirty="0">
                <a:solidFill>
                  <a:srgbClr val="19B861"/>
                </a:solidFill>
              </a:rPr>
              <a:t>на курсе в зависимости от даты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Какие студенты не приступили к курсу</a:t>
            </a:r>
            <a:r>
              <a:rPr lang="en-US" dirty="0">
                <a:solidFill>
                  <a:srgbClr val="19B861"/>
                </a:solidFill>
              </a:rPr>
              <a:t> (</a:t>
            </a:r>
            <a:r>
              <a:rPr lang="ru-RU" dirty="0">
                <a:solidFill>
                  <a:srgbClr val="19B861"/>
                </a:solidFill>
              </a:rPr>
              <a:t>и сколько)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Какие студенты приступили к курсу, но не закончили (и сколько)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Что пользователь</a:t>
            </a:r>
            <a:r>
              <a:rPr lang="en-US" dirty="0">
                <a:solidFill>
                  <a:srgbClr val="19B861"/>
                </a:solidFill>
              </a:rPr>
              <a:t> (</a:t>
            </a:r>
            <a:r>
              <a:rPr lang="ru-RU" dirty="0">
                <a:solidFill>
                  <a:srgbClr val="19B861"/>
                </a:solidFill>
              </a:rPr>
              <a:t>или все пользователи) делал на курсе в зависимости от времени </a:t>
            </a:r>
            <a:r>
              <a:rPr lang="ru-RU">
                <a:solidFill>
                  <a:srgbClr val="19B861"/>
                </a:solidFill>
              </a:rPr>
              <a:t>курса (Количественный анализ </a:t>
            </a:r>
            <a:r>
              <a:rPr lang="ru-RU" dirty="0">
                <a:solidFill>
                  <a:srgbClr val="19B861"/>
                </a:solidFill>
              </a:rPr>
              <a:t>активности пользователя и преподавателя курса</a:t>
            </a:r>
            <a:r>
              <a:rPr lang="ru-RU" dirty="0"/>
              <a:t>)</a:t>
            </a:r>
            <a:endParaRPr lang="ru-RU" dirty="0">
              <a:solidFill>
                <a:srgbClr val="19B861"/>
              </a:solidFill>
            </a:endParaRPr>
          </a:p>
          <a:p>
            <a:pPr lvl="1"/>
            <a:r>
              <a:rPr lang="ru-RU" dirty="0"/>
              <a:t>Сколько времени провел студент на элементе</a:t>
            </a:r>
          </a:p>
          <a:p>
            <a:pPr lvl="1"/>
            <a:r>
              <a:rPr lang="ru-RU" dirty="0"/>
              <a:t>Какие вопросы оказались сложными(потратили много времени/плохо сдали)</a:t>
            </a:r>
          </a:p>
          <a:p>
            <a:r>
              <a:rPr lang="ru-RU" dirty="0"/>
              <a:t>Трехмерные показатели</a:t>
            </a:r>
          </a:p>
          <a:p>
            <a:pPr lvl="1"/>
            <a:r>
              <a:rPr lang="ru-RU" dirty="0"/>
              <a:t>Сколько времени смотрят видео в зависимости от даты на курсе</a:t>
            </a:r>
          </a:p>
          <a:p>
            <a:pPr lvl="1"/>
            <a:r>
              <a:rPr lang="ru-RU" dirty="0"/>
              <a:t>Что пользователь делал на курсе в зависимости от времени курса.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4FA4-FF71-4F72-A2E8-13462D8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1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8CF1-BDEC-4D1C-85C9-EAA1FB8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B60-DBD8-4530-87F1-E25FB375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1. Карта активности на курсе</a:t>
            </a:r>
          </a:p>
          <a:p>
            <a:pPr lvl="1"/>
            <a:r>
              <a:rPr lang="ru-RU" dirty="0"/>
              <a:t>Подразумевается как пользователь перемещался по разделам курса. </a:t>
            </a:r>
          </a:p>
          <a:p>
            <a:pPr lvl="1"/>
            <a:r>
              <a:rPr lang="ru-RU" dirty="0"/>
              <a:t>По каждому пользователю должен быть построен граф перемещения по разделам. В узлах графа раздел, переходы между узлами - перемещения. Переходы должны быть подписаны порядковым номером перехода. </a:t>
            </a:r>
          </a:p>
          <a:p>
            <a:pPr lvl="1"/>
            <a:r>
              <a:rPr lang="ru-RU" dirty="0"/>
              <a:t>Итоговый вид - табличка в csv, которая потом может быть подана на блок визуализации и построения графа. </a:t>
            </a:r>
          </a:p>
          <a:p>
            <a:pPr marL="0" indent="0">
              <a:buNone/>
            </a:pPr>
            <a:r>
              <a:rPr lang="ru-RU" dirty="0"/>
              <a:t>2. Определение махинаций студентов </a:t>
            </a:r>
          </a:p>
          <a:p>
            <a:pPr lvl="1"/>
            <a:r>
              <a:rPr lang="ru-RU" dirty="0"/>
              <a:t>Например, время нахождения на тесте 1 мин, или время просмотра всех видеолекций 1 мин, или наоборот человек уснул на просмотре видео.</a:t>
            </a:r>
          </a:p>
          <a:p>
            <a:pPr marL="0" indent="0">
              <a:buNone/>
            </a:pPr>
            <a:r>
              <a:rPr lang="ru-RU" dirty="0"/>
              <a:t>3. Прогнозирование поведения студента на курсе.</a:t>
            </a:r>
          </a:p>
          <a:p>
            <a:pPr lvl="1"/>
            <a:r>
              <a:rPr lang="ru-RU" dirty="0"/>
              <a:t>Сможет ли этот пользователь завершит курс или он на него зарегистрировался просто так.</a:t>
            </a:r>
          </a:p>
          <a:p>
            <a:pPr marL="0" indent="0">
              <a:buNone/>
            </a:pPr>
            <a:r>
              <a:rPr lang="ru-RU" dirty="0"/>
              <a:t>4. Определение наиболее интересного материала курса и материала курса, который стоит переработать, доработать</a:t>
            </a:r>
          </a:p>
          <a:p>
            <a:pPr lvl="1"/>
            <a:r>
              <a:rPr lang="ru-RU" dirty="0"/>
              <a:t>Наиболее плохие вопросы в тестах, по которым у пользователей возникает больше всего вопросов. </a:t>
            </a:r>
          </a:p>
          <a:p>
            <a:pPr marL="0" indent="0">
              <a:buNone/>
            </a:pPr>
            <a:r>
              <a:rPr lang="ru-RU" dirty="0"/>
              <a:t>5. Сравнение результатов запуска курса из года в год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F888-4171-41E5-96EE-3D5BA60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5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48F5-8C62-4D9E-8CA6-21FED57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873" y="2737216"/>
            <a:ext cx="8244254" cy="13835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1231-4113-49D5-8D75-F60CF6A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3934"/>
      </p:ext>
    </p:extLst>
  </p:cSld>
  <p:clrMapOvr>
    <a:masterClrMapping/>
  </p:clrMapOvr>
</p:sld>
</file>

<file path=ppt/theme/theme1.xml><?xml version="1.0" encoding="utf-8"?>
<a:theme xmlns:a="http://schemas.openxmlformats.org/drawingml/2006/main" name="Polytech_theme">
  <a:themeElements>
    <a:clrScheme name="Политех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37B34A"/>
      </a:accent1>
      <a:accent2>
        <a:srgbClr val="21A690"/>
      </a:accent2>
      <a:accent3>
        <a:srgbClr val="369461"/>
      </a:accent3>
      <a:accent4>
        <a:srgbClr val="2FA0E1"/>
      </a:accent4>
      <a:accent5>
        <a:srgbClr val="8AB833"/>
      </a:accent5>
      <a:accent6>
        <a:srgbClr val="394091"/>
      </a:accent6>
      <a:hlink>
        <a:srgbClr val="37B34A"/>
      </a:hlink>
      <a:folHlink>
        <a:srgbClr val="0296E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Shablon_Prezentatsii_Politekh_1</Template>
  <TotalTime>12498</TotalTime>
  <Words>559</Words>
  <Application>Microsoft Office PowerPoint</Application>
  <PresentationFormat>Widescreen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PT Sans</vt:lpstr>
      <vt:lpstr>Polytech_theme</vt:lpstr>
      <vt:lpstr>Программный аналитический комплекс для образовательной платформы «Открытое образование»  Задачи анализа логов</vt:lpstr>
      <vt:lpstr>Лог файлы</vt:lpstr>
      <vt:lpstr>Пример события в лог-файле</vt:lpstr>
      <vt:lpstr>Типы результатов анализа логов</vt:lpstr>
      <vt:lpstr>Что можно анализировать по логам «достаточно просто»</vt:lpstr>
      <vt:lpstr>Что лог файл не содержит</vt:lpstr>
      <vt:lpstr>Что интересно проанализировать? (1)</vt:lpstr>
      <vt:lpstr>Что интересно проанализировать?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клиентской части к Rest-сервису, отвечающую за мониторинг тестирования СХД»</dc:title>
  <dc:creator>mandarin</dc:creator>
  <cp:lastModifiedBy>Igor Nikiforov</cp:lastModifiedBy>
  <cp:revision>159</cp:revision>
  <dcterms:created xsi:type="dcterms:W3CDTF">2018-12-07T16:06:19Z</dcterms:created>
  <dcterms:modified xsi:type="dcterms:W3CDTF">2019-10-22T17:11:12Z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Alina.Pereskokova@emc.com</vt:lpwstr>
  </property>
  <property fmtid="{D5CDD505-2E9C-101B-9397-08002B2CF9AE}" pid="5" name="MSIP_Label_17cb76b2-10b8-4fe1-93d4-2202842406cd_SetDate">
    <vt:lpwstr>2019-10-07T16:38:05.8174984Z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