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D34-9D8C-40FC-B7AC-B628BE7BB69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B12-7E30-4D32-A41E-0AADF0F2411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D34-9D8C-40FC-B7AC-B628BE7BB69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B12-7E30-4D32-A41E-0AADF0F241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D34-9D8C-40FC-B7AC-B628BE7BB69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B12-7E30-4D32-A41E-0AADF0F241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D34-9D8C-40FC-B7AC-B628BE7BB69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B12-7E30-4D32-A41E-0AADF0F2411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D34-9D8C-40FC-B7AC-B628BE7BB69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B12-7E30-4D32-A41E-0AADF0F241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D34-9D8C-40FC-B7AC-B628BE7BB69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B12-7E30-4D32-A41E-0AADF0F2411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D34-9D8C-40FC-B7AC-B628BE7BB69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B12-7E30-4D32-A41E-0AADF0F2411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D34-9D8C-40FC-B7AC-B628BE7BB69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B12-7E30-4D32-A41E-0AADF0F241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D34-9D8C-40FC-B7AC-B628BE7BB69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B12-7E30-4D32-A41E-0AADF0F241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D34-9D8C-40FC-B7AC-B628BE7BB69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B12-7E30-4D32-A41E-0AADF0F241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D34-9D8C-40FC-B7AC-B628BE7BB69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B12-7E30-4D32-A41E-0AADF0F2411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DE6D34-9D8C-40FC-B7AC-B628BE7BB691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C65B12-7E30-4D32-A41E-0AADF0F2411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1.doc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4088" y="3501008"/>
            <a:ext cx="2520280" cy="201622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Выполнил</a:t>
            </a:r>
          </a:p>
          <a:p>
            <a:r>
              <a:rPr lang="ru-RU" sz="2400" dirty="0" smtClean="0"/>
              <a:t>Студент группы</a:t>
            </a:r>
          </a:p>
          <a:p>
            <a:r>
              <a:rPr lang="ru-RU" sz="2400" dirty="0" smtClean="0"/>
              <a:t>ИСТ-116</a:t>
            </a:r>
          </a:p>
          <a:p>
            <a:r>
              <a:rPr lang="ru-RU" sz="2400" dirty="0" smtClean="0"/>
              <a:t>Корчагов А.Ю.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481336"/>
          </a:xfrm>
        </p:spPr>
        <p:txBody>
          <a:bodyPr/>
          <a:lstStyle/>
          <a:p>
            <a:pPr algn="just"/>
            <a:r>
              <a:rPr lang="ru-RU" dirty="0" smtClean="0"/>
              <a:t>Разработка прототипа ПС складского учета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2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920880" cy="1143000"/>
          </a:xfrm>
        </p:spPr>
        <p:txBody>
          <a:bodyPr/>
          <a:lstStyle/>
          <a:p>
            <a:pPr algn="ctr"/>
            <a:r>
              <a:rPr lang="ru-RU" dirty="0" smtClean="0"/>
              <a:t>Диаграмма</a:t>
            </a:r>
            <a:r>
              <a:rPr lang="en-US" dirty="0" smtClean="0"/>
              <a:t> IDFE0</a:t>
            </a:r>
            <a:endParaRPr lang="ru-RU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840760" cy="449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9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512511" cy="1143000"/>
          </a:xfrm>
        </p:spPr>
        <p:txBody>
          <a:bodyPr/>
          <a:lstStyle/>
          <a:p>
            <a:pPr algn="ctr"/>
            <a:r>
              <a:rPr lang="ru-RU" dirty="0" smtClean="0"/>
              <a:t>Обзор аналогов</a:t>
            </a:r>
            <a:endParaRPr lang="ru-RU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33"/>
          <a:stretch/>
        </p:blipFill>
        <p:spPr bwMode="auto">
          <a:xfrm>
            <a:off x="1378495" y="1340768"/>
            <a:ext cx="682252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6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512511" cy="1143000"/>
          </a:xfrm>
        </p:spPr>
        <p:txBody>
          <a:bodyPr/>
          <a:lstStyle/>
          <a:p>
            <a:pPr algn="ctr"/>
            <a:r>
              <a:rPr lang="ru-RU" dirty="0" smtClean="0"/>
              <a:t>Обзор аналогов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41"/>
          <a:stretch/>
        </p:blipFill>
        <p:spPr bwMode="auto">
          <a:xfrm>
            <a:off x="1403648" y="1772815"/>
            <a:ext cx="6467810" cy="41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8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6512511" cy="1143000"/>
          </a:xfrm>
        </p:spPr>
        <p:txBody>
          <a:bodyPr/>
          <a:lstStyle/>
          <a:p>
            <a:pPr algn="ctr"/>
            <a:r>
              <a:rPr lang="ru-RU" dirty="0" smtClean="0"/>
              <a:t>Обзор аналогов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3" r="34870" b="18906"/>
          <a:stretch/>
        </p:blipFill>
        <p:spPr bwMode="auto">
          <a:xfrm>
            <a:off x="1187624" y="2060848"/>
            <a:ext cx="722515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9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548680"/>
            <a:ext cx="6512511" cy="1143000"/>
          </a:xfrm>
        </p:spPr>
        <p:txBody>
          <a:bodyPr/>
          <a:lstStyle/>
          <a:p>
            <a:pPr algn="ctr"/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138085"/>
              </p:ext>
            </p:extLst>
          </p:nvPr>
        </p:nvGraphicFramePr>
        <p:xfrm>
          <a:off x="1112838" y="2713038"/>
          <a:ext cx="62325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Документ" r:id="rId4" imgW="6534791" imgH="3421194" progId="Word.Document.12">
                  <p:embed/>
                </p:oleObj>
              </mc:Choice>
              <mc:Fallback>
                <p:oleObj name="Документ" r:id="rId4" imgW="6534791" imgH="34211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2838" y="2713038"/>
                        <a:ext cx="62325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5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6512511" cy="1143000"/>
          </a:xfrm>
        </p:spPr>
        <p:txBody>
          <a:bodyPr/>
          <a:lstStyle/>
          <a:p>
            <a:pPr algn="ctr"/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43608" y="2132856"/>
            <a:ext cx="6400800" cy="3474720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ts val="1425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</a:rPr>
              <a:t>Требования к внешнему интерфейсу</a:t>
            </a:r>
            <a:endParaRPr lang="ru-RU" sz="2000" dirty="0">
              <a:latin typeface="Times New Roman"/>
              <a:ea typeface="Times New Roman"/>
            </a:endParaRPr>
          </a:p>
          <a:p>
            <a:pPr algn="just">
              <a:spcAft>
                <a:spcPts val="1425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</a:rPr>
              <a:t>Интерфейсы пользователя</a:t>
            </a:r>
            <a:endParaRPr lang="ru-RU" sz="2000" dirty="0">
              <a:latin typeface="Times New Roman"/>
              <a:ea typeface="Times New Roman"/>
            </a:endParaRPr>
          </a:p>
          <a:p>
            <a:pPr algn="just">
              <a:spcAft>
                <a:spcPts val="1425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</a:rPr>
              <a:t>Интерфейсы пользователя-1. Окна приложения должны предоставлять все необходимые данные и функциональные компоненты.</a:t>
            </a:r>
            <a:endParaRPr lang="ru-RU" sz="2000" dirty="0">
              <a:latin typeface="Times New Roman"/>
              <a:ea typeface="Times New Roman"/>
            </a:endParaRPr>
          </a:p>
          <a:p>
            <a:pPr algn="just">
              <a:spcAft>
                <a:spcPts val="1425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</a:rPr>
              <a:t>Интерфейсы оборудования</a:t>
            </a:r>
            <a:endParaRPr lang="ru-RU" sz="2000" dirty="0">
              <a:latin typeface="Times New Roman"/>
              <a:ea typeface="Times New Roman"/>
            </a:endParaRPr>
          </a:p>
          <a:p>
            <a:pPr algn="just">
              <a:spcAft>
                <a:spcPts val="1425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</a:rPr>
              <a:t>Интерфейсы оборудования не выявлены.</a:t>
            </a:r>
            <a:endParaRPr lang="ru-RU" sz="2000" dirty="0">
              <a:latin typeface="Times New Roman"/>
              <a:ea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9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6512511" cy="1143000"/>
          </a:xfrm>
        </p:spPr>
        <p:txBody>
          <a:bodyPr/>
          <a:lstStyle/>
          <a:p>
            <a:pPr algn="ctr"/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2060848"/>
            <a:ext cx="8064896" cy="4248472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интерфейсы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интерфейсы-1. Склад.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интерфейсы-1.1. Система должна обновлять информацию о товарах на складе через программный интерфейс.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интерфейсы-1.2. Система запрашивает информацию о товарах у склада;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интерфейсы-1.3. Система позволяет добавить нового заказчика в БД;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интерфейсы-1.4. Система позволяет оформить накладную (с обновлением соответствующих данных в хранилище).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6512511" cy="1143000"/>
          </a:xfrm>
        </p:spPr>
        <p:txBody>
          <a:bodyPr/>
          <a:lstStyle/>
          <a:p>
            <a:pPr algn="ctr"/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2060848"/>
            <a:ext cx="8064896" cy="4248472"/>
          </a:xfrm>
        </p:spPr>
        <p:txBody>
          <a:bodyPr>
            <a:noAutofit/>
          </a:bodyPr>
          <a:lstStyle/>
          <a:p>
            <a:r>
              <a:rPr lang="ru-RU" dirty="0"/>
              <a:t>Интерфейсы передачи информации</a:t>
            </a:r>
          </a:p>
          <a:p>
            <a:r>
              <a:rPr lang="ru-RU" dirty="0"/>
              <a:t>Интерфейсы передачи информации-1. Система Склад должна выдавать окошко с подтверждением или отклонением проведенной процедуры.</a:t>
            </a:r>
          </a:p>
          <a:p>
            <a:r>
              <a:rPr lang="ru-RU" dirty="0"/>
              <a:t>Интерфейсы передачи информации-2. Система библиотеки должна выдавать окошко, оповещающее об ошибке проведенной процедуры.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6512511" cy="1143000"/>
          </a:xfrm>
        </p:spPr>
        <p:txBody>
          <a:bodyPr/>
          <a:lstStyle/>
          <a:p>
            <a:pPr algn="ctr"/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2060848"/>
            <a:ext cx="8064896" cy="4248472"/>
          </a:xfrm>
        </p:spPr>
        <p:txBody>
          <a:bodyPr>
            <a:noAutofit/>
          </a:bodyPr>
          <a:lstStyle/>
          <a:p>
            <a:r>
              <a:rPr lang="ru-RU" dirty="0"/>
              <a:t>Другие нефункциональные требования</a:t>
            </a:r>
          </a:p>
          <a:p>
            <a:r>
              <a:rPr lang="ru-RU" dirty="0"/>
              <a:t>Требования к производительности</a:t>
            </a:r>
          </a:p>
          <a:p>
            <a:r>
              <a:rPr lang="ru-RU" dirty="0"/>
              <a:t>Требования к производительности-1. Все таблицы, генерируемые системой, должны полностью загружаться не более чем за 2 секунды.</a:t>
            </a:r>
          </a:p>
          <a:p>
            <a:r>
              <a:rPr lang="ru-RU" dirty="0"/>
              <a:t>Требования к производительности-2. Загрузка ответов на запросы на экран должна занимать не более 3 секунд после того, как пользователь отослал запрос.</a:t>
            </a:r>
          </a:p>
          <a:p>
            <a:r>
              <a:rPr lang="ru-RU" dirty="0"/>
              <a:t>Требования к производительности-3. Система должна выводить пользователю сообщение о подтверждении не более чем через 2 секунды после того, как пользователь отсылает информацию системе.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512511" cy="1143000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340768"/>
            <a:ext cx="7992888" cy="5400600"/>
          </a:xfrm>
        </p:spPr>
        <p:txBody>
          <a:bodyPr>
            <a:noAutofit/>
          </a:bodyPr>
          <a:lstStyle/>
          <a:p>
            <a:pPr algn="just"/>
            <a:r>
              <a:rPr lang="ru-RU" sz="1700" dirty="0"/>
              <a:t>Настоящая предметная область представляет собой  подсистему учета материалов предприятия, находящуюся в локальной сети данного предприятия.</a:t>
            </a:r>
          </a:p>
          <a:p>
            <a:pPr algn="just"/>
            <a:r>
              <a:rPr lang="ru-RU" sz="1700" dirty="0"/>
              <a:t>Основными пользователями данной подсистемы являются администратор, заведующий складом, учетчики приема и выдачи продукции (отдельные отделы), менеджер, поставщик. Учетчики приема продукции заносят данные в базу с помощью сканера штрих-кода и вводят количество единиц продукции, учетчики выдачи при помощи каталога продукции получают данные о штрих-коде (номере) продукции и её наличии в табели рас, выдают продукцию, вводят данные с помощью штрих-кода и количество продукции, занося данные в табель оперативного расхода материала. Зав. склада выполняет функции контроля над поступлением и расходованием материала, поддерживает необходимое количество материала на складе путем вывода остатков материала, открывает и закрывает табель оперативного расхода материала. Администратор добавляет и удаляет категории материалов, создает табель оперативного расхода материала, контролирует работу заведующего складом путем просмотра табели рас. Менеджер составляет заказ на товар на складе. Поставщик получает заказ на недостающие на складе </a:t>
            </a:r>
            <a:r>
              <a:rPr lang="ru-RU" sz="1700" dirty="0" smtClean="0"/>
              <a:t>детали по </a:t>
            </a:r>
            <a:r>
              <a:rPr lang="ru-RU" sz="1700" dirty="0"/>
              <a:t>электронной почте.</a:t>
            </a:r>
            <a:r>
              <a:rPr lang="ru-RU" sz="1800" dirty="0"/>
              <a:t> </a:t>
            </a:r>
            <a:endParaRPr lang="ru-RU" sz="1700" dirty="0"/>
          </a:p>
          <a:p>
            <a:pPr algn="just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234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560839" cy="1143000"/>
          </a:xfrm>
        </p:spPr>
        <p:txBody>
          <a:bodyPr/>
          <a:lstStyle/>
          <a:p>
            <a:pPr algn="ctr"/>
            <a:r>
              <a:rPr lang="ru-RU" dirty="0" smtClean="0"/>
              <a:t>Описание и словарь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9592" y="2060848"/>
            <a:ext cx="7704856" cy="439248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Основные сущности: выдача товара, поступление товара, заявка поставщику, продукция, категория товара, заказ менеджера.</a:t>
            </a:r>
          </a:p>
          <a:p>
            <a:r>
              <a:rPr lang="ru-RU" dirty="0"/>
              <a:t>Словарь предметной области.</a:t>
            </a:r>
          </a:p>
          <a:p>
            <a:r>
              <a:rPr lang="ru-RU" i="1" dirty="0"/>
              <a:t>Персонал:</a:t>
            </a:r>
            <a:endParaRPr lang="ru-RU" dirty="0"/>
          </a:p>
          <a:p>
            <a:r>
              <a:rPr lang="ru-RU" dirty="0"/>
              <a:t>Учетчик приема - персонал, занимающийся вводом поступлений продукции товара на склад.</a:t>
            </a:r>
          </a:p>
          <a:p>
            <a:r>
              <a:rPr lang="ru-RU" dirty="0"/>
              <a:t>Учетчик выдачи - персонал, занимающийся поиском товара в базе данных и выдачей продукции и введение табеля оперативного расхода материала.</a:t>
            </a:r>
          </a:p>
          <a:p>
            <a:r>
              <a:rPr lang="ru-RU" dirty="0"/>
              <a:t>Администратор – руководитель складом.</a:t>
            </a:r>
          </a:p>
          <a:p>
            <a:r>
              <a:rPr lang="ru-RU" dirty="0"/>
              <a:t>	Зав склада - составитель списка наименований продукции, составляет заявку поставщику на товар.</a:t>
            </a:r>
          </a:p>
          <a:p>
            <a:r>
              <a:rPr lang="ru-RU" dirty="0"/>
              <a:t>Менеджер – составляет плановый заказ продукции, подтверждает или отклоняет заявку зав. склада.</a:t>
            </a:r>
          </a:p>
          <a:p>
            <a:r>
              <a:rPr lang="ru-RU" dirty="0"/>
              <a:t>Поставщик – обрабатывает заказ со склада.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9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560839" cy="1143000"/>
          </a:xfrm>
        </p:spPr>
        <p:txBody>
          <a:bodyPr/>
          <a:lstStyle/>
          <a:p>
            <a:pPr algn="ctr"/>
            <a:r>
              <a:rPr lang="ru-RU" dirty="0" smtClean="0"/>
              <a:t>Описание и словарь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9592" y="2060848"/>
            <a:ext cx="7704856" cy="4392488"/>
          </a:xfrm>
        </p:spPr>
        <p:txBody>
          <a:bodyPr>
            <a:normAutofit fontScale="92500"/>
          </a:bodyPr>
          <a:lstStyle/>
          <a:p>
            <a:r>
              <a:rPr lang="ru-RU" i="1" dirty="0"/>
              <a:t>Сущности:</a:t>
            </a:r>
            <a:endParaRPr lang="ru-RU" dirty="0"/>
          </a:p>
          <a:p>
            <a:r>
              <a:rPr lang="ru-RU" dirty="0"/>
              <a:t>Продукция – товар, с которым работает персонал склада.</a:t>
            </a:r>
          </a:p>
          <a:p>
            <a:r>
              <a:rPr lang="ru-RU" dirty="0"/>
              <a:t>Продукция имеет:</a:t>
            </a:r>
          </a:p>
          <a:p>
            <a:r>
              <a:rPr lang="ru-RU" dirty="0"/>
              <a:t>-штрих-код;</a:t>
            </a:r>
          </a:p>
          <a:p>
            <a:r>
              <a:rPr lang="ru-RU" dirty="0"/>
              <a:t>-категорию;</a:t>
            </a:r>
          </a:p>
          <a:p>
            <a:r>
              <a:rPr lang="ru-RU" dirty="0"/>
              <a:t>-материал;</a:t>
            </a:r>
          </a:p>
          <a:p>
            <a:r>
              <a:rPr lang="ru-RU" dirty="0"/>
              <a:t>-массу;</a:t>
            </a:r>
          </a:p>
          <a:p>
            <a:r>
              <a:rPr lang="ru-RU" dirty="0"/>
              <a:t>-цена единицы;</a:t>
            </a:r>
          </a:p>
          <a:p>
            <a:r>
              <a:rPr lang="ru-RU" dirty="0"/>
              <a:t>-количество (в наличии).</a:t>
            </a:r>
          </a:p>
          <a:p>
            <a:r>
              <a:rPr lang="ru-RU" dirty="0"/>
              <a:t>Список товаров – общий сборник различных наименований продукции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560839" cy="1143000"/>
          </a:xfrm>
        </p:spPr>
        <p:txBody>
          <a:bodyPr/>
          <a:lstStyle/>
          <a:p>
            <a:pPr algn="ctr"/>
            <a:r>
              <a:rPr lang="ru-RU" dirty="0" smtClean="0"/>
              <a:t>Описание и словарь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9592" y="2060848"/>
            <a:ext cx="7704856" cy="4392488"/>
          </a:xfrm>
        </p:spPr>
        <p:txBody>
          <a:bodyPr>
            <a:normAutofit/>
          </a:bodyPr>
          <a:lstStyle/>
          <a:p>
            <a:r>
              <a:rPr lang="ru-RU" dirty="0"/>
              <a:t>Поступление товара – прием и регистрация прибывшего на склад товара.</a:t>
            </a:r>
          </a:p>
          <a:p>
            <a:r>
              <a:rPr lang="ru-RU" dirty="0"/>
              <a:t>Поступление имеет:</a:t>
            </a:r>
          </a:p>
          <a:p>
            <a:r>
              <a:rPr lang="ru-RU" dirty="0"/>
              <a:t>-номер;</a:t>
            </a:r>
          </a:p>
          <a:p>
            <a:r>
              <a:rPr lang="ru-RU" dirty="0"/>
              <a:t>-поступивший товар;</a:t>
            </a:r>
          </a:p>
          <a:p>
            <a:r>
              <a:rPr lang="ru-RU" dirty="0"/>
              <a:t>-дата;</a:t>
            </a:r>
          </a:p>
          <a:p>
            <a:r>
              <a:rPr lang="ru-RU" dirty="0"/>
              <a:t>-время;</a:t>
            </a:r>
          </a:p>
          <a:p>
            <a:r>
              <a:rPr lang="ru-RU" dirty="0"/>
              <a:t>-количество поступившего </a:t>
            </a:r>
            <a:r>
              <a:rPr lang="ru-RU" dirty="0" smtClean="0"/>
              <a:t>товара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0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560839" cy="1143000"/>
          </a:xfrm>
        </p:spPr>
        <p:txBody>
          <a:bodyPr/>
          <a:lstStyle/>
          <a:p>
            <a:pPr algn="ctr"/>
            <a:r>
              <a:rPr lang="ru-RU" dirty="0" smtClean="0"/>
              <a:t>Описание и словарь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9592" y="2060848"/>
            <a:ext cx="7704856" cy="468052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Заявка на товар - планируемое количество товара на складе.</a:t>
            </a:r>
          </a:p>
          <a:p>
            <a:r>
              <a:rPr lang="ru-RU" dirty="0"/>
              <a:t>Заявка имеет:</a:t>
            </a:r>
          </a:p>
          <a:p>
            <a:r>
              <a:rPr lang="ru-RU" dirty="0"/>
              <a:t>-номер;</a:t>
            </a:r>
          </a:p>
          <a:p>
            <a:r>
              <a:rPr lang="ru-RU" dirty="0"/>
              <a:t>-товар;</a:t>
            </a:r>
          </a:p>
          <a:p>
            <a:r>
              <a:rPr lang="ru-RU" dirty="0"/>
              <a:t>-количество товара;</a:t>
            </a:r>
          </a:p>
          <a:p>
            <a:r>
              <a:rPr lang="ru-RU" dirty="0"/>
              <a:t>-дата создания.</a:t>
            </a:r>
          </a:p>
          <a:p>
            <a:r>
              <a:rPr lang="ru-RU" dirty="0"/>
              <a:t>Табель ввода - журнал поступлений товара на склад.</a:t>
            </a:r>
          </a:p>
          <a:p>
            <a:r>
              <a:rPr lang="ru-RU" dirty="0"/>
              <a:t>Выдача товара – фиксация отданного товара на производство.</a:t>
            </a:r>
          </a:p>
          <a:p>
            <a:r>
              <a:rPr lang="ru-RU" dirty="0"/>
              <a:t>Выдача имеет:</a:t>
            </a:r>
          </a:p>
          <a:p>
            <a:r>
              <a:rPr lang="ru-RU" dirty="0"/>
              <a:t>-номер;</a:t>
            </a:r>
          </a:p>
          <a:p>
            <a:r>
              <a:rPr lang="ru-RU" dirty="0"/>
              <a:t>-поступивший товар;</a:t>
            </a:r>
          </a:p>
          <a:p>
            <a:r>
              <a:rPr lang="ru-RU" dirty="0"/>
              <a:t>-дата;</a:t>
            </a:r>
          </a:p>
          <a:p>
            <a:r>
              <a:rPr lang="ru-RU" dirty="0"/>
              <a:t>-время;</a:t>
            </a:r>
          </a:p>
          <a:p>
            <a:r>
              <a:rPr lang="ru-RU" dirty="0"/>
              <a:t>-количество поступившего товара</a:t>
            </a:r>
            <a:r>
              <a:rPr lang="ru-RU" dirty="0" smtClean="0"/>
              <a:t>.</a:t>
            </a:r>
          </a:p>
          <a:p>
            <a:r>
              <a:rPr lang="ru-RU" dirty="0"/>
              <a:t>Каталог продукции – список товара по категориям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4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560839" cy="1143000"/>
          </a:xfrm>
        </p:spPr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560839" cy="49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9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920880" cy="1143000"/>
          </a:xfrm>
        </p:spPr>
        <p:txBody>
          <a:bodyPr/>
          <a:lstStyle/>
          <a:p>
            <a:pPr algn="ctr"/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219147" cy="43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8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920880" cy="1143000"/>
          </a:xfrm>
        </p:spPr>
        <p:txBody>
          <a:bodyPr/>
          <a:lstStyle/>
          <a:p>
            <a:pPr algn="ctr"/>
            <a:r>
              <a:rPr lang="ru-RU" dirty="0" smtClean="0"/>
              <a:t>Диаграмма состояний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59"/>
            <a:ext cx="4968552" cy="534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8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124</TotalTime>
  <Words>641</Words>
  <Application>Microsoft Office PowerPoint</Application>
  <PresentationFormat>Экран (4:3)</PresentationFormat>
  <Paragraphs>84</Paragraphs>
  <Slides>18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Воздушный поток</vt:lpstr>
      <vt:lpstr>Документ</vt:lpstr>
      <vt:lpstr>Разработка прототипа ПС складского учета</vt:lpstr>
      <vt:lpstr>Постановка задачи</vt:lpstr>
      <vt:lpstr>Описание и словарь предметной области</vt:lpstr>
      <vt:lpstr>Описание и словарь предметной области</vt:lpstr>
      <vt:lpstr>Описание и словарь предметной области</vt:lpstr>
      <vt:lpstr>Описание и словарь предметной области</vt:lpstr>
      <vt:lpstr>Диаграмма классов</vt:lpstr>
      <vt:lpstr>Диаграмма прецедентов</vt:lpstr>
      <vt:lpstr>Диаграмма состояний</vt:lpstr>
      <vt:lpstr>Диаграмма IDFE0</vt:lpstr>
      <vt:lpstr>Обзор аналогов</vt:lpstr>
      <vt:lpstr>Обзор аналогов</vt:lpstr>
      <vt:lpstr>Обзор аналогов</vt:lpstr>
      <vt:lpstr>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прототипа ПС складского учета</dc:title>
  <dc:creator>Андрей К</dc:creator>
  <cp:lastModifiedBy>Андрей К</cp:lastModifiedBy>
  <cp:revision>5</cp:revision>
  <dcterms:created xsi:type="dcterms:W3CDTF">2018-11-18T15:35:44Z</dcterms:created>
  <dcterms:modified xsi:type="dcterms:W3CDTF">2018-12-16T17:55:08Z</dcterms:modified>
</cp:coreProperties>
</file>