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60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FFFFFF"/>
                </a:solidFill>
              </a:rPr>
              <a:t>Lecture 1.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Conditional (ternary) Operator</a:t>
            </a:r>
          </a:p>
        </p:txBody>
      </p:sp>
      <p:pic>
        <p:nvPicPr>
          <p:cNvPr descr="js_lect01_26.png"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741351"/>
            <a:ext cx="8350300" cy="213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Switch Statement </a:t>
            </a:r>
          </a:p>
        </p:txBody>
      </p:sp>
      <p:pic>
        <p:nvPicPr>
          <p:cNvPr descr="js_lect01_24.png"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78343"/>
            <a:ext cx="8350300" cy="381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Loop While</a:t>
            </a:r>
          </a:p>
        </p:txBody>
      </p:sp>
      <p:pic>
        <p:nvPicPr>
          <p:cNvPr descr="js_lect01_29.png"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63847"/>
            <a:ext cx="8350299" cy="249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Loop Do </a:t>
            </a:r>
            <a:r>
              <a:rPr lang="en-US" sz="4800">
                <a:solidFill>
                  <a:schemeClr val="dk1"/>
                </a:solidFill>
              </a:rPr>
              <a:t>While</a:t>
            </a:r>
          </a:p>
        </p:txBody>
      </p:sp>
      <p:pic>
        <p:nvPicPr>
          <p:cNvPr descr="js_lect01_31.png"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397912"/>
            <a:ext cx="8350302" cy="205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Loop For</a:t>
            </a:r>
          </a:p>
        </p:txBody>
      </p:sp>
      <p:pic>
        <p:nvPicPr>
          <p:cNvPr descr="js_lect01_32.png"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42265"/>
            <a:ext cx="8350299" cy="1973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Loop For</a:t>
            </a:r>
          </a:p>
        </p:txBody>
      </p:sp>
      <p:pic>
        <p:nvPicPr>
          <p:cNvPr descr="Selection_20171011_258fe53.png"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245363"/>
            <a:ext cx="8350300" cy="267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Nested Loops</a:t>
            </a:r>
          </a:p>
        </p:txBody>
      </p:sp>
      <p:pic>
        <p:nvPicPr>
          <p:cNvPr descr="Selection_20171011_3fcf50e.png"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98184"/>
            <a:ext cx="8350300" cy="342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Nested Loops</a:t>
            </a:r>
          </a:p>
        </p:txBody>
      </p:sp>
      <p:pic>
        <p:nvPicPr>
          <p:cNvPr descr="Selection_20171011_ddae58a.png"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98184"/>
            <a:ext cx="8350300" cy="342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Eval</a:t>
            </a:r>
          </a:p>
        </p:txBody>
      </p:sp>
      <p:pic>
        <p:nvPicPr>
          <p:cNvPr descr="Selection_20171011_f7484ec.png"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648256"/>
            <a:ext cx="8350300" cy="217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396850" y="1947475"/>
            <a:ext cx="83502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The eval() function evaluates JavaScript code represented as a string.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Eval</a:t>
            </a:r>
          </a:p>
        </p:txBody>
      </p:sp>
      <p:pic>
        <p:nvPicPr>
          <p:cNvPr descr="Selection_20171011_ccebef5.png"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36770"/>
            <a:ext cx="8350300" cy="167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Lesson Plan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2055025"/>
            <a:ext cx="84918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Number constructor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Type conversion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Ternary operator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Switch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Loops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Eval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Try Catch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Eval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00" y="3087150"/>
            <a:ext cx="91434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Don't use eval needlessly!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try catch</a:t>
            </a:r>
          </a:p>
        </p:txBody>
      </p:sp>
      <p:pic>
        <p:nvPicPr>
          <p:cNvPr descr="Selection_20171011_8e9793e.png"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88985"/>
            <a:ext cx="8350300" cy="308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try catch</a:t>
            </a:r>
          </a:p>
        </p:txBody>
      </p:sp>
      <p:pic>
        <p:nvPicPr>
          <p:cNvPr descr="Selection_20171011_44d14c9.png"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216140"/>
            <a:ext cx="8350300" cy="334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try catch</a:t>
            </a:r>
          </a:p>
        </p:txBody>
      </p:sp>
      <p:pic>
        <p:nvPicPr>
          <p:cNvPr descr="Selection_20171011_997ffd1.png"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65708"/>
            <a:ext cx="8491800" cy="1953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Break and Continue</a:t>
            </a:r>
          </a:p>
        </p:txBody>
      </p:sp>
      <p:pic>
        <p:nvPicPr>
          <p:cNvPr descr="js_lect01_33.png"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98655"/>
            <a:ext cx="8350300" cy="286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Break and Continue</a:t>
            </a:r>
          </a:p>
        </p:txBody>
      </p:sp>
      <p:pic>
        <p:nvPicPr>
          <p:cNvPr descr="Selection_20171011_5236d6b.png"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1971647"/>
            <a:ext cx="8350301" cy="291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/>
          <p:nvPr/>
        </p:nvSpPr>
        <p:spPr>
          <a:xfrm>
            <a:off x="965500" y="3135375"/>
            <a:ext cx="2150100" cy="726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Strict Mode</a:t>
            </a:r>
          </a:p>
        </p:txBody>
      </p:sp>
      <p:pic>
        <p:nvPicPr>
          <p:cNvPr descr="Selection_20171018_07ad70c.png"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30300"/>
            <a:ext cx="8350300" cy="225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</a:rPr>
              <a:t>Home Work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07700" y="1947475"/>
            <a:ext cx="8324400" cy="4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-US"/>
              <a:t>Implement advanced calculator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US">
                <a:solidFill>
                  <a:schemeClr val="dk1"/>
                </a:solidFill>
              </a:rPr>
              <a:t>Should be able to calculate expressions of this type (1 + 2) * 2 / (6 - 1) use eval;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US">
                <a:solidFill>
                  <a:schemeClr val="dk1"/>
                </a:solidFill>
              </a:rPr>
              <a:t>Should handle error if input isn’t valid JavaScript expression;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US">
                <a:solidFill>
                  <a:schemeClr val="dk1"/>
                </a:solidFill>
              </a:rPr>
              <a:t>Should work until it get “__STOP” command;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-US">
                <a:solidFill>
                  <a:schemeClr val="dk1"/>
                </a:solidFill>
              </a:rPr>
              <a:t>Display all dividers of a given number;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US">
                <a:solidFill>
                  <a:schemeClr val="dk1"/>
                </a:solidFill>
              </a:rPr>
              <a:t>* Display new year tree in console, size of a tree base should be got from user;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US">
                <a:solidFill>
                  <a:schemeClr val="dk1"/>
                </a:solidFill>
              </a:rPr>
              <a:t>** Implement script that </a:t>
            </a:r>
            <a:r>
              <a:rPr lang="en-US"/>
              <a:t>calculates “amicable numbers” in given range https://en.wikipedia.org/wiki/Amicable_numbers.</a:t>
            </a:r>
          </a:p>
        </p:txBody>
      </p:sp>
      <p:pic>
        <p:nvPicPr>
          <p:cNvPr descr="Selection_20171018_45478d0.png" id="297" name="Shape 297"/>
          <p:cNvPicPr preferRelativeResize="0"/>
          <p:nvPr/>
        </p:nvPicPr>
        <p:blipFill rotWithShape="1">
          <a:blip r:embed="rId4">
            <a:alphaModFix/>
          </a:blip>
          <a:srcRect b="0" l="0" r="8991" t="16177"/>
          <a:stretch/>
        </p:blipFill>
        <p:spPr>
          <a:xfrm>
            <a:off x="968969" y="4101150"/>
            <a:ext cx="1149650" cy="11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03" name="Shape 303"/>
          <p:cNvSpPr/>
          <p:nvPr/>
        </p:nvSpPr>
        <p:spPr>
          <a:xfrm>
            <a:off x="1371600" y="3886200"/>
            <a:ext cx="64002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Thanks for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/>
              <a:t>Number Constructor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96850" y="1947475"/>
            <a:ext cx="82848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/>
              <a:t>The Number JavaScript object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/>
              <a:t>is a wrapper object allowing you to work with numerical values.</a:t>
            </a:r>
          </a:p>
        </p:txBody>
      </p:sp>
      <p:pic>
        <p:nvPicPr>
          <p:cNvPr descr="Selection_20171011_99e422a.pn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947815"/>
            <a:ext cx="8350300" cy="141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/>
              <a:t>Number Properties</a:t>
            </a:r>
          </a:p>
        </p:txBody>
      </p:sp>
      <p:pic>
        <p:nvPicPr>
          <p:cNvPr descr="Selection_20171011_e45ee48.pn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79388"/>
            <a:ext cx="8350300" cy="254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/>
              <a:t>Number.isNaN</a:t>
            </a:r>
          </a:p>
        </p:txBody>
      </p:sp>
      <p:pic>
        <p:nvPicPr>
          <p:cNvPr descr="Selection_20171011_967e73c.png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86658"/>
            <a:ext cx="8350300" cy="18370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96850" y="1947475"/>
            <a:ext cx="8033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There is no direct way to get whether is value NaN or not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/>
              <a:t>Number.isFinite()</a:t>
            </a:r>
          </a:p>
        </p:txBody>
      </p:sp>
      <p:pic>
        <p:nvPicPr>
          <p:cNvPr descr="Selection_20171011_2b9d5a8.pn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53258"/>
            <a:ext cx="8350300" cy="1837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/>
              <a:t>Number.toFixed()</a:t>
            </a:r>
          </a:p>
        </p:txBody>
      </p:sp>
      <p:pic>
        <p:nvPicPr>
          <p:cNvPr descr="Selection_20171011_05150da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00255"/>
            <a:ext cx="8350300" cy="2505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/>
              <a:t>Not</a:t>
            </a:r>
            <a:r>
              <a:rPr lang="en-US" sz="4800"/>
              <a:t> Explicit Type Conversion</a:t>
            </a:r>
          </a:p>
        </p:txBody>
      </p:sp>
      <p:pic>
        <p:nvPicPr>
          <p:cNvPr descr="Selection_20171011_2f7048b.png"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300676"/>
            <a:ext cx="8350300" cy="271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396850" y="933475"/>
            <a:ext cx="84918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4800"/>
              <a:t>Not Explicit Type Conversion</a:t>
            </a:r>
          </a:p>
        </p:txBody>
      </p:sp>
      <p:pic>
        <p:nvPicPr>
          <p:cNvPr descr="Selection_20171011_ddb78a2.pn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314254"/>
            <a:ext cx="8350300" cy="2839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