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60" r:id="rId19"/>
  </p:sldIdLst>
  <p:sldSz cx="12192000" cy="6858000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24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+mj-lt"/>
              </a:rPr>
              <a:t>Выпускная квалификационная работа</a:t>
            </a:r>
            <a:br>
              <a:rPr lang="ru-RU" sz="3200" dirty="0">
                <a:solidFill>
                  <a:schemeClr val="tx1"/>
                </a:solidFill>
                <a:latin typeface="+mj-lt"/>
              </a:rPr>
            </a:br>
            <a:r>
              <a:rPr lang="ru-RU" sz="3200" b="1" dirty="0">
                <a:solidFill>
                  <a:schemeClr val="tx1"/>
                </a:solidFill>
                <a:latin typeface="+mj-lt"/>
              </a:rPr>
              <a:t>по курсу </a:t>
            </a:r>
            <a:br>
              <a:rPr lang="ru-RU" sz="3200" dirty="0">
                <a:solidFill>
                  <a:schemeClr val="tx1"/>
                </a:solidFill>
                <a:latin typeface="+mj-lt"/>
              </a:rPr>
            </a:br>
            <a:r>
              <a:rPr lang="ru-RU" sz="3200" b="1" dirty="0" err="1">
                <a:solidFill>
                  <a:schemeClr val="tx1"/>
                </a:solidFill>
                <a:latin typeface="+mj-lt"/>
              </a:rPr>
              <a:t>Data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+mj-lt"/>
              </a:rPr>
              <a:t>Science</a:t>
            </a:r>
            <a:br>
              <a:rPr lang="ru-RU" sz="3200" b="1" dirty="0">
                <a:solidFill>
                  <a:schemeClr val="tx1"/>
                </a:solidFill>
                <a:latin typeface="+mj-lt"/>
              </a:rPr>
            </a:br>
            <a:br>
              <a:rPr lang="ru-RU" sz="3200" b="1" dirty="0">
                <a:solidFill>
                  <a:schemeClr val="tx1"/>
                </a:solidFill>
                <a:latin typeface="+mj-lt"/>
              </a:rPr>
            </a:br>
            <a:r>
              <a:rPr lang="ru-RU" sz="2400" b="1" dirty="0">
                <a:solidFill>
                  <a:schemeClr val="tx1"/>
                </a:solidFill>
                <a:latin typeface="+mj-lt"/>
              </a:rPr>
              <a:t>Тема: прогнозирование конечных свойств композитных материалов</a:t>
            </a:r>
            <a:br>
              <a:rPr lang="ru-RU" dirty="0"/>
            </a:b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Махров Андрей Сергеевич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5B72-B4A7-46D9-8219-74CEC24D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218"/>
            <a:ext cx="12192000" cy="78959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Итоговые данные для оценки качества моделей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(нормализированные данные)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590CF-8C9D-45FA-A544-F67869646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AD69547-D956-4A43-B8F4-2A2FAC3C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73905"/>
              </p:ext>
            </p:extLst>
          </p:nvPr>
        </p:nvGraphicFramePr>
        <p:xfrm>
          <a:off x="1380309" y="2536277"/>
          <a:ext cx="9431382" cy="2924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800">
                  <a:extLst>
                    <a:ext uri="{9D8B030D-6E8A-4147-A177-3AD203B41FA5}">
                      <a16:colId xmlns:a16="http://schemas.microsoft.com/office/drawing/2014/main" val="1937538073"/>
                    </a:ext>
                  </a:extLst>
                </a:gridCol>
                <a:gridCol w="1571114">
                  <a:extLst>
                    <a:ext uri="{9D8B030D-6E8A-4147-A177-3AD203B41FA5}">
                      <a16:colId xmlns:a16="http://schemas.microsoft.com/office/drawing/2014/main" val="1694069827"/>
                    </a:ext>
                  </a:extLst>
                </a:gridCol>
                <a:gridCol w="1660119">
                  <a:extLst>
                    <a:ext uri="{9D8B030D-6E8A-4147-A177-3AD203B41FA5}">
                      <a16:colId xmlns:a16="http://schemas.microsoft.com/office/drawing/2014/main" val="3080466139"/>
                    </a:ext>
                  </a:extLst>
                </a:gridCol>
                <a:gridCol w="1606567">
                  <a:extLst>
                    <a:ext uri="{9D8B030D-6E8A-4147-A177-3AD203B41FA5}">
                      <a16:colId xmlns:a16="http://schemas.microsoft.com/office/drawing/2014/main" val="2858399426"/>
                    </a:ext>
                  </a:extLst>
                </a:gridCol>
                <a:gridCol w="2090782">
                  <a:extLst>
                    <a:ext uri="{9D8B030D-6E8A-4147-A177-3AD203B41FA5}">
                      <a16:colId xmlns:a16="http://schemas.microsoft.com/office/drawing/2014/main" val="729199800"/>
                    </a:ext>
                  </a:extLst>
                </a:gridCol>
              </a:tblGrid>
              <a:tr h="696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Параметр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Линейная регрессия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K - ближайшие соседи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Дерево решений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Метод опорных векторов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711505"/>
                  </a:ext>
                </a:extLst>
              </a:tr>
              <a:tr h="371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MAE для упругости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0,133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0,136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0,134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0,134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63196"/>
                  </a:ext>
                </a:extLst>
              </a:tr>
              <a:tr h="371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MSE для упругости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0,028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0,029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0,028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0,028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214367"/>
                  </a:ext>
                </a:extLst>
              </a:tr>
              <a:tr h="371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RMSE для упругости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0,166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0,169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553250"/>
                  </a:ext>
                </a:extLst>
              </a:tr>
              <a:tr h="371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MAE для прочности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0,136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0,134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0,132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0,132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727925"/>
                  </a:ext>
                </a:extLst>
              </a:tr>
              <a:tr h="371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MSE для прочности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0,029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0,029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0,028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0,028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54018"/>
                  </a:ext>
                </a:extLst>
              </a:tr>
              <a:tr h="371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RMSE для прочности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0,171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0,170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</a:t>
                      </a:r>
                      <a:endParaRPr lang="ru-RU" sz="3200" b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59200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F14A1E-EAA4-4A25-B8ED-87F0724BFDFE}"/>
              </a:ext>
            </a:extLst>
          </p:cNvPr>
          <p:cNvSpPr/>
          <p:nvPr/>
        </p:nvSpPr>
        <p:spPr>
          <a:xfrm>
            <a:off x="1380308" y="1038044"/>
            <a:ext cx="846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и дерево решений дали одинаковые данные </a:t>
            </a:r>
            <a:endParaRPr lang="ru-RU" sz="1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5E9DFE-0556-445E-A24C-43669E3D055A}"/>
              </a:ext>
            </a:extLst>
          </p:cNvPr>
          <p:cNvSpPr/>
          <p:nvPr/>
        </p:nvSpPr>
        <p:spPr>
          <a:xfrm>
            <a:off x="1380308" y="1602494"/>
            <a:ext cx="846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качества моделей для данных методов наилучшие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568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493E8C-6A56-4B1D-8387-1A5807B35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36CD60-5C89-460B-A9B9-6D1FBE0D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3" y="1752903"/>
            <a:ext cx="4731397" cy="4337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31590C-089B-4BAA-A098-6FE7850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15" y="1734615"/>
            <a:ext cx="4731397" cy="426559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0CCD7C3-345A-4A94-923E-5B5F9F20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3" y="10149"/>
            <a:ext cx="11350625" cy="635435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Фактические и спрогнозированные данные – метод опорных векторов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(данные преобразованы в исходный размер)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0802685-9D97-4FC5-B409-C07CA32B6E65}"/>
              </a:ext>
            </a:extLst>
          </p:cNvPr>
          <p:cNvSpPr/>
          <p:nvPr/>
        </p:nvSpPr>
        <p:spPr>
          <a:xfrm>
            <a:off x="1087386" y="767198"/>
            <a:ext cx="846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спрогнозировала только 2 значения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983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E732F-AE90-46A2-9F9C-3B1DE369B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8B3D41-F12C-4593-AAB2-2CD42DC9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3" y="10149"/>
            <a:ext cx="11350625" cy="635435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Фактические и спрогнозированные данные – линейная регрессия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(данные преобразованы в исходный размер)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2D6031-159E-443E-B787-AD2BB5EA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1" y="1436914"/>
            <a:ext cx="5621846" cy="51064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80AB3D-8B9F-4D18-86E2-A5E5D35B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436915"/>
            <a:ext cx="5750327" cy="495038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BCEB49-EDE6-4012-B50D-90D24FA0A43F}"/>
              </a:ext>
            </a:extLst>
          </p:cNvPr>
          <p:cNvSpPr/>
          <p:nvPr/>
        </p:nvSpPr>
        <p:spPr>
          <a:xfrm>
            <a:off x="1087386" y="767198"/>
            <a:ext cx="846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так-же плохо предсказывает данные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09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293ED4-80D5-4189-88A7-93E1571E1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B422516-C10D-4AD3-9DB2-288EEC58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"/>
            <a:ext cx="12191999" cy="636588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для рекомендации соотношения матрица-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напонитель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95A2E9-0459-4ED0-AFF2-D055CA329086}"/>
              </a:ext>
            </a:extLst>
          </p:cNvPr>
          <p:cNvSpPr/>
          <p:nvPr/>
        </p:nvSpPr>
        <p:spPr>
          <a:xfrm>
            <a:off x="272434" y="593619"/>
            <a:ext cx="44563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слоев – 2 , 4 </a:t>
            </a:r>
          </a:p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предварительно нормализированы</a:t>
            </a:r>
          </a:p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слой - 1</a:t>
            </a:r>
          </a:p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Активационная функция «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 «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Эпох - 100</a:t>
            </a:r>
          </a:p>
          <a:p>
            <a:pPr marL="0" lvl="0" indent="0" algn="ctr">
              <a:buNone/>
            </a:pP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1C1E1C-F52A-407D-A7FC-201C2A64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4" y="2964338"/>
            <a:ext cx="4032069" cy="37615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EFC4C9A-51AB-453E-8935-5BA4F6BB42DF}"/>
              </a:ext>
            </a:extLst>
          </p:cNvPr>
          <p:cNvSpPr/>
          <p:nvPr/>
        </p:nvSpPr>
        <p:spPr>
          <a:xfrm>
            <a:off x="803657" y="2476746"/>
            <a:ext cx="2802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обучения модели 2 слоя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9857B5E2-B0A8-4E8F-93AF-7AC257E79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04012"/>
              </p:ext>
            </p:extLst>
          </p:nvPr>
        </p:nvGraphicFramePr>
        <p:xfrm>
          <a:off x="5198239" y="482436"/>
          <a:ext cx="5948732" cy="1762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68">
                  <a:extLst>
                    <a:ext uri="{9D8B030D-6E8A-4147-A177-3AD203B41FA5}">
                      <a16:colId xmlns:a16="http://schemas.microsoft.com/office/drawing/2014/main" val="1118019100"/>
                    </a:ext>
                  </a:extLst>
                </a:gridCol>
                <a:gridCol w="1823628">
                  <a:extLst>
                    <a:ext uri="{9D8B030D-6E8A-4147-A177-3AD203B41FA5}">
                      <a16:colId xmlns:a16="http://schemas.microsoft.com/office/drawing/2014/main" val="595429410"/>
                    </a:ext>
                  </a:extLst>
                </a:gridCol>
                <a:gridCol w="2106436">
                  <a:extLst>
                    <a:ext uri="{9D8B030D-6E8A-4147-A177-3AD203B41FA5}">
                      <a16:colId xmlns:a16="http://schemas.microsoft.com/office/drawing/2014/main" val="2111687521"/>
                    </a:ext>
                  </a:extLst>
                </a:gridCol>
              </a:tblGrid>
              <a:tr h="296726">
                <a:tc gridSpan="3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Оценка качества моделей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831382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Параметр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 слоя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45021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 слоя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532543"/>
                  </a:ext>
                </a:extLst>
              </a:tr>
              <a:tr h="37280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MAE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0,115327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0,070819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991675"/>
                  </a:ext>
                </a:extLst>
              </a:tr>
              <a:tr h="37280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MSE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0,020508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0,013829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164952"/>
                  </a:ext>
                </a:extLst>
              </a:tr>
              <a:tr h="37280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RMSE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0,143205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0,117599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979283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5BCE39-A666-415C-8CFF-260F9348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64" y="2913702"/>
            <a:ext cx="4032069" cy="3812229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29B093C-FF95-4E74-85C2-4757A17403F2}"/>
              </a:ext>
            </a:extLst>
          </p:cNvPr>
          <p:cNvSpPr/>
          <p:nvPr/>
        </p:nvSpPr>
        <p:spPr>
          <a:xfrm>
            <a:off x="6095999" y="2430239"/>
            <a:ext cx="2802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обучения модели 4 слоя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C6218-9775-4134-BFDE-385B12CD245E}"/>
              </a:ext>
            </a:extLst>
          </p:cNvPr>
          <p:cNvSpPr txBox="1"/>
          <p:nvPr/>
        </p:nvSpPr>
        <p:spPr>
          <a:xfrm>
            <a:off x="4493622" y="4140724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mae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3"/>
                </a:solidFill>
              </a:rPr>
              <a:t>val_mae</a:t>
            </a:r>
            <a:endParaRPr lang="ru-R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DC7E7-7573-4697-8CF0-49C00C9C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Фактические и спрогнозированные данные – нейронная сеть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(данные преобразованы в исходный размер)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96EC8-6206-47AE-8F18-4D574FA4F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4FE1F-330A-4129-A6B9-D36CDAA1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3" y="1666800"/>
            <a:ext cx="4869210" cy="43857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40C427-BB7F-4997-A7E7-1DF1BEDA1113}"/>
              </a:ext>
            </a:extLst>
          </p:cNvPr>
          <p:cNvSpPr/>
          <p:nvPr/>
        </p:nvSpPr>
        <p:spPr>
          <a:xfrm>
            <a:off x="2612019" y="958363"/>
            <a:ext cx="60007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Фактические и прогнозные значения имеют некоторую взаимосвязь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3DDC93-2707-4497-9CB8-44D82EFCAA7E}"/>
              </a:ext>
            </a:extLst>
          </p:cNvPr>
          <p:cNvSpPr/>
          <p:nvPr/>
        </p:nvSpPr>
        <p:spPr>
          <a:xfrm>
            <a:off x="2177729" y="1418806"/>
            <a:ext cx="1402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2 слоя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00CCF0-50D3-444A-9BC6-F219CDB1ECF1}"/>
              </a:ext>
            </a:extLst>
          </p:cNvPr>
          <p:cNvSpPr/>
          <p:nvPr/>
        </p:nvSpPr>
        <p:spPr>
          <a:xfrm>
            <a:off x="7755569" y="1397380"/>
            <a:ext cx="1402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4 слоя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C309C4-6667-4A50-A870-DDECB934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5157"/>
            <a:ext cx="4758850" cy="43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C271-302C-4807-A6E3-E06DA7F3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модуля упругости при растяжении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BD52B-959B-48D2-BF53-931C40EE7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03AB28-D03C-4EA3-9C7B-0A8A3E02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4" y="1203301"/>
            <a:ext cx="7880001" cy="5651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054CF-9856-4195-8638-B039900224DF}"/>
              </a:ext>
            </a:extLst>
          </p:cNvPr>
          <p:cNvSpPr txBox="1"/>
          <p:nvPr/>
        </p:nvSpPr>
        <p:spPr>
          <a:xfrm>
            <a:off x="123177" y="1203301"/>
            <a:ext cx="414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 расчете использовалась модель линейной регрессии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0BA771-A53B-4F74-B299-5FBF0F0A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" y="2855760"/>
            <a:ext cx="6047114" cy="363024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69705-7B27-4B72-9FB6-B946E16085CA}"/>
              </a:ext>
            </a:extLst>
          </p:cNvPr>
          <p:cNvSpPr txBox="1"/>
          <p:nvPr/>
        </p:nvSpPr>
        <p:spPr>
          <a:xfrm>
            <a:off x="487680" y="2159726"/>
            <a:ext cx="323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Созданный репозиторий</a:t>
            </a:r>
          </a:p>
          <a:p>
            <a:r>
              <a:rPr lang="en-US" b="1" dirty="0">
                <a:solidFill>
                  <a:srgbClr val="0070C0"/>
                </a:solidFill>
              </a:rPr>
              <a:t>https://github.com/AndreyM123/vkr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96944-CE96-4EEE-9F71-C2AC18DF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ML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ВКР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2FB92E-AE04-4C43-B1B8-6ABD96F50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69EE8-063C-4F75-9EC5-29F2FB95F9C7}"/>
              </a:ext>
            </a:extLst>
          </p:cNvPr>
          <p:cNvSpPr txBox="1"/>
          <p:nvPr/>
        </p:nvSpPr>
        <p:spPr>
          <a:xfrm>
            <a:off x="4410888" y="119514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accent1"/>
                </a:solidFill>
              </a:rPr>
              <a:t>Извлечение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42C06-2B17-4DE3-8935-87A6C6072351}"/>
              </a:ext>
            </a:extLst>
          </p:cNvPr>
          <p:cNvSpPr txBox="1"/>
          <p:nvPr/>
        </p:nvSpPr>
        <p:spPr>
          <a:xfrm>
            <a:off x="1711228" y="2083115"/>
            <a:ext cx="303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accent1"/>
                </a:solidFill>
              </a:rPr>
              <a:t>Предобработка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20D82-B536-4F25-9B72-6879AFA4DC5C}"/>
              </a:ext>
            </a:extLst>
          </p:cNvPr>
          <p:cNvSpPr txBox="1"/>
          <p:nvPr/>
        </p:nvSpPr>
        <p:spPr>
          <a:xfrm>
            <a:off x="1881052" y="3300200"/>
            <a:ext cx="268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accent1"/>
                </a:solidFill>
              </a:rPr>
              <a:t>Подбор методов </a:t>
            </a:r>
            <a:r>
              <a:rPr lang="en-US" sz="1800" b="1" dirty="0">
                <a:solidFill>
                  <a:schemeClr val="accent1"/>
                </a:solidFill>
              </a:rPr>
              <a:t>ML</a:t>
            </a:r>
            <a:endParaRPr lang="ru-RU" sz="18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94749-3453-4F04-AC35-68DC18BD3F60}"/>
              </a:ext>
            </a:extLst>
          </p:cNvPr>
          <p:cNvSpPr txBox="1"/>
          <p:nvPr/>
        </p:nvSpPr>
        <p:spPr>
          <a:xfrm>
            <a:off x="4045131" y="4691920"/>
            <a:ext cx="358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accent1"/>
                </a:solidFill>
              </a:rPr>
              <a:t>Настройка </a:t>
            </a:r>
            <a:r>
              <a:rPr lang="ru-RU" sz="1800" b="1" dirty="0" err="1">
                <a:solidFill>
                  <a:schemeClr val="accent1"/>
                </a:solidFill>
              </a:rPr>
              <a:t>гиперпараметров</a:t>
            </a:r>
            <a:endParaRPr lang="ru-RU" sz="18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CEFCA-F3C3-4B9E-83E1-01B29B3FE65C}"/>
              </a:ext>
            </a:extLst>
          </p:cNvPr>
          <p:cNvSpPr txBox="1"/>
          <p:nvPr/>
        </p:nvSpPr>
        <p:spPr>
          <a:xfrm>
            <a:off x="7280361" y="3366134"/>
            <a:ext cx="33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accent1"/>
                </a:solidFill>
              </a:rPr>
              <a:t>Оценка качества моделей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AEEB9-7A00-4D69-A383-07A0B7F490EA}"/>
              </a:ext>
            </a:extLst>
          </p:cNvPr>
          <p:cNvSpPr txBox="1"/>
          <p:nvPr/>
        </p:nvSpPr>
        <p:spPr>
          <a:xfrm>
            <a:off x="7219402" y="2159938"/>
            <a:ext cx="364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accent1"/>
                </a:solidFill>
              </a:rPr>
              <a:t>Создание </a:t>
            </a:r>
            <a:r>
              <a:rPr lang="en-US" sz="1800" b="1" dirty="0">
                <a:solidFill>
                  <a:schemeClr val="accent1"/>
                </a:solidFill>
              </a:rPr>
              <a:t>web-</a:t>
            </a:r>
            <a:r>
              <a:rPr lang="ru-RU" sz="1800" b="1" dirty="0">
                <a:solidFill>
                  <a:schemeClr val="accent1"/>
                </a:solidFill>
              </a:rPr>
              <a:t>приложения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68E4FD3-0619-49DC-9EAC-21A0CF30CE5E}"/>
              </a:ext>
            </a:extLst>
          </p:cNvPr>
          <p:cNvCxnSpPr/>
          <p:nvPr/>
        </p:nvCxnSpPr>
        <p:spPr>
          <a:xfrm flipH="1">
            <a:off x="3526971" y="1645920"/>
            <a:ext cx="1036320" cy="31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9C455E9-7C59-4180-B344-9F8FF76C66E6}"/>
              </a:ext>
            </a:extLst>
          </p:cNvPr>
          <p:cNvCxnSpPr>
            <a:cxnSpLocks/>
          </p:cNvCxnSpPr>
          <p:nvPr/>
        </p:nvCxnSpPr>
        <p:spPr>
          <a:xfrm>
            <a:off x="3526971" y="2601461"/>
            <a:ext cx="0" cy="679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1BDBE6B-6CB6-4493-BE6C-062101E3D912}"/>
              </a:ext>
            </a:extLst>
          </p:cNvPr>
          <p:cNvCxnSpPr>
            <a:cxnSpLocks/>
          </p:cNvCxnSpPr>
          <p:nvPr/>
        </p:nvCxnSpPr>
        <p:spPr>
          <a:xfrm>
            <a:off x="3827417" y="3764055"/>
            <a:ext cx="735874" cy="82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1D3F5A6-DAAA-4F66-B48D-40EA84F448F0}"/>
              </a:ext>
            </a:extLst>
          </p:cNvPr>
          <p:cNvCxnSpPr>
            <a:cxnSpLocks/>
          </p:cNvCxnSpPr>
          <p:nvPr/>
        </p:nvCxnSpPr>
        <p:spPr>
          <a:xfrm flipV="1">
            <a:off x="7628711" y="3875315"/>
            <a:ext cx="1079860" cy="8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B9BD4F1-BED9-4F0F-AA02-2E52FEFC42D8}"/>
              </a:ext>
            </a:extLst>
          </p:cNvPr>
          <p:cNvCxnSpPr>
            <a:cxnSpLocks/>
          </p:cNvCxnSpPr>
          <p:nvPr/>
        </p:nvCxnSpPr>
        <p:spPr>
          <a:xfrm flipV="1">
            <a:off x="8954586" y="2669119"/>
            <a:ext cx="0" cy="697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8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+mj-lt"/>
              </a:rPr>
              <a:t>Спасибо за внимание !</a:t>
            </a:r>
            <a:br>
              <a:rPr lang="ru-RU" sz="3200" b="1" dirty="0">
                <a:solidFill>
                  <a:schemeClr val="tx1"/>
                </a:solidFill>
                <a:latin typeface="+mj-lt"/>
              </a:rPr>
            </a:br>
            <a:br>
              <a:rPr lang="ru-RU" sz="3200" b="1" dirty="0">
                <a:solidFill>
                  <a:schemeClr val="tx1"/>
                </a:solidFill>
                <a:latin typeface="+mj-lt"/>
              </a:rPr>
            </a:br>
            <a:br>
              <a:rPr lang="ru-RU" dirty="0"/>
            </a:b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Махров Андрей Сергеевич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42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ВКР: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192300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Провести предварительный анализ и предобработку данных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различные алгоритмы машинного обучения к полученной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предобработки базе данных</a:t>
            </a:r>
          </a:p>
          <a:p>
            <a:pPr marL="0" lvl="0" indent="0">
              <a:buNone/>
            </a:pPr>
            <a:r>
              <a:rPr lang="ru-RU" dirty="0"/>
              <a:t>•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результаты работы использованных алгоритмов друг с другом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5" name="Google Shape;118;g122d8a19e0b_0_5">
            <a:extLst>
              <a:ext uri="{FF2B5EF4-FFF2-40B4-BE49-F238E27FC236}">
                <a16:creationId xmlns:a16="http://schemas.microsoft.com/office/drawing/2014/main" id="{BA796858-6AF5-4157-946F-DFA5D8EE6351}"/>
              </a:ext>
            </a:extLst>
          </p:cNvPr>
          <p:cNvSpPr txBox="1">
            <a:spLocks/>
          </p:cNvSpPr>
          <p:nvPr/>
        </p:nvSpPr>
        <p:spPr>
          <a:xfrm>
            <a:off x="404447" y="3015900"/>
            <a:ext cx="113508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ВКР: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4BDECB-F10B-4D33-9301-4CAE7F091304}"/>
              </a:ext>
            </a:extLst>
          </p:cNvPr>
          <p:cNvSpPr/>
          <p:nvPr/>
        </p:nvSpPr>
        <p:spPr>
          <a:xfrm>
            <a:off x="404447" y="3914503"/>
            <a:ext cx="10028422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</a:pPr>
            <a:r>
              <a:rPr lang="ru-RU" sz="24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• </a:t>
            </a:r>
            <a:r>
              <a:rPr lang="ru-RU" sz="24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Обучить алгоритм машинного обучения для определения модуля упругости при растяжении, прочности при растяжении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</a:pPr>
            <a:r>
              <a:rPr lang="ru-RU" sz="24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• Написать нейронную сеть для рекомендации соотношения матрица-</a:t>
            </a:r>
            <a:r>
              <a:rPr lang="ru-RU" sz="2400" dirty="0" err="1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напонитель</a:t>
            </a:r>
            <a:endParaRPr lang="ru-RU" sz="24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2400"/>
            </a:pPr>
            <a:r>
              <a:rPr lang="ru-RU" sz="24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• Разработать приложение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31F63-058B-449F-AC18-089AABFD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916973-782B-4DCE-A2DC-0ED5685C9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12C0E30-0897-400E-BFB2-036D4226527C}"/>
              </a:ext>
            </a:extLst>
          </p:cNvPr>
          <p:cNvCxnSpPr>
            <a:cxnSpLocks/>
          </p:cNvCxnSpPr>
          <p:nvPr/>
        </p:nvCxnSpPr>
        <p:spPr>
          <a:xfrm flipH="1">
            <a:off x="3087188" y="958363"/>
            <a:ext cx="3024934" cy="400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CC25433-9957-4E7E-BE4B-103D5516653F}"/>
              </a:ext>
            </a:extLst>
          </p:cNvPr>
          <p:cNvCxnSpPr>
            <a:cxnSpLocks/>
          </p:cNvCxnSpPr>
          <p:nvPr/>
        </p:nvCxnSpPr>
        <p:spPr>
          <a:xfrm>
            <a:off x="6112121" y="958363"/>
            <a:ext cx="2682742" cy="400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50FF37-9C70-4960-B5E0-1733C1C84533}"/>
              </a:ext>
            </a:extLst>
          </p:cNvPr>
          <p:cNvSpPr txBox="1"/>
          <p:nvPr/>
        </p:nvSpPr>
        <p:spPr>
          <a:xfrm>
            <a:off x="1968136" y="1476880"/>
            <a:ext cx="22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02060"/>
                </a:solidFill>
              </a:rPr>
              <a:t>Файл X_bp.xlsx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626D5-0237-4765-A37C-E942F5270565}"/>
              </a:ext>
            </a:extLst>
          </p:cNvPr>
          <p:cNvSpPr txBox="1"/>
          <p:nvPr/>
        </p:nvSpPr>
        <p:spPr>
          <a:xfrm>
            <a:off x="8097675" y="1503005"/>
            <a:ext cx="169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Файл X_nup.xlsx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710BD2A-C7A2-4121-A5C9-13C19C95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5" y="3634955"/>
            <a:ext cx="6739636" cy="2495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1FD5E6-4EDF-43DB-91CA-732234FD2982}"/>
              </a:ext>
            </a:extLst>
          </p:cNvPr>
          <p:cNvSpPr txBox="1"/>
          <p:nvPr/>
        </p:nvSpPr>
        <p:spPr>
          <a:xfrm>
            <a:off x="1371006" y="2448196"/>
            <a:ext cx="289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1023 наблюдения параметров композитных материалов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DC8A480B-88C1-4D32-A736-ED55721B30B7}"/>
              </a:ext>
            </a:extLst>
          </p:cNvPr>
          <p:cNvSpPr/>
          <p:nvPr/>
        </p:nvSpPr>
        <p:spPr>
          <a:xfrm>
            <a:off x="2747554" y="1978533"/>
            <a:ext cx="33963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1F35990A-1DD8-4547-91AD-C966056EBB06}"/>
              </a:ext>
            </a:extLst>
          </p:cNvPr>
          <p:cNvSpPr/>
          <p:nvPr/>
        </p:nvSpPr>
        <p:spPr>
          <a:xfrm>
            <a:off x="2725780" y="3032971"/>
            <a:ext cx="361408" cy="490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6C0CCF38-5519-4F97-A831-193F802EFFD0}"/>
              </a:ext>
            </a:extLst>
          </p:cNvPr>
          <p:cNvSpPr/>
          <p:nvPr/>
        </p:nvSpPr>
        <p:spPr>
          <a:xfrm>
            <a:off x="8910044" y="1860168"/>
            <a:ext cx="33963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39CD-0F2C-47FC-AE01-BF1EF36FDCAA}"/>
              </a:ext>
            </a:extLst>
          </p:cNvPr>
          <p:cNvSpPr txBox="1"/>
          <p:nvPr/>
        </p:nvSpPr>
        <p:spPr>
          <a:xfrm>
            <a:off x="7658598" y="2347865"/>
            <a:ext cx="289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1040 наблюдений параметров композитных материалов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310C104-3BA4-41D6-8516-5AAEBDC0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60" y="3634955"/>
            <a:ext cx="4557555" cy="2264682"/>
          </a:xfrm>
          <a:prstGeom prst="rect">
            <a:avLst/>
          </a:prstGeom>
        </p:spPr>
      </p:pic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71667129-E9DF-4B8F-BB0F-A43409473069}"/>
              </a:ext>
            </a:extLst>
          </p:cNvPr>
          <p:cNvSpPr/>
          <p:nvPr/>
        </p:nvSpPr>
        <p:spPr>
          <a:xfrm>
            <a:off x="8899157" y="2938434"/>
            <a:ext cx="361408" cy="490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2107D2B-3B80-4B8C-8349-D66061F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C5786-9187-44F8-8A88-DBF6EAE28873}"/>
              </a:ext>
            </a:extLst>
          </p:cNvPr>
          <p:cNvSpPr txBox="1"/>
          <p:nvPr/>
        </p:nvSpPr>
        <p:spPr>
          <a:xfrm>
            <a:off x="5216434" y="804474"/>
            <a:ext cx="216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Тип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INNER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 индексу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8736C-B11E-4A36-B248-9B15D31F60C3}"/>
              </a:ext>
            </a:extLst>
          </p:cNvPr>
          <p:cNvSpPr txBox="1"/>
          <p:nvPr/>
        </p:nvSpPr>
        <p:spPr>
          <a:xfrm>
            <a:off x="4524102" y="1201784"/>
            <a:ext cx="3553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rgbClr val="C00000"/>
                </a:solidFill>
              </a:rPr>
              <a:t>17 данных не попадают в итоговый </a:t>
            </a:r>
            <a:r>
              <a:rPr lang="ru-RU" sz="1100" b="1" dirty="0" err="1">
                <a:solidFill>
                  <a:srgbClr val="C00000"/>
                </a:solidFill>
              </a:rPr>
              <a:t>датасет</a:t>
            </a:r>
            <a:endParaRPr lang="ru-RU" sz="1100" b="1" dirty="0">
              <a:solidFill>
                <a:srgbClr val="C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017451-B13B-4D77-A242-F0216783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3" y="1676155"/>
            <a:ext cx="8363535" cy="3505445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C96F02F-791B-4247-8FD2-775ACCF882E8}"/>
              </a:ext>
            </a:extLst>
          </p:cNvPr>
          <p:cNvCxnSpPr>
            <a:cxnSpLocks/>
          </p:cNvCxnSpPr>
          <p:nvPr/>
        </p:nvCxnSpPr>
        <p:spPr>
          <a:xfrm flipH="1">
            <a:off x="8795658" y="2098766"/>
            <a:ext cx="592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C53CCD9-5D65-4B78-B6FC-5F00338AF78A}"/>
              </a:ext>
            </a:extLst>
          </p:cNvPr>
          <p:cNvCxnSpPr>
            <a:cxnSpLocks/>
          </p:cNvCxnSpPr>
          <p:nvPr/>
        </p:nvCxnSpPr>
        <p:spPr>
          <a:xfrm flipH="1">
            <a:off x="8795658" y="3918857"/>
            <a:ext cx="592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0F142-6C17-4038-AF7A-44E18C8607F0}"/>
              </a:ext>
            </a:extLst>
          </p:cNvPr>
          <p:cNvSpPr txBox="1"/>
          <p:nvPr/>
        </p:nvSpPr>
        <p:spPr>
          <a:xfrm>
            <a:off x="9286333" y="1837156"/>
            <a:ext cx="17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rgbClr val="002060"/>
                </a:solidFill>
              </a:rPr>
              <a:t>Задача для нейронной сети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2D505-1A60-4C50-A770-C3B921B66B38}"/>
              </a:ext>
            </a:extLst>
          </p:cNvPr>
          <p:cNvSpPr txBox="1"/>
          <p:nvPr/>
        </p:nvSpPr>
        <p:spPr>
          <a:xfrm>
            <a:off x="9387840" y="3688024"/>
            <a:ext cx="17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rgbClr val="002060"/>
                </a:solidFill>
              </a:rPr>
              <a:t>Задача для методов </a:t>
            </a:r>
            <a:r>
              <a:rPr lang="en-US" sz="1200" b="1" dirty="0">
                <a:solidFill>
                  <a:srgbClr val="002060"/>
                </a:solidFill>
              </a:rPr>
              <a:t>ML</a:t>
            </a:r>
            <a:endParaRPr lang="ru-RU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20600" y="1465"/>
            <a:ext cx="11350800" cy="68651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  <a:endParaRPr b="1"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079C74-496E-488E-AB32-F6FEB2AB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" y="1383114"/>
            <a:ext cx="3526973" cy="3495853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52557AA-5860-4509-812C-0002C90C0A56}"/>
              </a:ext>
            </a:extLst>
          </p:cNvPr>
          <p:cNvCxnSpPr>
            <a:cxnSpLocks/>
          </p:cNvCxnSpPr>
          <p:nvPr/>
        </p:nvCxnSpPr>
        <p:spPr>
          <a:xfrm flipH="1">
            <a:off x="2743200" y="687977"/>
            <a:ext cx="731520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AFDE56-C3FB-46B6-B932-39B20A0BF9FD}"/>
              </a:ext>
            </a:extLst>
          </p:cNvPr>
          <p:cNvSpPr txBox="1"/>
          <p:nvPr/>
        </p:nvSpPr>
        <p:spPr>
          <a:xfrm>
            <a:off x="449785" y="1077979"/>
            <a:ext cx="295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Попарные графики (не все данные)*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67210-AEFC-4D30-B0ED-7188F766F563}"/>
              </a:ext>
            </a:extLst>
          </p:cNvPr>
          <p:cNvSpPr txBox="1"/>
          <p:nvPr/>
        </p:nvSpPr>
        <p:spPr>
          <a:xfrm>
            <a:off x="165462" y="6099549"/>
            <a:ext cx="3782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 График со всеми параметрами в пояснительной записке и тетради </a:t>
            </a:r>
            <a:r>
              <a:rPr lang="en-US" sz="1000" dirty="0" err="1"/>
              <a:t>jypiter</a:t>
            </a:r>
            <a:r>
              <a:rPr lang="en-US" sz="1000" dirty="0"/>
              <a:t> (</a:t>
            </a:r>
            <a:r>
              <a:rPr lang="ru-RU" sz="1000" dirty="0"/>
              <a:t>результаты </a:t>
            </a:r>
            <a:r>
              <a:rPr lang="ru-RU" sz="1000" dirty="0" err="1"/>
              <a:t>похожы</a:t>
            </a:r>
            <a:r>
              <a:rPr lang="ru-RU" sz="1000" dirty="0"/>
              <a:t>)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A7E13C7-3924-4FE3-9DAA-7B6620762F06}"/>
              </a:ext>
            </a:extLst>
          </p:cNvPr>
          <p:cNvCxnSpPr>
            <a:cxnSpLocks/>
          </p:cNvCxnSpPr>
          <p:nvPr/>
        </p:nvCxnSpPr>
        <p:spPr>
          <a:xfrm>
            <a:off x="1939186" y="5000887"/>
            <a:ext cx="0" cy="250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F23E9C-2E98-4505-81BF-10A71CAACC29}"/>
              </a:ext>
            </a:extLst>
          </p:cNvPr>
          <p:cNvSpPr txBox="1"/>
          <p:nvPr/>
        </p:nvSpPr>
        <p:spPr>
          <a:xfrm>
            <a:off x="175699" y="5266327"/>
            <a:ext cx="365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 взаимосвязи отсутствуют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9D08F0-C9D9-4E9C-B98B-2442C14D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044" y="1383114"/>
            <a:ext cx="3983898" cy="3380475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059E2D3-C564-461A-A4D0-39B50AA73ACE}"/>
              </a:ext>
            </a:extLst>
          </p:cNvPr>
          <p:cNvCxnSpPr>
            <a:cxnSpLocks/>
          </p:cNvCxnSpPr>
          <p:nvPr/>
        </p:nvCxnSpPr>
        <p:spPr>
          <a:xfrm>
            <a:off x="5621383" y="689987"/>
            <a:ext cx="0" cy="25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64593-0628-4A24-BB18-EDF11AFCBF5D}"/>
              </a:ext>
            </a:extLst>
          </p:cNvPr>
          <p:cNvSpPr txBox="1"/>
          <p:nvPr/>
        </p:nvSpPr>
        <p:spPr>
          <a:xfrm>
            <a:off x="3948042" y="1077978"/>
            <a:ext cx="4185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Пропусков в данных нет, все значения числовые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17B4DA-C051-4F69-ADAE-F7BD18611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03" y="1354977"/>
            <a:ext cx="3892735" cy="3353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FC51EE-89D8-47E2-B8B4-6D631E3F044A}"/>
              </a:ext>
            </a:extLst>
          </p:cNvPr>
          <p:cNvSpPr txBox="1"/>
          <p:nvPr/>
        </p:nvSpPr>
        <p:spPr>
          <a:xfrm>
            <a:off x="8133804" y="1049841"/>
            <a:ext cx="3701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rgbClr val="002060"/>
                </a:solidFill>
              </a:rPr>
              <a:t>Уникальные значения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D49ACFF-80E4-4389-9B69-6576268AF26D}"/>
              </a:ext>
            </a:extLst>
          </p:cNvPr>
          <p:cNvCxnSpPr>
            <a:cxnSpLocks/>
          </p:cNvCxnSpPr>
          <p:nvPr/>
        </p:nvCxnSpPr>
        <p:spPr>
          <a:xfrm>
            <a:off x="9772546" y="4878967"/>
            <a:ext cx="0" cy="250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DA8AD5-4323-4632-814B-B5A5FA16E954}"/>
              </a:ext>
            </a:extLst>
          </p:cNvPr>
          <p:cNvSpPr txBox="1"/>
          <p:nvPr/>
        </p:nvSpPr>
        <p:spPr>
          <a:xfrm>
            <a:off x="8115329" y="5206275"/>
            <a:ext cx="365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 2 значения</a:t>
            </a:r>
          </a:p>
          <a:p>
            <a:pPr algn="ctr"/>
            <a:r>
              <a:rPr lang="ru-RU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применяется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CA6C2-D102-4039-AA37-01103FB8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3" y="36288"/>
            <a:ext cx="11350868" cy="62557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распределения данных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534789-40F0-498C-BDBF-82745E8DF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E4850D-F686-45B8-B946-98911B15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655"/>
            <a:ext cx="3971109" cy="48703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C93998-0694-4B99-979D-AC5F1A01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24" y="1987655"/>
            <a:ext cx="4180107" cy="48703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5581C2-AC54-427F-9E3E-6A7490C91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6" y="1987655"/>
            <a:ext cx="4039665" cy="22969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1710D-2DB8-4FFA-8C37-52C6D286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334" y="4284617"/>
            <a:ext cx="4039665" cy="25733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2DFF20-67D6-4531-A440-D9073C69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646" y="757646"/>
            <a:ext cx="3895267" cy="1059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FC7B92-658F-49BB-A54C-FA9B0C6557B7}"/>
              </a:ext>
            </a:extLst>
          </p:cNvPr>
          <p:cNvSpPr txBox="1"/>
          <p:nvPr/>
        </p:nvSpPr>
        <p:spPr>
          <a:xfrm>
            <a:off x="0" y="570598"/>
            <a:ext cx="7916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2060"/>
                </a:solidFill>
              </a:rPr>
              <a:t>Все данные имеют нормальное распределение, кроме параметра «угол нашивки»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CD644-7EA9-45EC-862C-6DD5A3007060}"/>
              </a:ext>
            </a:extLst>
          </p:cNvPr>
          <p:cNvSpPr txBox="1"/>
          <p:nvPr/>
        </p:nvSpPr>
        <p:spPr>
          <a:xfrm>
            <a:off x="0" y="1155593"/>
            <a:ext cx="681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2060"/>
                </a:solidFill>
              </a:rPr>
              <a:t>Выбросы незначительные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1C9C3-6B2E-488D-B1EC-FD49F44E169C}"/>
              </a:ext>
            </a:extLst>
          </p:cNvPr>
          <p:cNvSpPr txBox="1"/>
          <p:nvPr/>
        </p:nvSpPr>
        <p:spPr>
          <a:xfrm>
            <a:off x="-1" y="1534669"/>
            <a:ext cx="681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2060"/>
                </a:solidFill>
              </a:rPr>
              <a:t>Выбросы удаляются методом 3-х сигм</a:t>
            </a:r>
          </a:p>
        </p:txBody>
      </p:sp>
    </p:spTree>
    <p:extLst>
      <p:ext uri="{BB962C8B-B14F-4D97-AF65-F5344CB8AC3E}">
        <p14:creationId xmlns:p14="http://schemas.microsoft.com/office/powerpoint/2010/main" val="32689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334A60-BF46-4695-8610-15D787B9EE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FABCE5-968D-4E21-B103-566821A8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15" y="1124536"/>
            <a:ext cx="5172989" cy="4437631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3FC0DFA-09B8-49C0-80E0-37587247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1" y="17417"/>
            <a:ext cx="11350868" cy="625577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Корреляционные матрицы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4FA13-D208-4156-997D-9CFA29EFDD4B}"/>
              </a:ext>
            </a:extLst>
          </p:cNvPr>
          <p:cNvSpPr txBox="1"/>
          <p:nvPr/>
        </p:nvSpPr>
        <p:spPr>
          <a:xfrm>
            <a:off x="869797" y="816759"/>
            <a:ext cx="350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Исходные данные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A9BA3D-1C01-4E04-88E6-B4E0F8EA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88" y="1124536"/>
            <a:ext cx="4267589" cy="4437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1F1612-02A5-49F0-B410-9551731F05A1}"/>
              </a:ext>
            </a:extLst>
          </p:cNvPr>
          <p:cNvSpPr txBox="1"/>
          <p:nvPr/>
        </p:nvSpPr>
        <p:spPr>
          <a:xfrm>
            <a:off x="6848231" y="729876"/>
            <a:ext cx="350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После удаления выбросов</a:t>
            </a:r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F1D146E1-E17F-482D-9CDB-1E730DF5BF39}"/>
              </a:ext>
            </a:extLst>
          </p:cNvPr>
          <p:cNvSpPr/>
          <p:nvPr/>
        </p:nvSpPr>
        <p:spPr>
          <a:xfrm>
            <a:off x="4110446" y="5651863"/>
            <a:ext cx="3187337" cy="218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DF9FE6-61F2-41BD-9317-0084700D79F5}"/>
              </a:ext>
            </a:extLst>
          </p:cNvPr>
          <p:cNvSpPr/>
          <p:nvPr/>
        </p:nvSpPr>
        <p:spPr>
          <a:xfrm>
            <a:off x="3587905" y="5959639"/>
            <a:ext cx="3988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Взаимосвязь между данными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04353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3E2014-3676-49C3-B74B-2B169BEE5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7DD179D-A41B-48AD-A9A9-88C0C10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8"/>
            <a:ext cx="12192000" cy="663619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модуля упругости при растяжении, прочности при растяжении</a:t>
            </a:r>
          </a:p>
        </p:txBody>
      </p:sp>
      <p:sp>
        <p:nvSpPr>
          <p:cNvPr id="8" name="Google Shape;119;g122d8a19e0b_0_5">
            <a:extLst>
              <a:ext uri="{FF2B5EF4-FFF2-40B4-BE49-F238E27FC236}">
                <a16:creationId xmlns:a16="http://schemas.microsoft.com/office/drawing/2014/main" id="{FE647213-67B6-41F1-A8B0-80B16161F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029" y="916170"/>
            <a:ext cx="10664148" cy="15570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>
              <a:buNone/>
            </a:pP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Предпосылки:</a:t>
            </a:r>
          </a:p>
          <a:p>
            <a:pPr marL="0" lvl="0" indent="0">
              <a:buNone/>
            </a:pP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найти прогнозное значение одной переменной по значениям другой – применяются модели регрессии</a:t>
            </a:r>
          </a:p>
          <a:p>
            <a:pPr marL="0" lvl="0" indent="0">
              <a:buNone/>
            </a:pP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значения имеют разный масштаб – применяется нормализация данных </a:t>
            </a:r>
          </a:p>
          <a:p>
            <a:pPr marL="0" lvl="0" indent="0">
              <a:buNone/>
            </a:pP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четкой взаимосвязи между данными – применяется несколько моделей регрессии и выбирается лучшая </a:t>
            </a:r>
          </a:p>
          <a:p>
            <a:pPr marL="0" lvl="0" indent="0">
              <a:buNone/>
            </a:pP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модели регрессии имеют различные параметры  - оптимизация через </a:t>
            </a:r>
            <a:r>
              <a:rPr lang="en-US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9469D-0602-487B-A77C-2606DB30CDBB}"/>
              </a:ext>
            </a:extLst>
          </p:cNvPr>
          <p:cNvSpPr txBox="1"/>
          <p:nvPr/>
        </p:nvSpPr>
        <p:spPr>
          <a:xfrm>
            <a:off x="789799" y="2708367"/>
            <a:ext cx="397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Применяемые методы регрессии в ВКР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74B0C79C-3ACD-47F6-9169-D07EDB3B8DD9}"/>
              </a:ext>
            </a:extLst>
          </p:cNvPr>
          <p:cNvSpPr/>
          <p:nvPr/>
        </p:nvSpPr>
        <p:spPr>
          <a:xfrm>
            <a:off x="2177142" y="3091543"/>
            <a:ext cx="766355" cy="96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2D4337C-F018-41F5-8D85-116EAB1DB8C6}"/>
              </a:ext>
            </a:extLst>
          </p:cNvPr>
          <p:cNvSpPr/>
          <p:nvPr/>
        </p:nvSpPr>
        <p:spPr>
          <a:xfrm>
            <a:off x="1087386" y="4133593"/>
            <a:ext cx="2909848" cy="13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линейная регрессия</a:t>
            </a:r>
          </a:p>
          <a:p>
            <a:pPr lvl="0" algn="ctr">
              <a:lnSpc>
                <a:spcPct val="150000"/>
              </a:lnSpc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метод k-ближайших соседей</a:t>
            </a:r>
          </a:p>
          <a:p>
            <a:pPr lvl="0" algn="ctr">
              <a:lnSpc>
                <a:spcPct val="150000"/>
              </a:lnSpc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регрессия дерева решений</a:t>
            </a:r>
          </a:p>
          <a:p>
            <a:pPr lvl="0" algn="ctr">
              <a:lnSpc>
                <a:spcPct val="150000"/>
              </a:lnSpc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метод опорных векторов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CE3E75-4F0D-4DB5-95A1-4B2A5E15A051}"/>
              </a:ext>
            </a:extLst>
          </p:cNvPr>
          <p:cNvSpPr/>
          <p:nvPr/>
        </p:nvSpPr>
        <p:spPr>
          <a:xfrm>
            <a:off x="6255923" y="4221854"/>
            <a:ext cx="50652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F3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 (MAE)</a:t>
            </a:r>
          </a:p>
          <a:p>
            <a:endParaRPr lang="ru-RU" b="1" dirty="0">
              <a:solidFill>
                <a:srgbClr val="1F37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1F3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квадратичная ошибка (MSE)</a:t>
            </a:r>
          </a:p>
          <a:p>
            <a:endParaRPr lang="ru-RU" b="1" dirty="0">
              <a:solidFill>
                <a:srgbClr val="1F37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1F37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Корень из средней квадратичной ошибки (RMSE)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CB74F148-AED8-4819-B9DD-8713C7137F17}"/>
              </a:ext>
            </a:extLst>
          </p:cNvPr>
          <p:cNvSpPr/>
          <p:nvPr/>
        </p:nvSpPr>
        <p:spPr>
          <a:xfrm>
            <a:off x="7711439" y="3255203"/>
            <a:ext cx="766355" cy="96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BFA98-253C-4072-941D-BDFF8227F8DA}"/>
              </a:ext>
            </a:extLst>
          </p:cNvPr>
          <p:cNvSpPr txBox="1"/>
          <p:nvPr/>
        </p:nvSpPr>
        <p:spPr>
          <a:xfrm>
            <a:off x="6096000" y="2750232"/>
            <a:ext cx="397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Методы оценки качества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8207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03692-DAE3-4C20-B27A-8AB6C00D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85B5E2-D77B-40B2-97F8-1EDDF53BA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AF9A26A-3A9F-4EFF-A029-ECE542ED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85828"/>
              </p:ext>
            </p:extLst>
          </p:nvPr>
        </p:nvGraphicFramePr>
        <p:xfrm>
          <a:off x="1087386" y="958363"/>
          <a:ext cx="8875220" cy="1558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843">
                  <a:extLst>
                    <a:ext uri="{9D8B030D-6E8A-4147-A177-3AD203B41FA5}">
                      <a16:colId xmlns:a16="http://schemas.microsoft.com/office/drawing/2014/main" val="2342821715"/>
                    </a:ext>
                  </a:extLst>
                </a:gridCol>
                <a:gridCol w="2203268">
                  <a:extLst>
                    <a:ext uri="{9D8B030D-6E8A-4147-A177-3AD203B41FA5}">
                      <a16:colId xmlns:a16="http://schemas.microsoft.com/office/drawing/2014/main" val="4199094677"/>
                    </a:ext>
                  </a:extLst>
                </a:gridCol>
                <a:gridCol w="5495109">
                  <a:extLst>
                    <a:ext uri="{9D8B030D-6E8A-4147-A177-3AD203B41FA5}">
                      <a16:colId xmlns:a16="http://schemas.microsoft.com/office/drawing/2014/main" val="2866580423"/>
                    </a:ext>
                  </a:extLst>
                </a:gridCol>
              </a:tblGrid>
              <a:tr h="39392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Метод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Прогнозируемое значение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Лучшие параметры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723383"/>
                  </a:ext>
                </a:extLst>
              </a:tr>
              <a:tr h="19408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K-nn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{'n_neighbors': 150}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131338"/>
                  </a:ext>
                </a:extLst>
              </a:tr>
              <a:tr h="19408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K-nn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Прочность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{'</a:t>
                      </a:r>
                      <a:r>
                        <a:rPr lang="ru-RU" sz="900" dirty="0" err="1">
                          <a:effectLst/>
                        </a:rPr>
                        <a:t>n_neighbors</a:t>
                      </a:r>
                      <a:r>
                        <a:rPr lang="ru-RU" sz="900" dirty="0">
                          <a:effectLst/>
                        </a:rPr>
                        <a:t>': 150}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925861"/>
                  </a:ext>
                </a:extLst>
              </a:tr>
              <a:tr h="19408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Tree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{'max_depth': 1, 'min_samples_split': 5, 'splitter': 'random'}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179740"/>
                  </a:ext>
                </a:extLst>
              </a:tr>
              <a:tr h="19408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Tree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Прочность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{'max_depth': 2, 'min_samples_split': 2, 'splitter': 'random'}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52521"/>
                  </a:ext>
                </a:extLst>
              </a:tr>
              <a:tr h="19408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SVR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{'degree’: 5, 'gamma': 'auto', 'kernel': 'poly'}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11302"/>
                  </a:ext>
                </a:extLst>
              </a:tr>
              <a:tr h="19408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SVR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Прочность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{'degree': 3, 'gamma': 'auto', 'kernel': 'poly'}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328886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E0669B-1969-4ED0-B973-057A3AA0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82" y="2785619"/>
            <a:ext cx="4009914" cy="3757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C7CFE-FAEA-4174-81C8-AE61858F11C9}"/>
              </a:ext>
            </a:extLst>
          </p:cNvPr>
          <p:cNvSpPr txBox="1"/>
          <p:nvPr/>
        </p:nvSpPr>
        <p:spPr>
          <a:xfrm>
            <a:off x="5608320" y="4131014"/>
            <a:ext cx="280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Градиентный спуск для </a:t>
            </a:r>
            <a:r>
              <a:rPr lang="en-US" b="1" dirty="0">
                <a:solidFill>
                  <a:schemeClr val="accent1"/>
                </a:solidFill>
              </a:rPr>
              <a:t>k-</a:t>
            </a:r>
            <a:r>
              <a:rPr lang="en-US" b="1" dirty="0" err="1">
                <a:solidFill>
                  <a:schemeClr val="accent1"/>
                </a:solidFill>
              </a:rPr>
              <a:t>nn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1813</TotalTime>
  <Words>664</Words>
  <Application>Microsoft Office PowerPoint</Application>
  <PresentationFormat>Широкоэкранный</PresentationFormat>
  <Paragraphs>178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Open Sans</vt:lpstr>
      <vt:lpstr>Arial</vt:lpstr>
      <vt:lpstr>Times New Roman</vt:lpstr>
      <vt:lpstr>Noto Sans Symbols</vt:lpstr>
      <vt:lpstr>If,kjyVUNE_28012021</vt:lpstr>
      <vt:lpstr>Выпускная квалификационная работа по курсу  Data Science  Тема: прогнозирование конечных свойств композитных материалов </vt:lpstr>
      <vt:lpstr>Цели ВКР:</vt:lpstr>
      <vt:lpstr>Исходные данные</vt:lpstr>
      <vt:lpstr>Объединение данных</vt:lpstr>
      <vt:lpstr>Разведочный анализ данных</vt:lpstr>
      <vt:lpstr>Графики распределения данных</vt:lpstr>
      <vt:lpstr>Корреляционные матрицы</vt:lpstr>
      <vt:lpstr>Алгоритмы ML для определения модуля упругости при растяжении, прочности при растяжении</vt:lpstr>
      <vt:lpstr>Подбор гиперпараметров моделей</vt:lpstr>
      <vt:lpstr>Итоговые данные для оценки качества моделей (нормализированные данные)</vt:lpstr>
      <vt:lpstr>Фактические и спрогнозированные данные – метод опорных векторов (данные преобразованы в исходный размер)</vt:lpstr>
      <vt:lpstr>Фактические и спрогнозированные данные – линейная регрессия (данные преобразованы в исходный размер)</vt:lpstr>
      <vt:lpstr>Нейронная сеть для рекомендации соотношения матрица-напонитель</vt:lpstr>
      <vt:lpstr>Фактические и спрогнозированные данные – нейронная сеть (данные преобразованы в исходный размер)</vt:lpstr>
      <vt:lpstr>Интерфейс приложения прогноз модуля упругости при растяжении</vt:lpstr>
      <vt:lpstr>Pipeline ML при выполнении ВКР</vt:lpstr>
      <vt:lpstr>Спасибо за внимание ! 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name</cp:lastModifiedBy>
  <cp:revision>77</cp:revision>
  <dcterms:created xsi:type="dcterms:W3CDTF">2021-02-24T09:03:25Z</dcterms:created>
  <dcterms:modified xsi:type="dcterms:W3CDTF">2022-11-04T18:05:08Z</dcterms:modified>
</cp:coreProperties>
</file>