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8631D-790C-354E-B5D0-AF08D6EC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Арифмометр </a:t>
            </a:r>
            <a:br>
              <a:rPr lang="en-US" b="1" dirty="0"/>
            </a:br>
            <a:r>
              <a:rPr lang="ru-RU" b="1" dirty="0"/>
              <a:t>Джованни</a:t>
            </a:r>
            <a:r>
              <a:rPr lang="en-US" b="1" dirty="0"/>
              <a:t> </a:t>
            </a:r>
            <a:r>
              <a:rPr lang="ru-RU" b="1" dirty="0" err="1"/>
              <a:t>Полени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16197-846C-2F47-A879-5E6A3DF6B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AI-204</a:t>
            </a:r>
          </a:p>
          <a:p>
            <a:r>
              <a:rPr lang="ru-RU" dirty="0"/>
              <a:t>Максименко Андрей</a:t>
            </a:r>
          </a:p>
          <a:p>
            <a:r>
              <a:rPr lang="ru-RU" dirty="0" err="1"/>
              <a:t>Костецкий</a:t>
            </a:r>
            <a:r>
              <a:rPr lang="ru-RU" dirty="0"/>
              <a:t> Богдан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7269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5F976-48E6-B747-A06E-A97AE6CD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09551"/>
            <a:ext cx="11029949" cy="112776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Общий вид и отдельные узлы арифмометра </a:t>
            </a:r>
            <a:r>
              <a:rPr lang="ru-RU" dirty="0" err="1"/>
              <a:t>Полени</a:t>
            </a:r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FDA324-95AD-604C-9F67-AF4BA09C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081" y="1337311"/>
            <a:ext cx="3432810" cy="2347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67068-6730-6D46-886F-90DD26651E5B}"/>
              </a:ext>
            </a:extLst>
          </p:cNvPr>
          <p:cNvSpPr txBox="1"/>
          <p:nvPr/>
        </p:nvSpPr>
        <p:spPr>
          <a:xfrm>
            <a:off x="998219" y="1337311"/>
            <a:ext cx="5097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Основным элементом арифмометра было составное зубчатое колесо с переменным количеством зубцов, состоящее из плоского диска (</a:t>
            </a:r>
            <a:r>
              <a:rPr lang="en-US" dirty="0"/>
              <a:t>L) </a:t>
            </a:r>
            <a:r>
              <a:rPr lang="ru-RU" dirty="0"/>
              <a:t>и расположенных левее него трех секторов (</a:t>
            </a:r>
            <a:r>
              <a:rPr lang="en-US" dirty="0"/>
              <a:t>K, H, J). </a:t>
            </a:r>
            <a:r>
              <a:rPr lang="ru-RU" dirty="0"/>
              <a:t>В секторах (К, </a:t>
            </a:r>
            <a:r>
              <a:rPr lang="en-US" dirty="0"/>
              <a:t>H, J) </a:t>
            </a:r>
            <a:r>
              <a:rPr lang="ru-RU" dirty="0"/>
              <a:t>и заключалась основная идея Джованни </a:t>
            </a:r>
            <a:r>
              <a:rPr lang="ru-RU" dirty="0" err="1"/>
              <a:t>Полени</a:t>
            </a:r>
            <a:r>
              <a:rPr lang="ru-RU" dirty="0"/>
              <a:t>.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9D598-4E50-874F-84FB-FEE3DED6BFA0}"/>
              </a:ext>
            </a:extLst>
          </p:cNvPr>
          <p:cNvSpPr txBox="1"/>
          <p:nvPr/>
        </p:nvSpPr>
        <p:spPr>
          <a:xfrm>
            <a:off x="7137081" y="3909059"/>
            <a:ext cx="4549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Основу составного элемента составлял </a:t>
            </a:r>
            <a:r>
              <a:rPr lang="ru-RU" dirty="0" err="1"/>
              <a:t>двухреберный</a:t>
            </a:r>
            <a:r>
              <a:rPr lang="ru-RU" dirty="0"/>
              <a:t> </a:t>
            </a:r>
            <a:r>
              <a:rPr lang="ru-RU" dirty="0" err="1"/>
              <a:t>блочек</a:t>
            </a:r>
            <a:r>
              <a:rPr lang="ru-RU" dirty="0"/>
              <a:t> (АС), в левом ребре которого был сделан квадратный вырез, а в правом – прямоугольное отверстие. В вырезе закреплялся прямоугольный зубец (АВ), который с помощью подпружиненного рычага (АА) мог занимать два положения: перпендикулярное и параллельное</a:t>
            </a:r>
            <a:endParaRPr lang="ru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C6DC07-D932-A741-9D87-68FD0D06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370785"/>
            <a:ext cx="3909061" cy="28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0FBF-8E3E-6A43-BE70-B55F057B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79120"/>
          </a:xfrm>
        </p:spPr>
        <p:txBody>
          <a:bodyPr>
            <a:normAutofit fontScale="90000"/>
          </a:bodyPr>
          <a:lstStyle/>
          <a:p>
            <a:r>
              <a:rPr lang="ru-UA" dirty="0"/>
              <a:t>Процес управления и свойства 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B8070F-64AD-0C4F-9DCF-87C0E199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337311"/>
            <a:ext cx="2983099" cy="4903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55EEF-F76D-344B-AA53-E0BAF15C0BC8}"/>
              </a:ext>
            </a:extLst>
          </p:cNvPr>
          <p:cNvSpPr txBox="1"/>
          <p:nvPr/>
        </p:nvSpPr>
        <p:spPr>
          <a:xfrm>
            <a:off x="4583430" y="1997839"/>
            <a:ext cx="5948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движение весь механизм арифмометра приводился при помощи груза (</a:t>
            </a:r>
            <a:r>
              <a:rPr lang="en-US" dirty="0"/>
              <a:t>F), </a:t>
            </a:r>
            <a:r>
              <a:rPr lang="ru-RU" dirty="0"/>
              <a:t>закрепленного на веревке (</a:t>
            </a:r>
            <a:r>
              <a:rPr lang="en-US" dirty="0"/>
              <a:t>Z), </a:t>
            </a:r>
            <a:r>
              <a:rPr lang="ru-RU" dirty="0"/>
              <a:t>намотанной вокруг валика (</a:t>
            </a:r>
            <a:r>
              <a:rPr lang="en-US" dirty="0"/>
              <a:t>G), </a:t>
            </a:r>
            <a:r>
              <a:rPr lang="ru-RU" dirty="0"/>
              <a:t>который, в свою очередь, жестко крепился к оси (</a:t>
            </a:r>
            <a:r>
              <a:rPr lang="en-US" dirty="0"/>
              <a:t>V). </a:t>
            </a:r>
            <a:r>
              <a:rPr lang="ru-RU" dirty="0"/>
              <a:t>К этой же оси жестко крепилось зубчатое колесо (</a:t>
            </a:r>
            <a:r>
              <a:rPr lang="en-US" dirty="0"/>
              <a:t>S), </a:t>
            </a:r>
            <a:r>
              <a:rPr lang="ru-RU" dirty="0"/>
              <a:t>входившее в зацепление, через систему зубчатых колес, с основным и вспомогательными счетчиками арифмометра. Таким образом, когда груз (К) отпускали, он придавал вращение валику (</a:t>
            </a:r>
            <a:r>
              <a:rPr lang="en-US" dirty="0"/>
              <a:t>G) </a:t>
            </a:r>
            <a:r>
              <a:rPr lang="ru-RU" dirty="0"/>
              <a:t>и, соответственно, оси (</a:t>
            </a:r>
            <a:r>
              <a:rPr lang="en-US" dirty="0"/>
              <a:t>V), </a:t>
            </a:r>
            <a:r>
              <a:rPr lang="ru-RU" dirty="0"/>
              <a:t>и зубчатому колесу (</a:t>
            </a:r>
            <a:r>
              <a:rPr lang="en-US" dirty="0"/>
              <a:t>S), </a:t>
            </a:r>
            <a:r>
              <a:rPr lang="ru-RU" dirty="0"/>
              <a:t>что приводило в движение весь механизм арифмометра.</a:t>
            </a:r>
            <a:endParaRPr lang="ru-UA" dirty="0"/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77E42A8-F917-9D45-8C94-B8C2E3F5C699}"/>
              </a:ext>
            </a:extLst>
          </p:cNvPr>
          <p:cNvSpPr/>
          <p:nvPr/>
        </p:nvSpPr>
        <p:spPr>
          <a:xfrm>
            <a:off x="1074420" y="4740146"/>
            <a:ext cx="891540" cy="2400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363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742BF-AFC0-E54F-8BC0-86AC4801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289561"/>
            <a:ext cx="10131425" cy="499110"/>
          </a:xfrm>
        </p:spPr>
        <p:txBody>
          <a:bodyPr>
            <a:normAutofit fontScale="90000"/>
          </a:bodyPr>
          <a:lstStyle/>
          <a:p>
            <a:r>
              <a:rPr lang="ru-UA" dirty="0"/>
              <a:t>Управление на примере умножения 581 на 342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91C3-39A9-CB40-AE44-F0F92D874594}"/>
              </a:ext>
            </a:extLst>
          </p:cNvPr>
          <p:cNvSpPr txBox="1"/>
          <p:nvPr/>
        </p:nvSpPr>
        <p:spPr>
          <a:xfrm>
            <a:off x="556261" y="1166842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Во-первых, необходимо установить в исходное состояние все счетчики арифмометра. Для чего, надо установить стрелки индикаторов результата (В1, В2,…, В6), ручку вспомогательного счетного устройства (С) и сдвиговое устройство (А) в нулевое положение.</a:t>
            </a:r>
          </a:p>
          <a:p>
            <a:r>
              <a:rPr lang="ru-RU" dirty="0"/>
              <a:t>Далее вводится множимое, для чего вручную в секторах (</a:t>
            </a:r>
            <a:r>
              <a:rPr lang="en-US" dirty="0"/>
              <a:t>K, H, J) </a:t>
            </a:r>
            <a:r>
              <a:rPr lang="ru-RU" dirty="0"/>
              <a:t>составного колеса (</a:t>
            </a:r>
            <a:r>
              <a:rPr lang="en-US" dirty="0"/>
              <a:t>L) </a:t>
            </a:r>
            <a:r>
              <a:rPr lang="ru-RU" dirty="0"/>
              <a:t>выставляется необходимое число зубцов (АВ). Так, в нашем случае, в секторе (</a:t>
            </a:r>
            <a:r>
              <a:rPr lang="en-US" dirty="0"/>
              <a:t>K), </a:t>
            </a:r>
            <a:r>
              <a:rPr lang="ru-RU" dirty="0"/>
              <a:t>отвечающем за разряд единиц, в вертикальное положение устанавливается один зубец (так как младший разряд множимого (581) - единица), остальные восемь зубцов остаются в горизонтальном положении и входить в зацепление с основным счетным механизмом не будут. Таким образом, при повороте составного зубчатого колеса (</a:t>
            </a:r>
            <a:r>
              <a:rPr lang="en-US" dirty="0"/>
              <a:t>L) </a:t>
            </a:r>
            <a:r>
              <a:rPr lang="ru-RU" dirty="0"/>
              <a:t>на 360 градусов, зубчатое колесо основного счетного механизма (М1), отвечающее за младший разряд результата, повернется на 1/10 оборота.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91E86-489F-E24A-81DF-16EB06EF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166842"/>
            <a:ext cx="3074670" cy="49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CE7F9-FA69-C446-9644-9820A565196B}"/>
              </a:ext>
            </a:extLst>
          </p:cNvPr>
          <p:cNvSpPr txBox="1"/>
          <p:nvPr/>
        </p:nvSpPr>
        <p:spPr>
          <a:xfrm>
            <a:off x="354330" y="331470"/>
            <a:ext cx="102067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Аналогично поступают и с сектором (</a:t>
            </a:r>
            <a:r>
              <a:rPr lang="en-US" dirty="0"/>
              <a:t>J), </a:t>
            </a:r>
            <a:r>
              <a:rPr lang="ru-RU" dirty="0"/>
              <a:t>отвечающим за разряд сотен. В нашем случае, число зубцов сектора (</a:t>
            </a:r>
            <a:r>
              <a:rPr lang="en-US" dirty="0"/>
              <a:t>J), </a:t>
            </a:r>
            <a:r>
              <a:rPr lang="ru-RU" dirty="0"/>
              <a:t>установленных в вертикальное состояние, – пять.</a:t>
            </a:r>
          </a:p>
          <a:p>
            <a:r>
              <a:rPr lang="ru-RU" dirty="0"/>
              <a:t>Установка всех зубцов осуществляется вручную и является одной из самых трудоемких операций при вычислении с помощью арифмометра </a:t>
            </a:r>
            <a:r>
              <a:rPr lang="ru-RU" dirty="0" err="1"/>
              <a:t>Полени</a:t>
            </a:r>
            <a:r>
              <a:rPr lang="ru-RU" dirty="0"/>
              <a:t>.</a:t>
            </a:r>
          </a:p>
          <a:p>
            <a:r>
              <a:rPr lang="ru-RU" dirty="0"/>
              <a:t>После того, как все зубцы (АВ) составного счетного колеса (</a:t>
            </a:r>
            <a:r>
              <a:rPr lang="en-US" dirty="0"/>
              <a:t>L) </a:t>
            </a:r>
            <a:r>
              <a:rPr lang="ru-RU" dirty="0"/>
              <a:t>установлены, можно перейти, непосредственно, к умножению. </a:t>
            </a:r>
          </a:p>
          <a:p>
            <a:r>
              <a:rPr lang="ru-RU" dirty="0"/>
              <a:t>Умножение осуществляется поразрядно, то есть вначале - на младший разряд множителя, затем - на разряд десяток и так далее до старшего разряда множителя. Рассмотрим механизм умножения на нашем примере более подробно. </a:t>
            </a:r>
          </a:p>
          <a:p>
            <a:r>
              <a:rPr lang="ru-RU" dirty="0"/>
              <a:t>Сначала произведем умножение на младший разряд множителя (342) – на двойку. Для этого необходимо вставить штифт (Е) в отверстие (</a:t>
            </a:r>
            <a:r>
              <a:rPr lang="en-US" dirty="0"/>
              <a:t>D), </a:t>
            </a:r>
            <a:r>
              <a:rPr lang="ru-RU" dirty="0"/>
              <a:t>напротив цифры два, и отпустить груз (</a:t>
            </a:r>
            <a:r>
              <a:rPr lang="en-US" dirty="0"/>
              <a:t>F).</a:t>
            </a:r>
          </a:p>
          <a:p>
            <a:r>
              <a:rPr lang="ru-RU" dirty="0"/>
              <a:t>Груз (</a:t>
            </a:r>
            <a:r>
              <a:rPr lang="en-US" dirty="0"/>
              <a:t>F), </a:t>
            </a:r>
            <a:r>
              <a:rPr lang="ru-RU" dirty="0"/>
              <a:t>опускаясь и разматывая тросик (</a:t>
            </a:r>
            <a:r>
              <a:rPr lang="en-US" dirty="0"/>
              <a:t>Z), </a:t>
            </a:r>
            <a:r>
              <a:rPr lang="ru-RU" dirty="0"/>
              <a:t>придаст вращение цилиндру (</a:t>
            </a:r>
            <a:r>
              <a:rPr lang="en-US" dirty="0"/>
              <a:t>G), </a:t>
            </a:r>
            <a:r>
              <a:rPr lang="ru-RU" dirty="0"/>
              <a:t>который насажен на ось (</a:t>
            </a:r>
            <a:r>
              <a:rPr lang="en-US" dirty="0"/>
              <a:t>V), </a:t>
            </a:r>
            <a:r>
              <a:rPr lang="ru-RU" dirty="0"/>
              <a:t>к которой жестко прикреплено зубчатое колесо (</a:t>
            </a:r>
            <a:r>
              <a:rPr lang="en-US" dirty="0"/>
              <a:t>S) </a:t>
            </a:r>
            <a:r>
              <a:rPr lang="ru-RU" dirty="0"/>
              <a:t>и однозубое колесо (</a:t>
            </a:r>
            <a:r>
              <a:rPr lang="en-US" dirty="0"/>
              <a:t>AD).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умножения на разряд десяток, необходимо сдвинуть множимое на 1 разряд и повторить все действия, описанные при умножении на разряд единиц. Для сдвига множителя на 1 разряд, необходимо повернуть ручку сдвигового механизма (А) на З60 градусов.</a:t>
            </a:r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2950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DC1D8-AE35-344E-81BF-2FF4A8259CFF}"/>
              </a:ext>
            </a:extLst>
          </p:cNvPr>
          <p:cNvSpPr txBox="1"/>
          <p:nvPr/>
        </p:nvSpPr>
        <p:spPr>
          <a:xfrm>
            <a:off x="5189220" y="889843"/>
            <a:ext cx="67193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того, как вращение вспомогательного счетного механизма (С) будет остановлено штифтом (Е), стрелки индикатора результата (В1, В2,..., В6) покажут число 24 654.</a:t>
            </a:r>
          </a:p>
          <a:p>
            <a:r>
              <a:rPr lang="ru-RU" dirty="0"/>
              <a:t>Для умножения на разряд сотен множителя (342), необходимо еще раз сдвинуть множимое на один разряд, для чего повернуть ручку сдвигового механизма (А) на один полный оборот. Затем вставить штифт (Е) в отверстие (В), напротив числа девять, так как разряд сотен множителя (342) равняется шести, и ручка вспомогательного счетного механизма (С) уже сделала оборот на шесть делений при расчете умножения на разряд единиц и десяток. Затем снова отпускается груз (</a:t>
            </a:r>
            <a:r>
              <a:rPr lang="en-US" dirty="0"/>
              <a:t>F), </a:t>
            </a:r>
            <a:r>
              <a:rPr lang="ru-RU" dirty="0"/>
              <a:t>приводящий в движение механизм арифмометра </a:t>
            </a:r>
            <a:r>
              <a:rPr lang="ru-RU" dirty="0" err="1"/>
              <a:t>Полени</a:t>
            </a:r>
            <a:r>
              <a:rPr lang="ru-RU" dirty="0"/>
              <a:t>.</a:t>
            </a:r>
          </a:p>
          <a:p>
            <a:r>
              <a:rPr lang="ru-RU" dirty="0"/>
              <a:t>После того, как вращение ручки вспомогательного счетного механизма (С) будет остановлено штифтом (Е), завершится умножение на разряд тысяч множителя (342), и стрелки (В1, В2,…, В6) индикатора результата умножения покажут искомый результат: 200 754.</a:t>
            </a:r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E6E22-D27E-7342-9173-5364363E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889843"/>
            <a:ext cx="2795270" cy="4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71</TotalTime>
  <Words>787</Words>
  <Application>Microsoft Macintosh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Арифмометр  Джованни Полени</vt:lpstr>
      <vt:lpstr>Общий вид и отдельные узлы арифмометра Полени</vt:lpstr>
      <vt:lpstr>Процес управления и свойства ос</vt:lpstr>
      <vt:lpstr>Управление на примере умножения 581 на 342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Арифмометр  Джованни Полени</dc:title>
  <dc:creator>Богдан Костецкий</dc:creator>
  <cp:lastModifiedBy>Богдан Костецкий</cp:lastModifiedBy>
  <cp:revision>5</cp:revision>
  <dcterms:created xsi:type="dcterms:W3CDTF">2021-02-28T17:36:08Z</dcterms:created>
  <dcterms:modified xsi:type="dcterms:W3CDTF">2021-02-28T18:47:43Z</dcterms:modified>
</cp:coreProperties>
</file>