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62" r:id="rId10"/>
    <p:sldId id="263" r:id="rId11"/>
    <p:sldId id="264" r:id="rId12"/>
    <p:sldId id="265" r:id="rId13"/>
    <p:sldId id="261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9CA6D1C-DB9F-4C70-AF58-BC2223AE4DFE}">
  <a:tblStyle styleId="{E9CA6D1C-DB9F-4C70-AF58-BC2223AE4DFE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sz="1100"/>
              <a:t>
</a:t>
            </a:r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</p:txBody>
      </p:sp>
    </p:spTree>
    <p:extLst>
      <p:ext uri="{BB962C8B-B14F-4D97-AF65-F5344CB8AC3E}">
        <p14:creationId xmlns:p14="http://schemas.microsoft.com/office/powerpoint/2010/main" val="6882627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ru-RU" dirty="0" err="1" smtClean="0"/>
              <a:t>Статическая_типизация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baseline="0" dirty="0" smtClean="0"/>
              <a:t> </a:t>
            </a:r>
            <a:r>
              <a:rPr lang="ru-RU" baseline="0" dirty="0" smtClean="0"/>
              <a:t>Динамическая типизация</a:t>
            </a:r>
          </a:p>
          <a:p>
            <a:r>
              <a:rPr lang="ru-RU" dirty="0" smtClean="0"/>
              <a:t>Строгая типизация </a:t>
            </a:r>
            <a:r>
              <a:rPr lang="en-US" dirty="0" err="1" smtClean="0"/>
              <a:t>vs</a:t>
            </a:r>
            <a:r>
              <a:rPr lang="en-US" baseline="0" dirty="0" smtClean="0"/>
              <a:t> </a:t>
            </a:r>
            <a:r>
              <a:rPr lang="ru-RU" baseline="0" dirty="0" smtClean="0"/>
              <a:t>Слабая типизация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Hexadecimal: http://en.wikipedia.org/wiki/Hexadecimal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-US" dirty="0" smtClean="0"/>
              <a:t>implicit  = </a:t>
            </a:r>
            <a:r>
              <a:rPr lang="ru-RU" dirty="0" smtClean="0"/>
              <a:t>неявный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9" name="Shape 9"/>
          <p:cNvSpPr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books/jls/third_edition/html/conversion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specs/jls/se7/html/jls-5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pPr lvl="0" rtl="0"/>
            <a:r>
              <a:rPr/>
              <a:t>Java Types and Variables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57200" y="125006"/>
            <a:ext cx="8229600" cy="12926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r>
              <a:rPr dirty="0"/>
              <a:t>Primitive Types: Conversions(Casting)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78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0" lvl="0" indent="0" rtl="0">
              <a:buNone/>
            </a:pPr>
            <a:r>
              <a:rPr sz="1800" dirty="0" smtClean="0">
                <a:solidFill>
                  <a:srgbClr val="000000"/>
                </a:solidFill>
              </a:rPr>
              <a:t>Conversions: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lvl="0" indent="0" rtl="0">
              <a:buNone/>
            </a:pPr>
            <a:r>
              <a:rPr sz="1800" dirty="0" smtClean="0">
                <a:solidFill>
                  <a:srgbClr val="000000"/>
                </a:solidFill>
              </a:rPr>
              <a:t>implicit </a:t>
            </a:r>
            <a:r>
              <a:rPr sz="1800" dirty="0">
                <a:solidFill>
                  <a:srgbClr val="000000"/>
                </a:solidFill>
              </a:rPr>
              <a:t>- automatic widening </a:t>
            </a:r>
            <a:r>
              <a:rPr sz="1800" dirty="0" smtClean="0">
                <a:solidFill>
                  <a:srgbClr val="000000"/>
                </a:solidFill>
              </a:rPr>
              <a:t>conversion.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sz="1050" dirty="0" smtClean="0">
                <a:solidFill>
                  <a:srgbClr val="000000"/>
                </a:solidFill>
              </a:rPr>
              <a:t>	byte </a:t>
            </a:r>
            <a:r>
              <a:rPr lang="en-US" sz="1050" dirty="0">
                <a:solidFill>
                  <a:srgbClr val="000000"/>
                </a:solidFill>
              </a:rPr>
              <a:t>to short, </a:t>
            </a:r>
            <a:r>
              <a:rPr lang="en-US" sz="1050" dirty="0" err="1">
                <a:solidFill>
                  <a:srgbClr val="000000"/>
                </a:solidFill>
              </a:rPr>
              <a:t>int</a:t>
            </a:r>
            <a:r>
              <a:rPr lang="en-US" sz="1050" dirty="0">
                <a:solidFill>
                  <a:srgbClr val="000000"/>
                </a:solidFill>
              </a:rPr>
              <a:t>, long, float, or </a:t>
            </a:r>
            <a:r>
              <a:rPr lang="en-US" sz="1050" dirty="0" smtClean="0">
                <a:solidFill>
                  <a:srgbClr val="000000"/>
                </a:solidFill>
              </a:rPr>
              <a:t>double</a:t>
            </a:r>
          </a:p>
          <a:p>
            <a:pPr marL="0" lvl="0" indent="0">
              <a:buNone/>
            </a:pPr>
            <a:r>
              <a:rPr lang="en-US" sz="1050" dirty="0" smtClean="0">
                <a:solidFill>
                  <a:srgbClr val="000000"/>
                </a:solidFill>
              </a:rPr>
              <a:t>	short </a:t>
            </a:r>
            <a:r>
              <a:rPr lang="en-US" sz="1050" dirty="0">
                <a:solidFill>
                  <a:srgbClr val="000000"/>
                </a:solidFill>
              </a:rPr>
              <a:t>to </a:t>
            </a:r>
            <a:r>
              <a:rPr lang="en-US" sz="1050" dirty="0" err="1">
                <a:solidFill>
                  <a:srgbClr val="000000"/>
                </a:solidFill>
              </a:rPr>
              <a:t>int</a:t>
            </a:r>
            <a:r>
              <a:rPr lang="en-US" sz="1050" dirty="0">
                <a:solidFill>
                  <a:srgbClr val="000000"/>
                </a:solidFill>
              </a:rPr>
              <a:t>, long, float, or </a:t>
            </a:r>
            <a:r>
              <a:rPr lang="en-US" sz="1050" dirty="0" smtClean="0">
                <a:solidFill>
                  <a:srgbClr val="000000"/>
                </a:solidFill>
              </a:rPr>
              <a:t>double</a:t>
            </a:r>
          </a:p>
          <a:p>
            <a:pPr marL="0" lvl="0" indent="0">
              <a:buNone/>
            </a:pPr>
            <a:r>
              <a:rPr lang="en-US" sz="1050" dirty="0" smtClean="0">
                <a:solidFill>
                  <a:srgbClr val="000000"/>
                </a:solidFill>
              </a:rPr>
              <a:t>	char </a:t>
            </a:r>
            <a:r>
              <a:rPr lang="en-US" sz="1050" dirty="0">
                <a:solidFill>
                  <a:srgbClr val="000000"/>
                </a:solidFill>
              </a:rPr>
              <a:t>to </a:t>
            </a:r>
            <a:r>
              <a:rPr lang="en-US" sz="1050" dirty="0" err="1">
                <a:solidFill>
                  <a:srgbClr val="000000"/>
                </a:solidFill>
              </a:rPr>
              <a:t>int</a:t>
            </a:r>
            <a:r>
              <a:rPr lang="en-US" sz="1050" dirty="0">
                <a:solidFill>
                  <a:srgbClr val="000000"/>
                </a:solidFill>
              </a:rPr>
              <a:t>, long, float, or </a:t>
            </a:r>
            <a:r>
              <a:rPr lang="en-US" sz="1050" dirty="0" smtClean="0">
                <a:solidFill>
                  <a:srgbClr val="000000"/>
                </a:solidFill>
              </a:rPr>
              <a:t>double</a:t>
            </a:r>
            <a:endParaRPr lang="en-US" sz="105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sz="1050" dirty="0" smtClean="0">
                <a:solidFill>
                  <a:srgbClr val="000000"/>
                </a:solidFill>
              </a:rPr>
              <a:t>	</a:t>
            </a:r>
            <a:r>
              <a:rPr lang="en-US" sz="1050" dirty="0" err="1" smtClean="0">
                <a:solidFill>
                  <a:srgbClr val="000000"/>
                </a:solidFill>
              </a:rPr>
              <a:t>int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  <a:r>
              <a:rPr lang="en-US" sz="1050" dirty="0">
                <a:solidFill>
                  <a:srgbClr val="000000"/>
                </a:solidFill>
              </a:rPr>
              <a:t>to long, float, or </a:t>
            </a:r>
            <a:r>
              <a:rPr lang="en-US" sz="1050" dirty="0" smtClean="0">
                <a:solidFill>
                  <a:srgbClr val="000000"/>
                </a:solidFill>
              </a:rPr>
              <a:t>double</a:t>
            </a:r>
            <a:endParaRPr lang="en-US" sz="105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sz="1050" dirty="0" smtClean="0">
                <a:solidFill>
                  <a:srgbClr val="000000"/>
                </a:solidFill>
              </a:rPr>
              <a:t>	long </a:t>
            </a:r>
            <a:r>
              <a:rPr lang="en-US" sz="1050" dirty="0">
                <a:solidFill>
                  <a:srgbClr val="000000"/>
                </a:solidFill>
              </a:rPr>
              <a:t>to float or double</a:t>
            </a:r>
          </a:p>
          <a:p>
            <a:pPr marL="0" lvl="0" indent="0">
              <a:buNone/>
            </a:pPr>
            <a:r>
              <a:rPr lang="en-US" sz="1050" dirty="0" smtClean="0">
                <a:solidFill>
                  <a:srgbClr val="000000"/>
                </a:solidFill>
              </a:rPr>
              <a:t>	float </a:t>
            </a:r>
            <a:r>
              <a:rPr lang="en-US" sz="1050" dirty="0">
                <a:solidFill>
                  <a:srgbClr val="000000"/>
                </a:solidFill>
              </a:rPr>
              <a:t>to </a:t>
            </a:r>
            <a:r>
              <a:rPr lang="en-US" sz="1050" dirty="0" smtClean="0">
                <a:solidFill>
                  <a:srgbClr val="000000"/>
                </a:solidFill>
              </a:rPr>
              <a:t>double</a:t>
            </a:r>
          </a:p>
          <a:p>
            <a:pPr marL="0" lvl="0" indent="0" rtl="0">
              <a:buNone/>
            </a:pPr>
            <a:r>
              <a:rPr sz="1800" dirty="0" smtClean="0">
                <a:solidFill>
                  <a:srgbClr val="000000"/>
                </a:solidFill>
              </a:rPr>
              <a:t>explicit - requires casting; may loose data;</a:t>
            </a:r>
          </a:p>
          <a:p>
            <a:pPr marL="914400" lvl="0" indent="0" rtl="0">
              <a:buNone/>
            </a:pPr>
            <a:r>
              <a:rPr sz="1800" dirty="0" err="1" smtClean="0">
                <a:solidFill>
                  <a:srgbClr val="000000"/>
                </a:solidFill>
              </a:rPr>
              <a:t>int</a:t>
            </a:r>
            <a:r>
              <a:rPr sz="1800" dirty="0" smtClean="0">
                <a:solidFill>
                  <a:srgbClr val="000000"/>
                </a:solidFill>
              </a:rPr>
              <a:t> </a:t>
            </a:r>
            <a:r>
              <a:rPr sz="1800" dirty="0" err="1">
                <a:solidFill>
                  <a:srgbClr val="000000"/>
                </a:solidFill>
              </a:rPr>
              <a:t>i</a:t>
            </a:r>
            <a:r>
              <a:rPr sz="1800" dirty="0">
                <a:solidFill>
                  <a:srgbClr val="000000"/>
                </a:solidFill>
              </a:rPr>
              <a:t> = (</a:t>
            </a:r>
            <a:r>
              <a:rPr sz="1800" dirty="0" err="1">
                <a:solidFill>
                  <a:srgbClr val="000000"/>
                </a:solidFill>
              </a:rPr>
              <a:t>int</a:t>
            </a:r>
            <a:r>
              <a:rPr sz="1800" dirty="0">
                <a:solidFill>
                  <a:srgbClr val="000000"/>
                </a:solidFill>
              </a:rPr>
              <a:t>) 3.2;</a:t>
            </a:r>
            <a:r>
              <a:rPr sz="1800" dirty="0">
                <a:solidFill>
                  <a:schemeClr val="dk2"/>
                </a:solidFill>
              </a:rPr>
              <a:t> 	// == </a:t>
            </a:r>
            <a:r>
              <a:rPr sz="1800" dirty="0" smtClean="0">
                <a:solidFill>
                  <a:schemeClr val="dk2"/>
                </a:solidFill>
              </a:rPr>
              <a:t>3</a:t>
            </a:r>
            <a:endParaRPr lang="en-US" sz="1800" dirty="0" smtClean="0">
              <a:solidFill>
                <a:schemeClr val="dk2"/>
              </a:solidFill>
            </a:endParaRPr>
          </a:p>
          <a:p>
            <a:pPr marL="914400" lvl="0" indent="0" rtl="0">
              <a:buNone/>
            </a:pPr>
            <a:r>
              <a:rPr sz="1800" dirty="0" smtClean="0">
                <a:solidFill>
                  <a:srgbClr val="000000"/>
                </a:solidFill>
              </a:rPr>
              <a:t>byte </a:t>
            </a:r>
            <a:r>
              <a:rPr sz="1800" dirty="0">
                <a:solidFill>
                  <a:srgbClr val="000000"/>
                </a:solidFill>
              </a:rPr>
              <a:t>b = (byte)26;  </a:t>
            </a:r>
            <a:r>
              <a:rPr sz="1800" dirty="0">
                <a:solidFill>
                  <a:schemeClr val="dk2"/>
                </a:solidFill>
              </a:rPr>
              <a:t>// - not necessary</a:t>
            </a:r>
          </a:p>
          <a:p>
            <a:pPr marL="0" lvl="0" indent="0" rtl="0">
              <a:buNone/>
            </a:pPr>
            <a:r>
              <a:rPr sz="1800" dirty="0">
                <a:solidFill>
                  <a:schemeClr val="dk2"/>
                </a:solidFill>
              </a:rPr>
              <a:t>	</a:t>
            </a:r>
            <a:r>
              <a:rPr sz="1800" dirty="0">
                <a:solidFill>
                  <a:srgbClr val="000000"/>
                </a:solidFill>
              </a:rPr>
              <a:t>byte b = (byte)129;</a:t>
            </a:r>
            <a:r>
              <a:rPr sz="1800" dirty="0">
                <a:solidFill>
                  <a:schemeClr val="dk2"/>
                </a:solidFill>
              </a:rPr>
              <a:t> // == -127		</a:t>
            </a:r>
            <a:r>
              <a:rPr sz="1800" strike="sngStrike" dirty="0">
                <a:solidFill>
                  <a:schemeClr val="dk2"/>
                </a:solidFill>
              </a:rPr>
              <a:t>00000000</a:t>
            </a:r>
            <a:r>
              <a:rPr sz="1800" dirty="0">
                <a:solidFill>
                  <a:schemeClr val="dk2"/>
                </a:solidFill>
              </a:rPr>
              <a:t> 10000001</a:t>
            </a:r>
          </a:p>
          <a:p>
            <a:pPr marL="0" lvl="0" indent="0" rtl="0">
              <a:buNone/>
            </a:pPr>
            <a:r>
              <a:rPr sz="1800" dirty="0">
                <a:solidFill>
                  <a:srgbClr val="000000"/>
                </a:solidFill>
              </a:rPr>
              <a:t>	float f = (float)3/2; </a:t>
            </a:r>
            <a:r>
              <a:rPr sz="1800" dirty="0">
                <a:solidFill>
                  <a:schemeClr val="dk2"/>
                </a:solidFill>
              </a:rPr>
              <a:t> // == 1.5; note that (3/2 == </a:t>
            </a:r>
            <a:r>
              <a:rPr sz="1800" dirty="0" smtClean="0">
                <a:solidFill>
                  <a:schemeClr val="dk2"/>
                </a:solidFill>
              </a:rPr>
              <a:t>1)</a:t>
            </a:r>
            <a:endParaRPr lang="en-US" sz="1800" dirty="0" smtClean="0">
              <a:solidFill>
                <a:schemeClr val="dk2"/>
              </a:solidFill>
            </a:endParaRPr>
          </a:p>
          <a:p>
            <a:pPr marL="0" lvl="0" indent="0" rtl="0">
              <a:buNone/>
            </a:pPr>
            <a:r>
              <a:rPr lang="en-US" sz="1800" dirty="0">
                <a:solidFill>
                  <a:schemeClr val="dk2"/>
                </a:solidFill>
              </a:rPr>
              <a:t>	</a:t>
            </a:r>
            <a:r>
              <a:rPr sz="1800" dirty="0" smtClean="0">
                <a:solidFill>
                  <a:srgbClr val="000000"/>
                </a:solidFill>
              </a:rPr>
              <a:t>char </a:t>
            </a:r>
            <a:r>
              <a:rPr sz="1800" dirty="0">
                <a:solidFill>
                  <a:srgbClr val="000000"/>
                </a:solidFill>
              </a:rPr>
              <a:t>c = 268; </a:t>
            </a:r>
            <a:r>
              <a:rPr sz="1800" dirty="0">
                <a:solidFill>
                  <a:schemeClr val="dk2"/>
                </a:solidFill>
              </a:rPr>
              <a:t>// == '?'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dk2"/>
              </a:solidFill>
            </a:endParaRPr>
          </a:p>
          <a:p>
            <a:pPr marL="0" indent="0">
              <a:buNone/>
            </a:pPr>
            <a:r>
              <a:rPr sz="1800" dirty="0" smtClean="0">
                <a:solidFill>
                  <a:schemeClr val="dk2"/>
                </a:solidFill>
              </a:rPr>
              <a:t>See </a:t>
            </a:r>
            <a:r>
              <a:rPr sz="1800" dirty="0">
                <a:solidFill>
                  <a:schemeClr val="dk2"/>
                </a:solidFill>
              </a:rPr>
              <a:t>more in </a:t>
            </a:r>
            <a:r>
              <a:rPr sz="1800" u="sng" dirty="0">
                <a:solidFill>
                  <a:schemeClr val="hlink"/>
                </a:solidFill>
                <a:hlinkClick r:id="rId3"/>
              </a:rPr>
              <a:t>The Java </a:t>
            </a:r>
            <a:r>
              <a:rPr sz="1800" u="sng" dirty="0">
                <a:solidFill>
                  <a:schemeClr val="hlink"/>
                </a:solidFill>
                <a:hlinkClick r:id="rId4"/>
              </a:rPr>
              <a:t>Language </a:t>
            </a:r>
            <a:r>
              <a:rPr sz="1800" u="sng" dirty="0">
                <a:solidFill>
                  <a:schemeClr val="hlink"/>
                </a:solidFill>
                <a:hlinkClick r:id="rId3"/>
              </a:rPr>
              <a:t>Specification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29000" y="2689043"/>
            <a:ext cx="5816886" cy="694829"/>
            <a:chOff x="1371600" y="2362200"/>
            <a:chExt cx="5816886" cy="694829"/>
          </a:xfrm>
        </p:grpSpPr>
        <p:cxnSp>
          <p:nvCxnSpPr>
            <p:cNvPr id="75" name="Shape 75"/>
            <p:cNvCxnSpPr/>
            <p:nvPr/>
          </p:nvCxnSpPr>
          <p:spPr>
            <a:xfrm>
              <a:off x="1906387" y="2706075"/>
              <a:ext cx="3182100" cy="0"/>
            </a:xfrm>
            <a:prstGeom prst="straightConnector1">
              <a:avLst/>
            </a:prstGeom>
            <a:noFill/>
            <a:ln w="19050" cap="flat">
              <a:solidFill>
                <a:srgbClr val="1155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6" name="Shape 76"/>
            <p:cNvCxnSpPr/>
            <p:nvPr/>
          </p:nvCxnSpPr>
          <p:spPr>
            <a:xfrm>
              <a:off x="3798712" y="2362200"/>
              <a:ext cx="0" cy="589500"/>
            </a:xfrm>
            <a:prstGeom prst="straightConnector1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Shape 77"/>
            <p:cNvSpPr/>
            <p:nvPr/>
          </p:nvSpPr>
          <p:spPr>
            <a:xfrm>
              <a:off x="3867487" y="2656950"/>
              <a:ext cx="3320999" cy="40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spAutoFit/>
            </a:bodyPr>
            <a:lstStyle/>
            <a:p>
              <a:pPr lvl="0" rtl="0"/>
              <a:r>
                <a:rPr dirty="0">
                  <a:solidFill>
                    <a:srgbClr val="FF0000"/>
                  </a:solidFill>
                </a:rPr>
                <a:t>May loose </a:t>
              </a:r>
              <a:r>
                <a:rPr lang="en-US" dirty="0" smtClean="0">
                  <a:solidFill>
                    <a:srgbClr val="FF0000"/>
                  </a:solidFill>
                </a:rPr>
                <a:t>precision</a:t>
              </a:r>
              <a:r>
                <a:rPr dirty="0" smtClean="0">
                  <a:solidFill>
                    <a:srgbClr val="FF0000"/>
                  </a:solidFill>
                </a:rPr>
                <a:t> </a:t>
              </a:r>
              <a:r>
                <a:rPr dirty="0">
                  <a:solidFill>
                    <a:srgbClr val="FF0000"/>
                  </a:solidFill>
                </a:rPr>
                <a:t>here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371600" y="2398298"/>
              <a:ext cx="472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0" lvl="0"/>
              <a:r>
                <a:rPr lang="en-US" dirty="0"/>
                <a:t>byte short </a:t>
              </a:r>
              <a:r>
                <a:rPr lang="en-US" dirty="0" err="1"/>
                <a:t>int</a:t>
              </a:r>
              <a:r>
                <a:rPr lang="en-US" dirty="0"/>
                <a:t> long float double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pPr marL="0" indent="0"/>
            <a:r>
              <a:rPr dirty="0"/>
              <a:t>Primitive Types Conversions: Examples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800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dirty="0"/>
              <a:t>byte b = 1231231;</a:t>
            </a:r>
          </a:p>
          <a:p>
            <a:pPr marL="457200" marR="0" lvl="0" indent="-4191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dirty="0" err="1" smtClean="0"/>
              <a:t>int</a:t>
            </a:r>
            <a:r>
              <a:rPr dirty="0" smtClean="0"/>
              <a:t> </a:t>
            </a:r>
            <a:r>
              <a:rPr dirty="0"/>
              <a:t>a = 3 + 5.3;</a:t>
            </a:r>
          </a:p>
          <a:p>
            <a:pPr marL="457200" marR="0" lvl="0" indent="-4191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dirty="0" smtClean="0"/>
              <a:t>float </a:t>
            </a:r>
            <a:r>
              <a:rPr dirty="0"/>
              <a:t>f = 3/2;</a:t>
            </a:r>
          </a:p>
          <a:p>
            <a:pPr marL="0" indent="0">
              <a:buNone/>
            </a:pPr>
            <a:endParaRPr dirty="0"/>
          </a:p>
          <a:p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46226" y="4380875"/>
            <a:ext cx="777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Type </a:t>
            </a:r>
            <a:r>
              <a:rPr lang="en-US" sz="2400" dirty="0"/>
              <a:t>mismatch: cannot convert from </a:t>
            </a:r>
            <a:r>
              <a:rPr lang="en-US" sz="2400" dirty="0" err="1"/>
              <a:t>int</a:t>
            </a:r>
            <a:r>
              <a:rPr lang="en-US" sz="2400" dirty="0"/>
              <a:t> to </a:t>
            </a:r>
            <a:r>
              <a:rPr lang="en-US" sz="2400" dirty="0" smtClean="0"/>
              <a:t>byte</a:t>
            </a:r>
          </a:p>
          <a:p>
            <a:r>
              <a:rPr lang="en-US" sz="2400" dirty="0" smtClean="0">
                <a:solidFill>
                  <a:schemeClr val="dk1"/>
                </a:solidFill>
              </a:rPr>
              <a:t>2. Type </a:t>
            </a:r>
            <a:r>
              <a:rPr lang="en-US" sz="2400" dirty="0">
                <a:solidFill>
                  <a:schemeClr val="dk1"/>
                </a:solidFill>
              </a:rPr>
              <a:t>mismatch: cannot convert from double to </a:t>
            </a:r>
            <a:r>
              <a:rPr lang="en-US" sz="2400" dirty="0" err="1" smtClean="0">
                <a:solidFill>
                  <a:schemeClr val="dk1"/>
                </a:solidFill>
              </a:rPr>
              <a:t>int</a:t>
            </a:r>
            <a:endParaRPr lang="en-US" sz="2400" dirty="0"/>
          </a:p>
          <a:p>
            <a:r>
              <a:rPr lang="en-US" sz="2400" dirty="0" smtClean="0"/>
              <a:t>3. f = </a:t>
            </a:r>
            <a:r>
              <a:rPr lang="en-US" sz="2400" dirty="0"/>
              <a:t>1.0</a:t>
            </a:r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pPr algn="ctr"/>
            <a:r>
              <a:rPr/>
              <a:t>Quiz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64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0" indent="0" algn="ctr">
              <a:buNone/>
            </a:pPr>
            <a:r>
              <a:rPr dirty="0"/>
              <a:t>(</a:t>
            </a:r>
            <a:r>
              <a:rPr dirty="0" err="1"/>
              <a:t>int</a:t>
            </a:r>
            <a:r>
              <a:rPr dirty="0"/>
              <a:t>)(char)(byte) (-1) = ?</a:t>
            </a:r>
          </a:p>
        </p:txBody>
      </p:sp>
      <p:sp>
        <p:nvSpPr>
          <p:cNvPr id="90" name="Shape 90"/>
          <p:cNvSpPr/>
          <p:nvPr/>
        </p:nvSpPr>
        <p:spPr>
          <a:xfrm>
            <a:off x="1297378" y="3165625"/>
            <a:ext cx="5423400" cy="476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 smtClean="0">
                <a:solidFill>
                  <a:schemeClr val="dk2"/>
                </a:solidFill>
              </a:rPr>
              <a:t>(byte)</a:t>
            </a:r>
            <a:r>
              <a:rPr lang="en-US" sz="1800" dirty="0" smtClean="0">
                <a:solidFill>
                  <a:schemeClr val="dk2"/>
                </a:solidFill>
              </a:rPr>
              <a:t>                                                         </a:t>
            </a:r>
            <a:r>
              <a:rPr sz="1800" dirty="0" smtClean="0"/>
              <a:t>11111111</a:t>
            </a:r>
            <a:endParaRPr lang="en-US" sz="1800" dirty="0" smtClean="0"/>
          </a:p>
        </p:txBody>
      </p:sp>
      <p:sp>
        <p:nvSpPr>
          <p:cNvPr id="91" name="Shape 91"/>
          <p:cNvSpPr/>
          <p:nvPr/>
        </p:nvSpPr>
        <p:spPr>
          <a:xfrm>
            <a:off x="1191203" y="3841175"/>
            <a:ext cx="5529599" cy="461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r" rtl="0"/>
            <a:r>
              <a:rPr sz="1800" dirty="0">
                <a:solidFill>
                  <a:schemeClr val="dk2"/>
                </a:solidFill>
              </a:rPr>
              <a:t>(</a:t>
            </a:r>
            <a:r>
              <a:rPr sz="1800" dirty="0" smtClean="0">
                <a:solidFill>
                  <a:schemeClr val="dk2"/>
                </a:solidFill>
              </a:rPr>
              <a:t>char)</a:t>
            </a:r>
            <a:r>
              <a:rPr lang="en-US" sz="1800" dirty="0"/>
              <a:t> </a:t>
            </a:r>
            <a:r>
              <a:rPr lang="en-US" sz="1800" dirty="0" smtClean="0"/>
              <a:t>                                       </a:t>
            </a:r>
            <a:r>
              <a:rPr sz="1800" dirty="0" smtClean="0"/>
              <a:t>11111111 </a:t>
            </a:r>
            <a:r>
              <a:rPr sz="1800" dirty="0"/>
              <a:t>11111111</a:t>
            </a:r>
          </a:p>
        </p:txBody>
      </p:sp>
      <p:sp>
        <p:nvSpPr>
          <p:cNvPr id="92" name="Shape 92"/>
          <p:cNvSpPr/>
          <p:nvPr/>
        </p:nvSpPr>
        <p:spPr>
          <a:xfrm>
            <a:off x="1203003" y="4506875"/>
            <a:ext cx="5517900" cy="461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r" rtl="0"/>
            <a:r>
              <a:rPr sz="1800" dirty="0">
                <a:solidFill>
                  <a:schemeClr val="dk2"/>
                </a:solidFill>
              </a:rPr>
              <a:t>(</a:t>
            </a:r>
            <a:r>
              <a:rPr sz="1800" dirty="0" err="1">
                <a:solidFill>
                  <a:schemeClr val="dk2"/>
                </a:solidFill>
              </a:rPr>
              <a:t>int</a:t>
            </a:r>
            <a:r>
              <a:rPr sz="1800" dirty="0">
                <a:solidFill>
                  <a:schemeClr val="dk2"/>
                </a:solidFill>
              </a:rPr>
              <a:t>)</a:t>
            </a:r>
            <a:r>
              <a:rPr sz="1800" dirty="0"/>
              <a:t> </a:t>
            </a:r>
            <a:r>
              <a:rPr lang="en-US" sz="1800" dirty="0" smtClean="0"/>
              <a:t>       </a:t>
            </a:r>
            <a:r>
              <a:rPr sz="1800" dirty="0" smtClean="0"/>
              <a:t>00000000 </a:t>
            </a:r>
            <a:r>
              <a:rPr sz="1800" dirty="0"/>
              <a:t>00000000 11111111 11111111</a:t>
            </a:r>
          </a:p>
        </p:txBody>
      </p:sp>
      <p:sp>
        <p:nvSpPr>
          <p:cNvPr id="93" name="Shape 93"/>
          <p:cNvSpPr/>
          <p:nvPr/>
        </p:nvSpPr>
        <p:spPr>
          <a:xfrm>
            <a:off x="1179403" y="2497525"/>
            <a:ext cx="5541300" cy="461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r" rtl="0"/>
            <a:r>
              <a:rPr sz="1800" dirty="0">
                <a:solidFill>
                  <a:schemeClr val="dk2"/>
                </a:solidFill>
              </a:rPr>
              <a:t>(</a:t>
            </a:r>
            <a:r>
              <a:rPr sz="1800" dirty="0" err="1">
                <a:solidFill>
                  <a:schemeClr val="dk2"/>
                </a:solidFill>
              </a:rPr>
              <a:t>int</a:t>
            </a:r>
            <a:r>
              <a:rPr sz="1800" dirty="0">
                <a:solidFill>
                  <a:schemeClr val="dk2"/>
                </a:solidFill>
              </a:rPr>
              <a:t>)	</a:t>
            </a:r>
            <a:r>
              <a:rPr sz="1800" dirty="0" smtClean="0"/>
              <a:t>11111111 </a:t>
            </a:r>
            <a:r>
              <a:rPr sz="1800" dirty="0"/>
              <a:t>11111111 11111111 11111111</a:t>
            </a:r>
          </a:p>
        </p:txBody>
      </p:sp>
      <p:sp>
        <p:nvSpPr>
          <p:cNvPr id="94" name="Shape 94"/>
          <p:cNvSpPr/>
          <p:nvPr/>
        </p:nvSpPr>
        <p:spPr>
          <a:xfrm>
            <a:off x="1383750" y="5333750"/>
            <a:ext cx="6376499" cy="66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/>
            <a:r>
              <a:rPr sz="3000" dirty="0">
                <a:solidFill>
                  <a:schemeClr val="dk2"/>
                </a:solidFill>
              </a:rPr>
              <a:t>solution: (</a:t>
            </a:r>
            <a:r>
              <a:rPr sz="3000" dirty="0" err="1">
                <a:solidFill>
                  <a:schemeClr val="dk2"/>
                </a:solidFill>
              </a:rPr>
              <a:t>int</a:t>
            </a:r>
            <a:r>
              <a:rPr sz="3000" dirty="0">
                <a:solidFill>
                  <a:schemeClr val="dk2"/>
                </a:solidFill>
              </a:rPr>
              <a:t>)</a:t>
            </a:r>
            <a:r>
              <a:rPr sz="3000" dirty="0">
                <a:solidFill>
                  <a:srgbClr val="0B5394"/>
                </a:solidFill>
              </a:rPr>
              <a:t>(short)</a:t>
            </a:r>
            <a:r>
              <a:rPr sz="3000" dirty="0">
                <a:solidFill>
                  <a:schemeClr val="dk2"/>
                </a:solidFill>
              </a:rPr>
              <a:t>(char)(byte)-1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pPr lvl="0" rtl="0"/>
            <a:r>
              <a:rPr dirty="0"/>
              <a:t>Primitive Types: Wrappers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0" lvl="0" indent="0" rtl="0">
              <a:buNone/>
            </a:pPr>
            <a:r>
              <a:rPr sz="2400" dirty="0">
                <a:solidFill>
                  <a:schemeClr val="dk2"/>
                </a:solidFill>
              </a:rPr>
              <a:t>Java provides wrapper classes for all primitive types. </a:t>
            </a:r>
          </a:p>
          <a:p>
            <a:pPr marL="0" lvl="0" indent="0" rtl="0">
              <a:buNone/>
            </a:pPr>
            <a:r>
              <a:rPr sz="2400" dirty="0">
                <a:solidFill>
                  <a:srgbClr val="000000"/>
                </a:solidFill>
              </a:rPr>
              <a:t>Wrapper classes are used to represent primitive values when an Object is required.</a:t>
            </a:r>
          </a:p>
          <a:p>
            <a:endParaRPr sz="2400" dirty="0">
              <a:solidFill>
                <a:srgbClr val="000000"/>
              </a:solidFill>
            </a:endParaRPr>
          </a:p>
          <a:p>
            <a:endParaRPr sz="2400" dirty="0">
              <a:solidFill>
                <a:srgbClr val="000000"/>
              </a:solidFill>
            </a:endParaRPr>
          </a:p>
          <a:p>
            <a:endParaRPr sz="2400" dirty="0">
              <a:solidFill>
                <a:srgbClr val="000000"/>
              </a:solidFill>
            </a:endParaRPr>
          </a:p>
          <a:p>
            <a:endParaRPr sz="2400" dirty="0">
              <a:solidFill>
                <a:srgbClr val="000000"/>
              </a:solidFill>
            </a:endParaRPr>
          </a:p>
          <a:p>
            <a:endParaRPr sz="2400" dirty="0">
              <a:solidFill>
                <a:srgbClr val="000000"/>
              </a:solidFill>
            </a:endParaRPr>
          </a:p>
          <a:p>
            <a:endParaRPr sz="2400" dirty="0">
              <a:solidFill>
                <a:srgbClr val="000000"/>
              </a:solidFill>
            </a:endParaRPr>
          </a:p>
          <a:p>
            <a:pPr marL="0" lvl="0" indent="0" rtl="0">
              <a:buNone/>
            </a:pPr>
            <a:r>
              <a:rPr sz="2400" dirty="0">
                <a:solidFill>
                  <a:srgbClr val="000000"/>
                </a:solidFill>
              </a:rPr>
              <a:t>Since v. 5.0 Java provides </a:t>
            </a:r>
            <a:r>
              <a:rPr sz="2400" dirty="0" err="1">
                <a:solidFill>
                  <a:srgbClr val="0B5394"/>
                </a:solidFill>
              </a:rPr>
              <a:t>autoboxing</a:t>
            </a:r>
            <a:r>
              <a:rPr sz="2400" dirty="0">
                <a:solidFill>
                  <a:srgbClr val="0B5394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of primitive types: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dirty="0" err="1" smtClean="0">
                <a:solidFill>
                  <a:schemeClr val="bg2"/>
                </a:solidFill>
              </a:rPr>
              <a:t>int</a:t>
            </a:r>
            <a:r>
              <a:rPr sz="2400" dirty="0" smtClean="0">
                <a:solidFill>
                  <a:schemeClr val="bg2"/>
                </a:solidFill>
              </a:rPr>
              <a:t> </a:t>
            </a:r>
            <a:r>
              <a:rPr sz="2400" dirty="0" err="1">
                <a:solidFill>
                  <a:schemeClr val="bg2"/>
                </a:solidFill>
              </a:rPr>
              <a:t>i</a:t>
            </a:r>
            <a:r>
              <a:rPr sz="2400" dirty="0">
                <a:solidFill>
                  <a:schemeClr val="bg2"/>
                </a:solidFill>
              </a:rPr>
              <a:t> = new Integer(1);</a:t>
            </a:r>
          </a:p>
        </p:txBody>
      </p:sp>
      <p:sp>
        <p:nvSpPr>
          <p:cNvPr id="58" name="Shape 58"/>
          <p:cNvSpPr/>
          <p:nvPr/>
        </p:nvSpPr>
        <p:spPr>
          <a:xfrm>
            <a:off x="1992067" y="2985332"/>
            <a:ext cx="5159864" cy="219743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pPr algn="ctr"/>
            <a:r>
              <a:rPr dirty="0"/>
              <a:t>String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754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0" lvl="0" indent="0" rtl="0">
              <a:buNone/>
            </a:pPr>
            <a:r>
              <a:rPr sz="1800" dirty="0">
                <a:solidFill>
                  <a:schemeClr val="dk2"/>
                </a:solidFill>
              </a:rPr>
              <a:t>The String type is a immutable class. But Java have a syntax for including string values literally in a program.</a:t>
            </a:r>
          </a:p>
          <a:p>
            <a:endParaRPr sz="1800" dirty="0">
              <a:solidFill>
                <a:schemeClr val="dk2"/>
              </a:solidFill>
            </a:endParaRPr>
          </a:p>
          <a:p>
            <a:pPr marL="0" lvl="0" indent="0" rtl="0">
              <a:buNone/>
            </a:pPr>
            <a:r>
              <a:rPr sz="2400" dirty="0">
                <a:solidFill>
                  <a:srgbClr val="000000"/>
                </a:solidFill>
              </a:rPr>
              <a:t>String literals are references to instances of class String.</a:t>
            </a:r>
          </a:p>
          <a:p>
            <a:endParaRPr sz="24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800" dirty="0"/>
              <a:t>String str1 = "Hello, world";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800" dirty="0"/>
              <a:t>String str2 = "Hello," </a:t>
            </a:r>
            <a:r>
              <a:rPr sz="1800" dirty="0">
                <a:solidFill>
                  <a:srgbClr val="0B5394"/>
                </a:solidFill>
              </a:rPr>
              <a:t>+</a:t>
            </a:r>
            <a:r>
              <a:rPr sz="1800" dirty="0"/>
              <a:t> "world";</a:t>
            </a:r>
          </a:p>
          <a:p>
            <a:pPr marL="0" lvl="0" indent="0" rtl="0">
              <a:buNone/>
            </a:pPr>
            <a:r>
              <a:rPr sz="1800" dirty="0"/>
              <a:t>String str3 = new String("Hello, world");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800" dirty="0"/>
              <a:t>String str4 = </a:t>
            </a:r>
            <a:r>
              <a:rPr sz="1800" dirty="0" err="1"/>
              <a:t>String.valueOf</a:t>
            </a:r>
            <a:r>
              <a:rPr sz="1800" dirty="0"/>
              <a:t>("Hello, world");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800" dirty="0"/>
              <a:t>String str5 = "Number " + 5; </a:t>
            </a:r>
            <a:r>
              <a:rPr sz="1800" dirty="0">
                <a:solidFill>
                  <a:schemeClr val="dk2"/>
                </a:solidFill>
              </a:rPr>
              <a:t>// "Number 5"</a:t>
            </a:r>
          </a:p>
        </p:txBody>
      </p:sp>
      <p:sp>
        <p:nvSpPr>
          <p:cNvPr id="101" name="Shape 101"/>
          <p:cNvSpPr/>
          <p:nvPr/>
        </p:nvSpPr>
        <p:spPr>
          <a:xfrm>
            <a:off x="5373825" y="3459725"/>
            <a:ext cx="31934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spcBef>
                <a:spcPts val="600"/>
              </a:spcBef>
            </a:pPr>
            <a:r>
              <a:rPr sz="2400">
                <a:solidFill>
                  <a:srgbClr val="FF0000"/>
                </a:solidFill>
              </a:rPr>
              <a:t>str1 != str2 != str3</a:t>
            </a:r>
          </a:p>
          <a:p>
            <a:pPr lvl="0" algn="ctr" rtl="0">
              <a:spcBef>
                <a:spcPts val="600"/>
              </a:spcBef>
            </a:pPr>
            <a:r>
              <a:rPr sz="2400">
                <a:solidFill>
                  <a:srgbClr val="38761D"/>
                </a:solidFill>
              </a:rPr>
              <a:t>str1.equals(str2)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pPr algn="ctr"/>
            <a:r>
              <a:rPr dirty="0"/>
              <a:t>Arrays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457200" y="1472475"/>
            <a:ext cx="8229600" cy="5447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800" dirty="0">
                <a:solidFill>
                  <a:schemeClr val="dk2"/>
                </a:solidFill>
              </a:rPr>
              <a:t>Array is an ordered collections of elements.</a:t>
            </a:r>
          </a:p>
          <a:p>
            <a:pPr marL="0" indent="0"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0" indent="0"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0" indent="0"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dk2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dk2"/>
              </a:solidFill>
            </a:endParaRPr>
          </a:p>
          <a:p>
            <a:pPr marL="361950" indent="-285750">
              <a:buSzPct val="100000"/>
            </a:pPr>
            <a:r>
              <a:rPr sz="1800" dirty="0" smtClean="0"/>
              <a:t>Components </a:t>
            </a:r>
            <a:r>
              <a:rPr sz="1800" dirty="0"/>
              <a:t>of an array can be primitive types or references to objects, including references to other </a:t>
            </a:r>
            <a:r>
              <a:rPr sz="1800" dirty="0" smtClean="0"/>
              <a:t>arrays.</a:t>
            </a:r>
            <a:endParaRPr lang="en-US" sz="1800" dirty="0" smtClean="0"/>
          </a:p>
          <a:p>
            <a:pPr marL="361950" indent="-285750">
              <a:buSzPct val="100000"/>
            </a:pPr>
            <a:r>
              <a:rPr sz="1800" dirty="0" smtClean="0"/>
              <a:t>Arrays </a:t>
            </a:r>
            <a:r>
              <a:rPr sz="1800" dirty="0"/>
              <a:t>are objects and extend Object </a:t>
            </a:r>
            <a:r>
              <a:rPr sz="1800" dirty="0" smtClean="0"/>
              <a:t>class.</a:t>
            </a:r>
            <a:endParaRPr lang="en-US" sz="1800" dirty="0" smtClean="0"/>
          </a:p>
          <a:p>
            <a:pPr marL="361950" indent="-285750">
              <a:buSzPct val="100000"/>
            </a:pPr>
            <a:r>
              <a:rPr sz="1800" dirty="0" smtClean="0"/>
              <a:t>Array </a:t>
            </a:r>
            <a:r>
              <a:rPr sz="1800" dirty="0"/>
              <a:t>length is fixed at creation and cannot be modified </a:t>
            </a:r>
            <a:r>
              <a:rPr sz="1800" dirty="0" smtClean="0"/>
              <a:t>then.</a:t>
            </a:r>
            <a:endParaRPr lang="en-US" sz="1800" dirty="0" smtClean="0"/>
          </a:p>
          <a:p>
            <a:pPr marL="361950" indent="-285750">
              <a:buSzPct val="100000"/>
            </a:pPr>
            <a:r>
              <a:rPr sz="1800" dirty="0" smtClean="0"/>
              <a:t>Can </a:t>
            </a:r>
            <a:r>
              <a:rPr sz="1800" dirty="0"/>
              <a:t>contain another arrays as elements;</a:t>
            </a:r>
          </a:p>
          <a:p>
            <a:endParaRPr sz="1800" dirty="0"/>
          </a:p>
          <a:p>
            <a:endParaRPr sz="1800" dirty="0"/>
          </a:p>
          <a:p>
            <a:endParaRPr sz="1800" dirty="0"/>
          </a:p>
        </p:txBody>
      </p:sp>
      <p:sp>
        <p:nvSpPr>
          <p:cNvPr id="108" name="Shape 108"/>
          <p:cNvSpPr/>
          <p:nvPr/>
        </p:nvSpPr>
        <p:spPr>
          <a:xfrm>
            <a:off x="2590800" y="2204437"/>
            <a:ext cx="3810000" cy="1381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r>
              <a:rPr/>
              <a:t>Arrays: Creating, initializing, accessing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47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0" lvl="0" indent="0" rtl="0">
              <a:buNone/>
            </a:pPr>
            <a:r>
              <a:rPr sz="2400" dirty="0"/>
              <a:t>Declaring: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dirty="0" err="1"/>
              <a:t>int</a:t>
            </a:r>
            <a:r>
              <a:rPr sz="1800" dirty="0"/>
              <a:t>[] </a:t>
            </a:r>
            <a:r>
              <a:rPr sz="1800" dirty="0" err="1"/>
              <a:t>arr</a:t>
            </a:r>
            <a:r>
              <a:rPr sz="1800" dirty="0"/>
              <a:t>; 	</a:t>
            </a:r>
            <a:r>
              <a:rPr sz="1800" dirty="0">
                <a:solidFill>
                  <a:schemeClr val="dk2"/>
                </a:solidFill>
              </a:rPr>
              <a:t>// is null pointer reference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dirty="0">
                <a:solidFill>
                  <a:srgbClr val="000000"/>
                </a:solidFill>
              </a:rPr>
              <a:t>char </a:t>
            </a:r>
            <a:r>
              <a:rPr sz="1800" dirty="0" err="1">
                <a:solidFill>
                  <a:srgbClr val="000000"/>
                </a:solidFill>
              </a:rPr>
              <a:t>carr</a:t>
            </a:r>
            <a:r>
              <a:rPr sz="1800" dirty="0">
                <a:solidFill>
                  <a:srgbClr val="000000"/>
                </a:solidFill>
              </a:rPr>
              <a:t>[]	</a:t>
            </a:r>
            <a:r>
              <a:rPr sz="1800" dirty="0">
                <a:solidFill>
                  <a:schemeClr val="dk2"/>
                </a:solidFill>
              </a:rPr>
              <a:t>// the same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dirty="0" err="1"/>
              <a:t>arr</a:t>
            </a:r>
            <a:r>
              <a:rPr sz="1800" dirty="0"/>
              <a:t>[][] </a:t>
            </a:r>
            <a:r>
              <a:rPr sz="1800" dirty="0" err="1"/>
              <a:t>arr</a:t>
            </a:r>
            <a:r>
              <a:rPr sz="1800" dirty="0"/>
              <a:t>; 	</a:t>
            </a:r>
            <a:r>
              <a:rPr sz="1800" dirty="0">
                <a:solidFill>
                  <a:schemeClr val="dk2"/>
                </a:solidFill>
              </a:rPr>
              <a:t>// two-dimension array</a:t>
            </a:r>
          </a:p>
          <a:p>
            <a:endParaRPr sz="1800" dirty="0">
              <a:solidFill>
                <a:schemeClr val="dk2"/>
              </a:solidFill>
            </a:endParaRPr>
          </a:p>
          <a:p>
            <a:pPr marL="0" lvl="0" indent="0" rtl="0">
              <a:buNone/>
            </a:pPr>
            <a:r>
              <a:rPr sz="2400" dirty="0"/>
              <a:t>Creation:</a:t>
            </a:r>
          </a:p>
          <a:p>
            <a:pPr marL="0" lvl="0" indent="0" rtl="0">
              <a:buNone/>
            </a:pPr>
            <a:r>
              <a:rPr sz="1800" dirty="0">
                <a:solidFill>
                  <a:schemeClr val="dk2"/>
                </a:solidFill>
              </a:rPr>
              <a:t>An array, like any other object, is instantiated using the </a:t>
            </a:r>
            <a:r>
              <a:rPr sz="1800" i="1" dirty="0">
                <a:solidFill>
                  <a:schemeClr val="dk2"/>
                </a:solidFill>
              </a:rPr>
              <a:t>new </a:t>
            </a:r>
            <a:r>
              <a:rPr sz="1800" dirty="0">
                <a:solidFill>
                  <a:schemeClr val="dk2"/>
                </a:solidFill>
              </a:rPr>
              <a:t>keyword</a:t>
            </a:r>
          </a:p>
          <a:p>
            <a:pPr marL="0" lvl="0" indent="0" rtl="0">
              <a:buNone/>
            </a:pPr>
            <a:r>
              <a:rPr sz="1800" dirty="0" err="1"/>
              <a:t>int</a:t>
            </a:r>
            <a:r>
              <a:rPr sz="1800" dirty="0"/>
              <a:t>[] </a:t>
            </a:r>
            <a:r>
              <a:rPr sz="1800" dirty="0" err="1"/>
              <a:t>arr</a:t>
            </a:r>
            <a:r>
              <a:rPr sz="1800" dirty="0"/>
              <a:t> = new </a:t>
            </a:r>
            <a:r>
              <a:rPr sz="1800" dirty="0" err="1"/>
              <a:t>int</a:t>
            </a:r>
            <a:r>
              <a:rPr sz="1800" dirty="0"/>
              <a:t>[3]; </a:t>
            </a:r>
            <a:r>
              <a:rPr sz="1800" dirty="0">
                <a:solidFill>
                  <a:schemeClr val="dk2"/>
                </a:solidFill>
              </a:rPr>
              <a:t>// new array with default values.</a:t>
            </a:r>
          </a:p>
          <a:p>
            <a:pPr marL="0" lvl="0" indent="0" rtl="0">
              <a:buNone/>
            </a:pPr>
            <a:r>
              <a:rPr sz="1800" dirty="0">
                <a:solidFill>
                  <a:schemeClr val="dk2"/>
                </a:solidFill>
              </a:rPr>
              <a:t>	</a:t>
            </a:r>
            <a:r>
              <a:rPr sz="1800" dirty="0" err="1">
                <a:solidFill>
                  <a:schemeClr val="dk2"/>
                </a:solidFill>
              </a:rPr>
              <a:t>arr</a:t>
            </a:r>
            <a:r>
              <a:rPr sz="1800" dirty="0">
                <a:solidFill>
                  <a:schemeClr val="dk2"/>
                </a:solidFill>
              </a:rPr>
              <a:t>[0] = 1;</a:t>
            </a:r>
          </a:p>
          <a:p>
            <a:pPr marL="0" lvl="0" indent="0" rtl="0">
              <a:buNone/>
            </a:pPr>
            <a:r>
              <a:rPr sz="1800" dirty="0">
                <a:solidFill>
                  <a:schemeClr val="dk2"/>
                </a:solidFill>
              </a:rPr>
              <a:t>	</a:t>
            </a:r>
            <a:r>
              <a:rPr sz="1800" dirty="0" err="1">
                <a:solidFill>
                  <a:schemeClr val="dk2"/>
                </a:solidFill>
              </a:rPr>
              <a:t>arr</a:t>
            </a:r>
            <a:r>
              <a:rPr sz="1800" dirty="0">
                <a:solidFill>
                  <a:schemeClr val="dk2"/>
                </a:solidFill>
              </a:rPr>
              <a:t>[1] = 4;....</a:t>
            </a:r>
          </a:p>
          <a:p>
            <a:pPr marL="0" lvl="0" indent="0" rtl="0">
              <a:buNone/>
            </a:pPr>
            <a:r>
              <a:rPr sz="1800" dirty="0" err="1"/>
              <a:t>int</a:t>
            </a:r>
            <a:r>
              <a:rPr sz="1800" dirty="0"/>
              <a:t>[] arr2 = new </a:t>
            </a:r>
            <a:r>
              <a:rPr sz="1800" dirty="0" err="1"/>
              <a:t>int</a:t>
            </a:r>
            <a:r>
              <a:rPr sz="1800" dirty="0"/>
              <a:t>[] {1, 3, 4}; </a:t>
            </a:r>
            <a:r>
              <a:rPr sz="1800" dirty="0">
                <a:solidFill>
                  <a:schemeClr val="dk2"/>
                </a:solidFill>
              </a:rPr>
              <a:t>// note that size is omitted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800" dirty="0" err="1"/>
              <a:t>int</a:t>
            </a:r>
            <a:r>
              <a:rPr sz="1800" dirty="0"/>
              <a:t>[] arr3 = {1, 3, 4}; </a:t>
            </a:r>
            <a:r>
              <a:rPr sz="1800" dirty="0">
                <a:solidFill>
                  <a:schemeClr val="dk2"/>
                </a:solidFill>
              </a:rPr>
              <a:t>// the same but compiler add new for you</a:t>
            </a:r>
          </a:p>
          <a:p>
            <a:endParaRPr sz="1800" dirty="0">
              <a:solidFill>
                <a:schemeClr val="dk2"/>
              </a:solidFill>
            </a:endParaRPr>
          </a:p>
          <a:p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body" idx="1"/>
          </p:nvPr>
        </p:nvSpPr>
        <p:spPr>
          <a:xfrm>
            <a:off x="304800" y="1129776"/>
            <a:ext cx="8229600" cy="5416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0" lvl="0" indent="0" rtl="0">
              <a:buNone/>
            </a:pPr>
            <a:r>
              <a:rPr sz="1800" dirty="0"/>
              <a:t>Array of arrays:</a:t>
            </a:r>
          </a:p>
          <a:p>
            <a:pPr marL="0" lvl="0" indent="0" rtl="0">
              <a:buNone/>
            </a:pPr>
            <a:r>
              <a:rPr sz="1800" dirty="0" err="1">
                <a:solidFill>
                  <a:srgbClr val="000000"/>
                </a:solidFill>
              </a:rPr>
              <a:t>int</a:t>
            </a:r>
            <a:r>
              <a:rPr sz="1800" dirty="0">
                <a:solidFill>
                  <a:srgbClr val="000000"/>
                </a:solidFill>
              </a:rPr>
              <a:t>[][] </a:t>
            </a:r>
            <a:r>
              <a:rPr sz="1800" dirty="0" err="1">
                <a:solidFill>
                  <a:srgbClr val="000000"/>
                </a:solidFill>
              </a:rPr>
              <a:t>arr</a:t>
            </a:r>
            <a:r>
              <a:rPr sz="1800" dirty="0">
                <a:solidFill>
                  <a:srgbClr val="000000"/>
                </a:solidFill>
              </a:rPr>
              <a:t> = new </a:t>
            </a:r>
            <a:r>
              <a:rPr sz="1800" dirty="0" err="1">
                <a:solidFill>
                  <a:srgbClr val="000000"/>
                </a:solidFill>
              </a:rPr>
              <a:t>int</a:t>
            </a:r>
            <a:r>
              <a:rPr sz="1800" dirty="0">
                <a:solidFill>
                  <a:srgbClr val="000000"/>
                </a:solidFill>
              </a:rPr>
              <a:t>[2][ ]; </a:t>
            </a:r>
            <a:r>
              <a:rPr sz="1800" dirty="0">
                <a:solidFill>
                  <a:schemeClr val="dk2"/>
                </a:solidFill>
              </a:rPr>
              <a:t>// first dimension </a:t>
            </a:r>
            <a:r>
              <a:rPr sz="1800" u="sng" dirty="0">
                <a:solidFill>
                  <a:schemeClr val="dk2"/>
                </a:solidFill>
              </a:rPr>
              <a:t>must</a:t>
            </a:r>
            <a:r>
              <a:rPr sz="1800" dirty="0">
                <a:solidFill>
                  <a:schemeClr val="dk2"/>
                </a:solidFill>
              </a:rPr>
              <a:t> be specified</a:t>
            </a:r>
          </a:p>
          <a:p>
            <a:pPr marL="0" lvl="0" indent="0" rtl="0">
              <a:buNone/>
            </a:pPr>
            <a:r>
              <a:rPr sz="1800" dirty="0">
                <a:solidFill>
                  <a:srgbClr val="000000"/>
                </a:solidFill>
              </a:rPr>
              <a:t>  </a:t>
            </a:r>
            <a:r>
              <a:rPr sz="1800" dirty="0" err="1">
                <a:solidFill>
                  <a:srgbClr val="000000"/>
                </a:solidFill>
              </a:rPr>
              <a:t>arr</a:t>
            </a:r>
            <a:r>
              <a:rPr sz="1800" dirty="0">
                <a:solidFill>
                  <a:srgbClr val="000000"/>
                </a:solidFill>
              </a:rPr>
              <a:t>[0] = new </a:t>
            </a:r>
            <a:r>
              <a:rPr sz="1800" dirty="0" err="1">
                <a:solidFill>
                  <a:srgbClr val="000000"/>
                </a:solidFill>
              </a:rPr>
              <a:t>int</a:t>
            </a:r>
            <a:r>
              <a:rPr sz="1800" dirty="0">
                <a:solidFill>
                  <a:srgbClr val="000000"/>
                </a:solidFill>
              </a:rPr>
              <a:t>[] {1, 2, 4, 5};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800" dirty="0">
                <a:solidFill>
                  <a:srgbClr val="FF0000"/>
                </a:solidFill>
              </a:rPr>
              <a:t>  </a:t>
            </a:r>
            <a:r>
              <a:rPr sz="1800" dirty="0" err="1">
                <a:solidFill>
                  <a:srgbClr val="FF0000"/>
                </a:solidFill>
              </a:rPr>
              <a:t>arr</a:t>
            </a:r>
            <a:r>
              <a:rPr sz="1800" dirty="0">
                <a:solidFill>
                  <a:srgbClr val="FF0000"/>
                </a:solidFill>
              </a:rPr>
              <a:t>[1] = {1, 2, 5}; //  constants can only be used in initializers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800" dirty="0">
                <a:solidFill>
                  <a:srgbClr val="000000"/>
                </a:solidFill>
              </a:rPr>
              <a:t>  </a:t>
            </a:r>
            <a:r>
              <a:rPr sz="1800" dirty="0" err="1">
                <a:solidFill>
                  <a:srgbClr val="000000"/>
                </a:solidFill>
              </a:rPr>
              <a:t>arr</a:t>
            </a:r>
            <a:r>
              <a:rPr sz="1800" dirty="0">
                <a:solidFill>
                  <a:srgbClr val="000000"/>
                </a:solidFill>
              </a:rPr>
              <a:t>[1] = new </a:t>
            </a:r>
            <a:r>
              <a:rPr sz="1800" dirty="0" err="1">
                <a:solidFill>
                  <a:srgbClr val="000000"/>
                </a:solidFill>
              </a:rPr>
              <a:t>int</a:t>
            </a:r>
            <a:r>
              <a:rPr sz="1800" dirty="0">
                <a:solidFill>
                  <a:srgbClr val="000000"/>
                </a:solidFill>
              </a:rPr>
              <a:t>[] {7, 3, 5}</a:t>
            </a:r>
          </a:p>
          <a:p>
            <a:endParaRPr sz="1800" dirty="0">
              <a:solidFill>
                <a:srgbClr val="000000"/>
              </a:solidFill>
            </a:endParaRPr>
          </a:p>
          <a:p>
            <a:endParaRPr sz="1800" dirty="0">
              <a:solidFill>
                <a:srgbClr val="000000"/>
              </a:solidFill>
            </a:endParaRPr>
          </a:p>
          <a:p>
            <a:pPr marL="0" lvl="0" indent="0" rtl="0">
              <a:buNone/>
            </a:pPr>
            <a:r>
              <a:rPr lang="en-US" sz="1800" dirty="0" smtClean="0"/>
              <a:t>A</a:t>
            </a:r>
            <a:r>
              <a:rPr sz="1800" dirty="0" smtClean="0"/>
              <a:t>ccess</a:t>
            </a:r>
            <a:r>
              <a:rPr sz="1800" dirty="0"/>
              <a:t>:</a:t>
            </a:r>
          </a:p>
          <a:p>
            <a:pPr marL="0" lvl="0" indent="0" rtl="0">
              <a:buNone/>
            </a:pPr>
            <a:r>
              <a:rPr sz="1800" dirty="0" err="1"/>
              <a:t>int</a:t>
            </a:r>
            <a:r>
              <a:rPr sz="1800" dirty="0"/>
              <a:t>[] </a:t>
            </a:r>
            <a:r>
              <a:rPr sz="1800" dirty="0" err="1"/>
              <a:t>arr</a:t>
            </a:r>
            <a:r>
              <a:rPr sz="1800" dirty="0"/>
              <a:t> = new </a:t>
            </a:r>
            <a:r>
              <a:rPr sz="1800" dirty="0" err="1"/>
              <a:t>arr</a:t>
            </a:r>
            <a:r>
              <a:rPr sz="1800" dirty="0"/>
              <a:t>[3];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800" dirty="0" err="1"/>
              <a:t>int</a:t>
            </a:r>
            <a:r>
              <a:rPr sz="1800" dirty="0"/>
              <a:t> </a:t>
            </a:r>
            <a:r>
              <a:rPr sz="1800" dirty="0" err="1"/>
              <a:t>i</a:t>
            </a:r>
            <a:r>
              <a:rPr sz="1800" dirty="0"/>
              <a:t> = </a:t>
            </a:r>
            <a:r>
              <a:rPr sz="1800" dirty="0" err="1"/>
              <a:t>arr</a:t>
            </a:r>
            <a:r>
              <a:rPr sz="1800" dirty="0"/>
              <a:t>[2]; </a:t>
            </a:r>
            <a:r>
              <a:rPr sz="1800" dirty="0">
                <a:solidFill>
                  <a:schemeClr val="dk2"/>
                </a:solidFill>
              </a:rPr>
              <a:t>// get element at index 2 (last)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800" dirty="0" err="1">
                <a:solidFill>
                  <a:srgbClr val="FF0000"/>
                </a:solidFill>
              </a:rPr>
              <a:t>int</a:t>
            </a:r>
            <a:r>
              <a:rPr sz="1800" dirty="0">
                <a:solidFill>
                  <a:srgbClr val="FF0000"/>
                </a:solidFill>
              </a:rPr>
              <a:t> </a:t>
            </a:r>
            <a:r>
              <a:rPr sz="1800" dirty="0" err="1">
                <a:solidFill>
                  <a:srgbClr val="FF0000"/>
                </a:solidFill>
              </a:rPr>
              <a:t>i</a:t>
            </a:r>
            <a:r>
              <a:rPr sz="1800" dirty="0">
                <a:solidFill>
                  <a:srgbClr val="FF0000"/>
                </a:solidFill>
              </a:rPr>
              <a:t> = </a:t>
            </a:r>
            <a:r>
              <a:rPr sz="1800" dirty="0" err="1">
                <a:solidFill>
                  <a:srgbClr val="FF0000"/>
                </a:solidFill>
              </a:rPr>
              <a:t>arr</a:t>
            </a:r>
            <a:r>
              <a:rPr sz="1800" dirty="0">
                <a:solidFill>
                  <a:srgbClr val="FF0000"/>
                </a:solidFill>
              </a:rPr>
              <a:t>[3];  -- </a:t>
            </a:r>
            <a:r>
              <a:rPr sz="1800" dirty="0" err="1">
                <a:solidFill>
                  <a:srgbClr val="FF0000"/>
                </a:solidFill>
              </a:rPr>
              <a:t>ArrayIndexOutOfBoudException</a:t>
            </a:r>
            <a:endParaRPr sz="1800" dirty="0">
              <a:solidFill>
                <a:srgbClr val="FF0000"/>
              </a:solidFill>
            </a:endParaRPr>
          </a:p>
          <a:p>
            <a:endParaRPr sz="1800"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800" dirty="0" err="1">
                <a:solidFill>
                  <a:srgbClr val="000000"/>
                </a:solidFill>
              </a:rPr>
              <a:t>int</a:t>
            </a:r>
            <a:r>
              <a:rPr sz="1800" dirty="0">
                <a:solidFill>
                  <a:srgbClr val="000000"/>
                </a:solidFill>
              </a:rPr>
              <a:t>[][] arr1 = new </a:t>
            </a:r>
            <a:r>
              <a:rPr sz="1800" dirty="0" err="1">
                <a:solidFill>
                  <a:srgbClr val="000000"/>
                </a:solidFill>
              </a:rPr>
              <a:t>int</a:t>
            </a:r>
            <a:r>
              <a:rPr sz="1800" dirty="0">
                <a:solidFill>
                  <a:srgbClr val="000000"/>
                </a:solidFill>
              </a:rPr>
              <a:t>[2][4];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800" dirty="0" err="1">
                <a:solidFill>
                  <a:srgbClr val="000000"/>
                </a:solidFill>
              </a:rPr>
              <a:t>int</a:t>
            </a:r>
            <a:r>
              <a:rPr sz="1800" dirty="0">
                <a:solidFill>
                  <a:srgbClr val="000000"/>
                </a:solidFill>
              </a:rPr>
              <a:t> </a:t>
            </a:r>
            <a:r>
              <a:rPr sz="1800" dirty="0" err="1">
                <a:solidFill>
                  <a:srgbClr val="000000"/>
                </a:solidFill>
              </a:rPr>
              <a:t>i</a:t>
            </a:r>
            <a:r>
              <a:rPr sz="1800" dirty="0">
                <a:solidFill>
                  <a:srgbClr val="000000"/>
                </a:solidFill>
              </a:rPr>
              <a:t> = arr1[1][0];</a:t>
            </a:r>
          </a:p>
          <a:p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7892700" y="4121938"/>
            <a:ext cx="393000" cy="388439"/>
          </a:xfrm>
          <a:prstGeom prst="ellips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pPr algn="ctr"/>
            <a:r>
              <a:rPr dirty="0"/>
              <a:t>Arrays: continue</a:t>
            </a:r>
          </a:p>
        </p:txBody>
      </p:sp>
      <p:sp>
        <p:nvSpPr>
          <p:cNvPr id="122" name="Shape 122"/>
          <p:cNvSpPr/>
          <p:nvPr/>
        </p:nvSpPr>
        <p:spPr>
          <a:xfrm>
            <a:off x="7292999" y="4581601"/>
            <a:ext cx="294900" cy="304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/>
              <a:t>1</a:t>
            </a:r>
          </a:p>
        </p:txBody>
      </p:sp>
      <p:sp>
        <p:nvSpPr>
          <p:cNvPr id="123" name="Shape 123"/>
          <p:cNvSpPr/>
          <p:nvPr/>
        </p:nvSpPr>
        <p:spPr>
          <a:xfrm>
            <a:off x="7292999" y="5182651"/>
            <a:ext cx="294900" cy="304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/>
            <a:r>
              <a:rPr/>
              <a:t>4</a:t>
            </a:r>
          </a:p>
        </p:txBody>
      </p:sp>
      <p:sp>
        <p:nvSpPr>
          <p:cNvPr id="124" name="Shape 124"/>
          <p:cNvSpPr/>
          <p:nvPr/>
        </p:nvSpPr>
        <p:spPr>
          <a:xfrm>
            <a:off x="7292999" y="5487151"/>
            <a:ext cx="294900" cy="304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/>
            <a:r>
              <a:rPr dirty="0"/>
              <a:t>5</a:t>
            </a:r>
          </a:p>
        </p:txBody>
      </p:sp>
      <p:sp>
        <p:nvSpPr>
          <p:cNvPr id="125" name="Shape 125"/>
          <p:cNvSpPr/>
          <p:nvPr/>
        </p:nvSpPr>
        <p:spPr>
          <a:xfrm>
            <a:off x="7941750" y="4572450"/>
            <a:ext cx="294900" cy="304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/>
            <a:r>
              <a:rPr dirty="0"/>
              <a:t>7</a:t>
            </a:r>
          </a:p>
        </p:txBody>
      </p:sp>
      <p:sp>
        <p:nvSpPr>
          <p:cNvPr id="126" name="Shape 126"/>
          <p:cNvSpPr/>
          <p:nvPr/>
        </p:nvSpPr>
        <p:spPr>
          <a:xfrm>
            <a:off x="7941750" y="4876950"/>
            <a:ext cx="294900" cy="304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/>
            <a:r>
              <a:rPr/>
              <a:t>3</a:t>
            </a:r>
          </a:p>
        </p:txBody>
      </p:sp>
      <p:sp>
        <p:nvSpPr>
          <p:cNvPr id="127" name="Shape 127"/>
          <p:cNvSpPr/>
          <p:nvPr/>
        </p:nvSpPr>
        <p:spPr>
          <a:xfrm>
            <a:off x="7243520" y="4121939"/>
            <a:ext cx="393000" cy="388439"/>
          </a:xfrm>
          <a:prstGeom prst="ellips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128" name="Shape 128"/>
          <p:cNvSpPr/>
          <p:nvPr/>
        </p:nvSpPr>
        <p:spPr>
          <a:xfrm>
            <a:off x="7941750" y="5173500"/>
            <a:ext cx="294900" cy="304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/>
            <a:r>
              <a:rPr/>
              <a:t>5</a:t>
            </a:r>
          </a:p>
        </p:txBody>
      </p:sp>
      <p:sp>
        <p:nvSpPr>
          <p:cNvPr id="129" name="Shape 129"/>
          <p:cNvSpPr/>
          <p:nvPr/>
        </p:nvSpPr>
        <p:spPr>
          <a:xfrm>
            <a:off x="7292999" y="4886101"/>
            <a:ext cx="294900" cy="304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/>
            <a:r>
              <a:rPr dirty="0"/>
              <a:t>2</a:t>
            </a:r>
          </a:p>
        </p:txBody>
      </p:sp>
      <p:cxnSp>
        <p:nvCxnSpPr>
          <p:cNvPr id="6" name="Curved Connector 5"/>
          <p:cNvCxnSpPr>
            <a:stCxn id="127" idx="2"/>
            <a:endCxn id="122" idx="2"/>
          </p:cNvCxnSpPr>
          <p:nvPr/>
        </p:nvCxnSpPr>
        <p:spPr>
          <a:xfrm rot="10800000" flipH="1" flipV="1">
            <a:off x="7243519" y="4316159"/>
            <a:ext cx="49479" cy="417692"/>
          </a:xfrm>
          <a:prstGeom prst="curvedConnector3">
            <a:avLst>
              <a:gd name="adj1" fmla="val -4620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119" idx="2"/>
            <a:endCxn id="125" idx="2"/>
          </p:cNvCxnSpPr>
          <p:nvPr/>
        </p:nvCxnSpPr>
        <p:spPr>
          <a:xfrm rot="10800000" flipH="1" flipV="1">
            <a:off x="7892700" y="4316158"/>
            <a:ext cx="49050" cy="408542"/>
          </a:xfrm>
          <a:prstGeom prst="curvedConnector3">
            <a:avLst>
              <a:gd name="adj1" fmla="val -4660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hape 119"/>
          <p:cNvSpPr/>
          <p:nvPr/>
        </p:nvSpPr>
        <p:spPr>
          <a:xfrm>
            <a:off x="7696200" y="1447800"/>
            <a:ext cx="393000" cy="388439"/>
          </a:xfrm>
          <a:prstGeom prst="ellips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4" name="Shape 127"/>
          <p:cNvSpPr/>
          <p:nvPr/>
        </p:nvSpPr>
        <p:spPr>
          <a:xfrm>
            <a:off x="7227000" y="1447801"/>
            <a:ext cx="393000" cy="388439"/>
          </a:xfrm>
          <a:prstGeom prst="ellips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35" name="Shape 122"/>
          <p:cNvSpPr/>
          <p:nvPr/>
        </p:nvSpPr>
        <p:spPr>
          <a:xfrm>
            <a:off x="7289388" y="2536381"/>
            <a:ext cx="294900" cy="304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/>
              <a:t>1</a:t>
            </a:r>
          </a:p>
        </p:txBody>
      </p:sp>
      <p:sp>
        <p:nvSpPr>
          <p:cNvPr id="36" name="Shape 123"/>
          <p:cNvSpPr/>
          <p:nvPr/>
        </p:nvSpPr>
        <p:spPr>
          <a:xfrm>
            <a:off x="7289388" y="3137431"/>
            <a:ext cx="294900" cy="304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/>
            <a:r>
              <a:rPr/>
              <a:t>4</a:t>
            </a:r>
          </a:p>
        </p:txBody>
      </p:sp>
      <p:sp>
        <p:nvSpPr>
          <p:cNvPr id="37" name="Shape 124"/>
          <p:cNvSpPr/>
          <p:nvPr/>
        </p:nvSpPr>
        <p:spPr>
          <a:xfrm>
            <a:off x="7289388" y="3441931"/>
            <a:ext cx="294900" cy="304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/>
            <a:r>
              <a:rPr dirty="0"/>
              <a:t>5</a:t>
            </a:r>
          </a:p>
        </p:txBody>
      </p:sp>
      <p:sp>
        <p:nvSpPr>
          <p:cNvPr id="38" name="Shape 127"/>
          <p:cNvSpPr/>
          <p:nvPr/>
        </p:nvSpPr>
        <p:spPr>
          <a:xfrm>
            <a:off x="7239909" y="2076719"/>
            <a:ext cx="393000" cy="388439"/>
          </a:xfrm>
          <a:prstGeom prst="ellips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39" name="Shape 129"/>
          <p:cNvSpPr/>
          <p:nvPr/>
        </p:nvSpPr>
        <p:spPr>
          <a:xfrm>
            <a:off x="7289388" y="2840881"/>
            <a:ext cx="294900" cy="304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/>
            <a:r>
              <a:rPr dirty="0"/>
              <a:t>2</a:t>
            </a:r>
          </a:p>
        </p:txBody>
      </p:sp>
      <p:cxnSp>
        <p:nvCxnSpPr>
          <p:cNvPr id="40" name="Curved Connector 39"/>
          <p:cNvCxnSpPr>
            <a:stCxn id="38" idx="2"/>
            <a:endCxn id="35" idx="2"/>
          </p:cNvCxnSpPr>
          <p:nvPr/>
        </p:nvCxnSpPr>
        <p:spPr>
          <a:xfrm rot="10800000" flipH="1" flipV="1">
            <a:off x="7239908" y="2270939"/>
            <a:ext cx="49479" cy="417692"/>
          </a:xfrm>
          <a:prstGeom prst="curvedConnector3">
            <a:avLst>
              <a:gd name="adj1" fmla="val -4620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hape 119"/>
          <p:cNvSpPr/>
          <p:nvPr/>
        </p:nvSpPr>
        <p:spPr>
          <a:xfrm>
            <a:off x="7696200" y="2057400"/>
            <a:ext cx="393000" cy="388439"/>
          </a:xfrm>
          <a:prstGeom prst="ellips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pPr lvl="0" algn="ctr" rtl="0"/>
            <a:r>
              <a:rPr dirty="0"/>
              <a:t>Type System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457200" y="1325100"/>
            <a:ext cx="8229600" cy="5693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800" dirty="0">
                <a:solidFill>
                  <a:schemeClr val="dk2"/>
                </a:solidFill>
              </a:rPr>
              <a:t>Type determines the possible values of variable and ways of working with it</a:t>
            </a:r>
            <a:r>
              <a:rPr sz="1800" dirty="0" smtClean="0">
                <a:solidFill>
                  <a:schemeClr val="dk2"/>
                </a:solidFill>
              </a:rPr>
              <a:t>.</a:t>
            </a:r>
            <a:endParaRPr lang="en-US" sz="1800" dirty="0" smtClean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dirty="0" smtClean="0"/>
              <a:t>Java </a:t>
            </a:r>
            <a:r>
              <a:rPr dirty="0"/>
              <a:t>uses: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z="2400" dirty="0"/>
              <a:t>Static type checking - </a:t>
            </a:r>
            <a:r>
              <a:rPr sz="2400" dirty="0">
                <a:solidFill>
                  <a:schemeClr val="dk2"/>
                </a:solidFill>
              </a:rPr>
              <a:t>type checking is performed during compile-time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</a:pPr>
            <a:r>
              <a:rPr sz="1800" dirty="0">
                <a:solidFill>
                  <a:srgbClr val="000000"/>
                </a:solidFill>
              </a:rPr>
              <a:t>programs are more reliable (can find type errors at compile time)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</a:pPr>
            <a:r>
              <a:rPr sz="1800" dirty="0">
                <a:solidFill>
                  <a:srgbClr val="000000"/>
                </a:solidFill>
              </a:rPr>
              <a:t>compiled code executes more quickly</a:t>
            </a:r>
          </a:p>
          <a:p>
            <a:pPr marL="0" indent="0"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z="2400" dirty="0"/>
              <a:t>Strong typing - </a:t>
            </a:r>
            <a:r>
              <a:rPr sz="2400" dirty="0">
                <a:solidFill>
                  <a:schemeClr val="dk2"/>
                </a:solidFill>
              </a:rPr>
              <a:t>compiler controls types of operands and prevent illegal mixing</a:t>
            </a:r>
          </a:p>
          <a:p>
            <a:pPr marL="0" indent="0"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200" b="1" dirty="0" err="1">
                <a:solidFill>
                  <a:srgbClr val="000000"/>
                </a:solidFill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var</a:t>
            </a:r>
            <a:r>
              <a:rPr sz="1200" dirty="0">
                <a:solidFill>
                  <a:srgbClr val="000000"/>
                </a:solidFill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 x = 5;    </a:t>
            </a:r>
            <a:r>
              <a:rPr sz="1200" i="1" dirty="0">
                <a:solidFill>
                  <a:srgbClr val="000000"/>
                </a:solidFill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// (1)</a:t>
            </a:r>
            <a:r>
              <a:rPr sz="1200" dirty="0">
                <a:solidFill>
                  <a:srgbClr val="000000"/>
                </a:solidFill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  (x is an integer)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200" b="1" dirty="0" err="1">
                <a:solidFill>
                  <a:srgbClr val="000000"/>
                </a:solidFill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var</a:t>
            </a:r>
            <a:r>
              <a:rPr sz="1200" dirty="0">
                <a:solidFill>
                  <a:srgbClr val="000000"/>
                </a:solidFill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 y = "37"; </a:t>
            </a:r>
            <a:r>
              <a:rPr sz="1200" i="1" dirty="0">
                <a:solidFill>
                  <a:srgbClr val="000000"/>
                </a:solidFill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// (2)</a:t>
            </a:r>
            <a:r>
              <a:rPr sz="1200" dirty="0">
                <a:solidFill>
                  <a:srgbClr val="000000"/>
                </a:solidFill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  (y is a string)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200" dirty="0">
                <a:solidFill>
                  <a:srgbClr val="000000"/>
                </a:solidFill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x + y == ?</a:t>
            </a:r>
          </a:p>
          <a:p>
            <a:endParaRPr sz="1000" dirty="0">
              <a:solidFill>
                <a:srgbClr val="000000"/>
              </a:solidFill>
              <a:latin typeface="Verdana" panose="00000000000000000000"/>
              <a:ea typeface="Verdana" panose="00000000000000000000"/>
              <a:cs typeface="Verdana" panose="00000000000000000000"/>
              <a:sym typeface="Verdana" panose="00000000000000000000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pPr algn="ctr"/>
            <a:r>
              <a:rPr dirty="0"/>
              <a:t>Two Kinds of Types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457200" y="5198325"/>
            <a:ext cx="8229600" cy="1369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pPr marL="0" lvl="0" indent="0" rtl="0">
              <a:buNone/>
            </a:pPr>
            <a:r>
              <a:rPr sz="2400" dirty="0">
                <a:solidFill>
                  <a:schemeClr val="dk2"/>
                </a:solidFill>
              </a:rPr>
              <a:t>A Java program is mostly a collection of objects talking to other objects by invoking each other's methods.</a:t>
            </a:r>
          </a:p>
          <a:p>
            <a:pPr marL="0" indent="0">
              <a:buNone/>
            </a:pPr>
            <a:r>
              <a:rPr sz="2400" dirty="0"/>
              <a:t> </a:t>
            </a:r>
          </a:p>
        </p:txBody>
      </p:sp>
      <p:sp>
        <p:nvSpPr>
          <p:cNvPr id="37" name="Shape 37"/>
          <p:cNvSpPr/>
          <p:nvPr/>
        </p:nvSpPr>
        <p:spPr>
          <a:xfrm>
            <a:off x="569850" y="2102600"/>
            <a:ext cx="3596099" cy="1846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/>
            <a:r>
              <a:rPr sz="3000" dirty="0">
                <a:solidFill>
                  <a:schemeClr val="dk1"/>
                </a:solidFill>
              </a:rPr>
              <a:t>Primitive types</a:t>
            </a:r>
          </a:p>
          <a:p>
            <a:endParaRPr sz="3000" dirty="0">
              <a:solidFill>
                <a:schemeClr val="dk1"/>
              </a:solidFill>
            </a:endParaRPr>
          </a:p>
          <a:p>
            <a:pPr algn="l"/>
            <a:r>
              <a:rPr lang="en-US" sz="2400" dirty="0" smtClean="0"/>
              <a:t>n</a:t>
            </a:r>
            <a:r>
              <a:rPr sz="2400" dirty="0" smtClean="0"/>
              <a:t>umeric</a:t>
            </a:r>
            <a:r>
              <a:rPr sz="2400" dirty="0"/>
              <a:t>, </a:t>
            </a:r>
            <a:r>
              <a:rPr lang="en-US" sz="2400" dirty="0" smtClean="0"/>
              <a:t>Booleans</a:t>
            </a:r>
            <a:r>
              <a:rPr sz="2400" dirty="0" smtClean="0"/>
              <a:t>, </a:t>
            </a:r>
            <a:r>
              <a:rPr lang="en-US" sz="2400" dirty="0"/>
              <a:t>c</a:t>
            </a:r>
            <a:r>
              <a:rPr sz="2400" dirty="0" smtClean="0"/>
              <a:t>haracters </a:t>
            </a:r>
            <a:endParaRPr sz="2400" dirty="0"/>
          </a:p>
        </p:txBody>
      </p:sp>
      <p:sp>
        <p:nvSpPr>
          <p:cNvPr id="38" name="Shape 38"/>
          <p:cNvSpPr/>
          <p:nvPr/>
        </p:nvSpPr>
        <p:spPr>
          <a:xfrm>
            <a:off x="4676800" y="2043650"/>
            <a:ext cx="3596099" cy="37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/>
            <a:r>
              <a:rPr sz="3000" dirty="0">
                <a:solidFill>
                  <a:schemeClr val="dk1"/>
                </a:solidFill>
              </a:rPr>
              <a:t>Reference types</a:t>
            </a:r>
          </a:p>
          <a:p>
            <a:endParaRPr sz="3000" dirty="0">
              <a:solidFill>
                <a:schemeClr val="dk1"/>
              </a:solidFill>
            </a:endParaRPr>
          </a:p>
          <a:p>
            <a:pPr lvl="0" rtl="0"/>
            <a:r>
              <a:rPr sz="2400" dirty="0">
                <a:solidFill>
                  <a:schemeClr val="dk1"/>
                </a:solidFill>
              </a:rPr>
              <a:t>Class, Interface, </a:t>
            </a:r>
            <a:r>
              <a:rPr sz="2400" dirty="0">
                <a:solidFill>
                  <a:srgbClr val="0B5394"/>
                </a:solidFill>
              </a:rPr>
              <a:t>Array</a:t>
            </a:r>
            <a:r>
              <a:rPr sz="2400" dirty="0">
                <a:solidFill>
                  <a:schemeClr val="dk1"/>
                </a:solidFill>
              </a:rPr>
              <a:t>, </a:t>
            </a:r>
            <a:r>
              <a:rPr sz="2400" dirty="0">
                <a:solidFill>
                  <a:srgbClr val="0B5394"/>
                </a:solidFill>
              </a:rPr>
              <a:t>String</a:t>
            </a:r>
          </a:p>
          <a:p>
            <a:endParaRPr sz="2400" dirty="0">
              <a:solidFill>
                <a:srgbClr val="0B5394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pPr algn="ctr"/>
            <a:r>
              <a:rPr dirty="0"/>
              <a:t>Primitive Types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5752322"/>
            <a:ext cx="8229600" cy="8155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pPr marL="0" lvl="0" indent="0" rtl="0">
              <a:buNone/>
            </a:pPr>
            <a:r>
              <a:rPr sz="1800" dirty="0">
                <a:solidFill>
                  <a:srgbClr val="0B5394"/>
                </a:solidFill>
              </a:rPr>
              <a:t>* signed integer types</a:t>
            </a:r>
          </a:p>
          <a:p>
            <a:pPr marL="0" indent="0">
              <a:buNone/>
            </a:pPr>
            <a:r>
              <a:rPr sz="1800" dirty="0">
                <a:solidFill>
                  <a:srgbClr val="38761D"/>
                </a:solidFill>
              </a:rPr>
              <a:t>* floating-point types</a:t>
            </a:r>
          </a:p>
        </p:txBody>
      </p:sp>
      <p:graphicFrame>
        <p:nvGraphicFramePr>
          <p:cNvPr id="45" name="Shape 45"/>
          <p:cNvGraphicFramePr/>
          <p:nvPr>
            <p:extLst>
              <p:ext uri="{D42A27DB-BD31-4B8C-83A1-F6EECF244321}">
                <p14:modId xmlns:p14="http://schemas.microsoft.com/office/powerpoint/2010/main" val="929456519"/>
              </p:ext>
            </p:extLst>
          </p:nvPr>
        </p:nvGraphicFramePr>
        <p:xfrm>
          <a:off x="687225" y="1600200"/>
          <a:ext cx="7757825" cy="3962100"/>
        </p:xfrm>
        <a:graphic>
          <a:graphicData uri="http://schemas.openxmlformats.org/drawingml/2006/table">
            <a:tbl>
              <a:tblPr>
                <a:noFill/>
                <a:tableStyleId>{E9CA6D1C-DB9F-4C70-AF58-BC2223AE4DFE}</a:tableStyleId>
              </a:tblPr>
              <a:tblGrid>
                <a:gridCol w="1112368"/>
                <a:gridCol w="1172207"/>
                <a:gridCol w="3733800"/>
                <a:gridCol w="17394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b="1" dirty="0">
                          <a:solidFill>
                            <a:schemeClr val="lt1"/>
                          </a:solidFill>
                        </a:rPr>
                        <a:t>Type</a:t>
                      </a:r>
                    </a:p>
                  </a:txBody>
                  <a:tcPr marL="91425" marR="91425" marT="91425" marB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>
                          <a:solidFill>
                            <a:schemeClr val="lt1"/>
                          </a:solidFill>
                        </a:rPr>
                        <a:t>Size</a:t>
                      </a:r>
                    </a:p>
                  </a:txBody>
                  <a:tcPr marL="91425" marR="91425" marT="91425" marB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dirty="0">
                          <a:solidFill>
                            <a:schemeClr val="lt1"/>
                          </a:solidFill>
                        </a:rPr>
                        <a:t>Values Range</a:t>
                      </a:r>
                    </a:p>
                  </a:txBody>
                  <a:tcPr marL="91425" marR="91425" marT="91425" marB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lt1"/>
                          </a:solidFill>
                        </a:rPr>
                        <a:t>Default</a:t>
                      </a:r>
                      <a:endParaRPr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dirty="0" err="1"/>
                        <a:t>boolean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dirty="0"/>
                        <a:t>-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dirty="0"/>
                        <a:t>true, false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/>
                      <a:r>
                        <a:rPr dirty="0"/>
                        <a:t>char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dirty="0"/>
                        <a:t>16 </a:t>
                      </a:r>
                      <a:r>
                        <a:rPr dirty="0" smtClean="0"/>
                        <a:t>bits</a:t>
                      </a:r>
                      <a:endParaRPr lang="en-US" dirty="0" smtClean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dirty="0"/>
                        <a:t>\u0000 to \</a:t>
                      </a:r>
                      <a:r>
                        <a:rPr dirty="0" err="1"/>
                        <a:t>uFFFF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dirty="0" smtClean="0"/>
                        <a:t>'\u0000'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dirty="0">
                          <a:solidFill>
                            <a:srgbClr val="0B5394"/>
                          </a:solidFill>
                        </a:rPr>
                        <a:t>byte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dirty="0"/>
                        <a:t>8 </a:t>
                      </a:r>
                      <a:r>
                        <a:rPr dirty="0" smtClean="0"/>
                        <a:t>bits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/>
                      <a:r>
                        <a:rPr/>
                        <a:t>-128 to 127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dirty="0">
                          <a:solidFill>
                            <a:srgbClr val="0B5394"/>
                          </a:solidFill>
                        </a:rPr>
                        <a:t>short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dirty="0"/>
                        <a:t>16 </a:t>
                      </a:r>
                      <a:r>
                        <a:rPr dirty="0" smtClean="0"/>
                        <a:t>bits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/>
                      <a:r>
                        <a:rPr/>
                        <a:t>-32768 to 32767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B5394"/>
                          </a:solidFill>
                        </a:rPr>
                        <a:t>int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dirty="0"/>
                        <a:t>32 </a:t>
                      </a:r>
                      <a:r>
                        <a:rPr dirty="0" smtClean="0"/>
                        <a:t>bits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dirty="0"/>
                        <a:t>-2</a:t>
                      </a:r>
                      <a:r>
                        <a:rPr baseline="30000" dirty="0"/>
                        <a:t>31 </a:t>
                      </a:r>
                      <a:r>
                        <a:rPr dirty="0"/>
                        <a:t>to 2</a:t>
                      </a:r>
                      <a:r>
                        <a:rPr baseline="30000" dirty="0"/>
                        <a:t>31</a:t>
                      </a:r>
                      <a:r>
                        <a:rPr dirty="0"/>
                        <a:t>-1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B5394"/>
                          </a:solidFill>
                        </a:rPr>
                        <a:t>long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dirty="0"/>
                        <a:t>64 </a:t>
                      </a:r>
                      <a:r>
                        <a:rPr dirty="0" smtClean="0"/>
                        <a:t>bits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dirty="0"/>
                        <a:t>-2</a:t>
                      </a:r>
                      <a:r>
                        <a:rPr baseline="30000" dirty="0"/>
                        <a:t>63</a:t>
                      </a:r>
                      <a:r>
                        <a:rPr dirty="0"/>
                        <a:t> to 2</a:t>
                      </a:r>
                      <a:r>
                        <a:rPr baseline="30000" dirty="0"/>
                        <a:t>63</a:t>
                      </a:r>
                      <a:r>
                        <a:rPr dirty="0"/>
                        <a:t>-1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0L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38761D"/>
                          </a:solidFill>
                        </a:rPr>
                        <a:t>float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dirty="0"/>
                        <a:t>32 </a:t>
                      </a:r>
                      <a:r>
                        <a:rPr dirty="0" smtClean="0"/>
                        <a:t>bits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dirty="0"/>
                        <a:t>1.4E-45 to 3.4028235E+38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0000000000000000000"/>
                          <a:rtl val="0"/>
                        </a:rPr>
                        <a:t>0.0f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38761D"/>
                          </a:solidFill>
                        </a:rPr>
                        <a:t>double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dirty="0"/>
                        <a:t>64 bits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/>
                        <a:t>4.9E-324 to 1.7976931348623157E+308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0000000000000000000"/>
                          <a:rtl val="0"/>
                        </a:rPr>
                        <a:t>0.0d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/>
                        <a:t>void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/>
                        <a:t>-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dirty="0"/>
                        <a:t>-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r>
              <a:rPr dirty="0"/>
              <a:t>Primitive Types: Declaring variable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2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0" lvl="0" indent="0" rtl="0">
              <a:buNone/>
            </a:pPr>
            <a:r>
              <a:rPr b="1" dirty="0" smtClean="0">
                <a:solidFill>
                  <a:srgbClr val="0070C0"/>
                </a:solidFill>
              </a:rPr>
              <a:t>type </a:t>
            </a:r>
            <a:r>
              <a:rPr dirty="0" err="1">
                <a:solidFill>
                  <a:srgbClr val="0070C0"/>
                </a:solidFill>
              </a:rPr>
              <a:t>varName</a:t>
            </a:r>
            <a:r>
              <a:rPr dirty="0">
                <a:solidFill>
                  <a:srgbClr val="0070C0"/>
                </a:solidFill>
              </a:rPr>
              <a:t> [= </a:t>
            </a:r>
            <a:r>
              <a:rPr dirty="0" err="1">
                <a:solidFill>
                  <a:srgbClr val="0070C0"/>
                </a:solidFill>
              </a:rPr>
              <a:t>initital</a:t>
            </a:r>
            <a:r>
              <a:rPr dirty="0">
                <a:solidFill>
                  <a:srgbClr val="0070C0"/>
                </a:solidFill>
              </a:rPr>
              <a:t> value</a:t>
            </a:r>
            <a:r>
              <a:rPr dirty="0" smtClean="0">
                <a:solidFill>
                  <a:srgbClr val="0070C0"/>
                </a:solidFill>
              </a:rPr>
              <a:t>];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0" lvl="0" indent="0" rtl="0">
              <a:buNone/>
            </a:pPr>
            <a:r>
              <a:rPr sz="1800" dirty="0" err="1">
                <a:solidFill>
                  <a:srgbClr val="000000"/>
                </a:solidFill>
              </a:rPr>
              <a:t>int</a:t>
            </a:r>
            <a:r>
              <a:rPr sz="1800" dirty="0">
                <a:solidFill>
                  <a:srgbClr val="000000"/>
                </a:solidFill>
              </a:rPr>
              <a:t> a = </a:t>
            </a:r>
            <a:r>
              <a:rPr sz="1800" dirty="0" smtClean="0">
                <a:solidFill>
                  <a:srgbClr val="000000"/>
                </a:solidFill>
              </a:rPr>
              <a:t>3</a:t>
            </a:r>
            <a:r>
              <a:rPr lang="en-US" sz="1800" dirty="0" smtClean="0">
                <a:solidFill>
                  <a:srgbClr val="000000"/>
                </a:solidFill>
              </a:rPr>
              <a:t>;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err="1" smtClean="0">
                <a:solidFill>
                  <a:srgbClr val="000000"/>
                </a:solidFill>
              </a:rPr>
              <a:t>int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hexVal</a:t>
            </a:r>
            <a:r>
              <a:rPr sz="1800" dirty="0" smtClean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= 0xff</a:t>
            </a:r>
            <a:r>
              <a:rPr sz="1800" dirty="0" smtClean="0">
                <a:solidFill>
                  <a:srgbClr val="000000"/>
                </a:solidFill>
              </a:rPr>
              <a:t>;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= 255 in hexadecimal</a:t>
            </a:r>
          </a:p>
          <a:p>
            <a:pPr marL="0" lv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binVal</a:t>
            </a:r>
            <a:r>
              <a:rPr lang="en-US" sz="1800" dirty="0"/>
              <a:t> = 0b11010</a:t>
            </a:r>
            <a:r>
              <a:rPr lang="en-US" sz="1800" dirty="0" smtClean="0"/>
              <a:t>;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= 26 in binary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1800" dirty="0" smtClean="0">
              <a:solidFill>
                <a:srgbClr val="000000"/>
              </a:solidFill>
            </a:endParaRPr>
          </a:p>
          <a:p>
            <a:pPr marL="0" lvl="0" indent="0" rtl="0">
              <a:buNone/>
            </a:pPr>
            <a:r>
              <a:rPr sz="1800" dirty="0" smtClean="0">
                <a:solidFill>
                  <a:srgbClr val="000000"/>
                </a:solidFill>
              </a:rPr>
              <a:t>long </a:t>
            </a:r>
            <a:r>
              <a:rPr sz="1800" dirty="0">
                <a:solidFill>
                  <a:srgbClr val="000000"/>
                </a:solidFill>
              </a:rPr>
              <a:t>l = 19865, l2 = 0xffL</a:t>
            </a:r>
            <a:r>
              <a:rPr sz="1800" dirty="0" smtClean="0">
                <a:solidFill>
                  <a:srgbClr val="000000"/>
                </a:solidFill>
              </a:rPr>
              <a:t>;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long </a:t>
            </a:r>
            <a:r>
              <a:rPr lang="en-US" sz="1800" dirty="0" err="1">
                <a:solidFill>
                  <a:srgbClr val="000000"/>
                </a:solidFill>
              </a:rPr>
              <a:t>creditCardNumber</a:t>
            </a:r>
            <a:r>
              <a:rPr lang="en-US" sz="1800" dirty="0">
                <a:solidFill>
                  <a:srgbClr val="000000"/>
                </a:solidFill>
              </a:rPr>
              <a:t> = 1234_5678_9012_3456L</a:t>
            </a:r>
            <a:r>
              <a:rPr lang="en-US" sz="1800" dirty="0" smtClean="0">
                <a:solidFill>
                  <a:srgbClr val="000000"/>
                </a:solidFill>
              </a:rPr>
              <a:t>; </a:t>
            </a:r>
            <a:r>
              <a:rPr lang="en-US" sz="1800" dirty="0" smtClean="0">
                <a:solidFill>
                  <a:srgbClr val="00B050"/>
                </a:solidFill>
              </a:rPr>
              <a:t>// since JSE 7</a:t>
            </a:r>
            <a:r>
              <a:rPr lang="en-US" sz="1800" dirty="0">
                <a:solidFill>
                  <a:srgbClr val="000000"/>
                </a:solidFill>
              </a:rPr>
              <a:t/>
            </a:r>
            <a:br>
              <a:rPr lang="en-US" sz="1800" dirty="0">
                <a:solidFill>
                  <a:srgbClr val="000000"/>
                </a:solidFill>
              </a:rPr>
            </a:br>
            <a:endParaRPr sz="1800" dirty="0">
              <a:solidFill>
                <a:srgbClr val="000000"/>
              </a:solidFill>
            </a:endParaRPr>
          </a:p>
          <a:p>
            <a:pPr marL="0" lvl="0" indent="0" rtl="0">
              <a:buNone/>
            </a:pPr>
            <a:r>
              <a:rPr sz="1800" dirty="0" err="1">
                <a:solidFill>
                  <a:srgbClr val="000000"/>
                </a:solidFill>
              </a:rPr>
              <a:t>boolean</a:t>
            </a:r>
            <a:r>
              <a:rPr sz="1800" dirty="0">
                <a:solidFill>
                  <a:srgbClr val="000000"/>
                </a:solidFill>
              </a:rPr>
              <a:t> b = true;</a:t>
            </a:r>
          </a:p>
          <a:p>
            <a:pPr marL="0" lvl="0" indent="0" rtl="0">
              <a:buNone/>
            </a:pPr>
            <a:r>
              <a:rPr sz="1800" dirty="0">
                <a:solidFill>
                  <a:srgbClr val="000000"/>
                </a:solidFill>
              </a:rPr>
              <a:t>char c = 'A', </a:t>
            </a:r>
            <a:r>
              <a:rPr sz="1800" dirty="0" err="1">
                <a:solidFill>
                  <a:srgbClr val="000000"/>
                </a:solidFill>
              </a:rPr>
              <a:t>ch</a:t>
            </a:r>
            <a:r>
              <a:rPr sz="1800" dirty="0">
                <a:solidFill>
                  <a:srgbClr val="000000"/>
                </a:solidFill>
              </a:rPr>
              <a:t> = '\</a:t>
            </a:r>
            <a:r>
              <a:rPr sz="1800" dirty="0" smtClean="0">
                <a:solidFill>
                  <a:srgbClr val="000000"/>
                </a:solidFill>
              </a:rPr>
              <a:t>u05D0'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rtl="0">
              <a:buNone/>
            </a:pPr>
            <a:r>
              <a:rPr sz="1800" dirty="0">
                <a:solidFill>
                  <a:srgbClr val="000000"/>
                </a:solidFill>
              </a:rPr>
              <a:t>float f = </a:t>
            </a:r>
            <a:r>
              <a:rPr sz="1800" dirty="0" smtClean="0">
                <a:solidFill>
                  <a:srgbClr val="000000"/>
                </a:solidFill>
              </a:rPr>
              <a:t>6.02e23F</a:t>
            </a:r>
            <a:endParaRPr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sz="1800" dirty="0">
                <a:solidFill>
                  <a:srgbClr val="000000"/>
                </a:solidFill>
              </a:rPr>
              <a:t>double </a:t>
            </a:r>
            <a:r>
              <a:rPr sz="1800" dirty="0" smtClean="0">
                <a:solidFill>
                  <a:srgbClr val="000000"/>
                </a:solidFill>
              </a:rPr>
              <a:t>d</a:t>
            </a:r>
            <a:r>
              <a:rPr lang="en-US" sz="1800" dirty="0" smtClean="0">
                <a:solidFill>
                  <a:srgbClr val="000000"/>
                </a:solidFill>
              </a:rPr>
              <a:t>1</a:t>
            </a:r>
            <a:r>
              <a:rPr sz="1800" dirty="0" smtClean="0">
                <a:solidFill>
                  <a:srgbClr val="000000"/>
                </a:solidFill>
              </a:rPr>
              <a:t> =</a:t>
            </a:r>
            <a:r>
              <a:rPr lang="en-US" sz="1800" dirty="0" smtClean="0">
                <a:solidFill>
                  <a:srgbClr val="000000"/>
                </a:solidFill>
              </a:rPr>
              <a:t> 1.425,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double d2 =</a:t>
            </a:r>
            <a:r>
              <a:rPr sz="1800" dirty="0" smtClean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6.02e23;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</a:t>
            </a:r>
            <a:r>
              <a:rPr lang="en-US" sz="2800" dirty="0"/>
              <a:t> </a:t>
            </a:r>
            <a:r>
              <a:rPr lang="en-US" sz="2800" i="1" dirty="0"/>
              <a:t>literal</a:t>
            </a:r>
            <a:r>
              <a:rPr lang="en-US" sz="2800" dirty="0"/>
              <a:t> is the source code representation of a fixed </a:t>
            </a:r>
            <a:r>
              <a:rPr lang="en-US" sz="2800" dirty="0" smtClean="0"/>
              <a:t>value</a:t>
            </a:r>
          </a:p>
          <a:p>
            <a:pPr marL="0" indent="0">
              <a:buNone/>
            </a:pPr>
            <a:endParaRPr lang="en-US" sz="3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</a:rPr>
              <a:t>int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a = </a:t>
            </a:r>
            <a:r>
              <a:rPr lang="en-US" sz="2000" dirty="0">
                <a:solidFill>
                  <a:srgbClr val="0070C0"/>
                </a:solidFill>
              </a:rPr>
              <a:t>3</a:t>
            </a:r>
            <a:r>
              <a:rPr lang="en-US" sz="2000" dirty="0" smtClean="0">
                <a:solidFill>
                  <a:srgbClr val="000000"/>
                </a:solidFill>
              </a:rPr>
              <a:t>;  </a:t>
            </a:r>
            <a:r>
              <a:rPr lang="en-US" sz="2000" dirty="0" smtClean="0">
                <a:solidFill>
                  <a:srgbClr val="00B050"/>
                </a:solidFill>
              </a:rPr>
              <a:t>// 3 is a literal</a:t>
            </a: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endParaRPr 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/>
              <a:t>An integer literal is of type long if it ends with the letter L or l; otherwise it is of type </a:t>
            </a:r>
            <a:r>
              <a:rPr lang="en-US" sz="2000" dirty="0" smtClean="0"/>
              <a:t>int.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long </a:t>
            </a:r>
            <a:r>
              <a:rPr lang="en-US" sz="2000" dirty="0" err="1" smtClean="0">
                <a:solidFill>
                  <a:srgbClr val="000000"/>
                </a:solidFill>
              </a:rPr>
              <a:t>var</a:t>
            </a:r>
            <a:r>
              <a:rPr lang="en-US" sz="2000" dirty="0" smtClean="0">
                <a:solidFill>
                  <a:srgbClr val="000000"/>
                </a:solidFill>
              </a:rPr>
              <a:t> = 6; </a:t>
            </a:r>
            <a:r>
              <a:rPr lang="en-US" sz="2000" dirty="0" smtClean="0">
                <a:solidFill>
                  <a:srgbClr val="00B050"/>
                </a:solidFill>
              </a:rPr>
              <a:t>// type conversion here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9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Literals: floating-point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 floating-point literal is of type </a:t>
            </a:r>
            <a:r>
              <a:rPr lang="en-US" sz="2800" u="sng" dirty="0"/>
              <a:t>float</a:t>
            </a:r>
            <a:r>
              <a:rPr lang="en-US" sz="2800" dirty="0"/>
              <a:t> if it ends with the letter </a:t>
            </a:r>
            <a:r>
              <a:rPr lang="en-US" sz="2800" dirty="0">
                <a:solidFill>
                  <a:srgbClr val="0070C0"/>
                </a:solidFill>
              </a:rPr>
              <a:t>F</a:t>
            </a:r>
            <a:r>
              <a:rPr lang="en-US" sz="2800" dirty="0"/>
              <a:t> or </a:t>
            </a:r>
            <a:r>
              <a:rPr lang="en-US" sz="2800" dirty="0">
                <a:solidFill>
                  <a:srgbClr val="0070C0"/>
                </a:solidFill>
              </a:rPr>
              <a:t>f</a:t>
            </a:r>
            <a:r>
              <a:rPr lang="en-US" sz="2800" dirty="0"/>
              <a:t>; otherwise its type is </a:t>
            </a:r>
            <a:r>
              <a:rPr lang="en-US" sz="2800" u="sng" dirty="0"/>
              <a:t>double</a:t>
            </a:r>
            <a:r>
              <a:rPr lang="en-US" sz="2800" dirty="0"/>
              <a:t> and it can optionally end with the letter </a:t>
            </a:r>
            <a:r>
              <a:rPr lang="en-US" sz="2800" dirty="0">
                <a:solidFill>
                  <a:srgbClr val="0070C0"/>
                </a:solidFill>
              </a:rPr>
              <a:t>D</a:t>
            </a:r>
            <a:r>
              <a:rPr lang="en-US" sz="2800" dirty="0"/>
              <a:t> or </a:t>
            </a:r>
            <a:r>
              <a:rPr lang="en-US" sz="2800" dirty="0">
                <a:solidFill>
                  <a:srgbClr val="0070C0"/>
                </a:solidFill>
              </a:rPr>
              <a:t>d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double d1 = 123.4</a:t>
            </a:r>
            <a:r>
              <a:rPr lang="en-US" sz="2000" dirty="0" smtClean="0">
                <a:solidFill>
                  <a:srgbClr val="000000"/>
                </a:solidFill>
              </a:rPr>
              <a:t>;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double d2 = 1.234e2</a:t>
            </a:r>
            <a:r>
              <a:rPr lang="en-US" sz="2000" dirty="0" smtClean="0">
                <a:solidFill>
                  <a:srgbClr val="00000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// same value as d1, but in scientific notation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float f1  = 123.4</a:t>
            </a:r>
            <a:r>
              <a:rPr lang="en-US" sz="2000" dirty="0">
                <a:solidFill>
                  <a:srgbClr val="0070C0"/>
                </a:solidFill>
              </a:rPr>
              <a:t>f</a:t>
            </a:r>
            <a:r>
              <a:rPr lang="en-US" sz="2000" dirty="0" smtClean="0">
                <a:solidFill>
                  <a:srgbClr val="000000"/>
                </a:solidFill>
              </a:rPr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float f2 = 123.4; </a:t>
            </a:r>
            <a:r>
              <a:rPr lang="en-US" sz="2000" dirty="0" smtClean="0">
                <a:solidFill>
                  <a:srgbClr val="FF0000"/>
                </a:solidFill>
              </a:rPr>
              <a:t>// type conversion error here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8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r>
              <a:rPr lang="en-US" dirty="0"/>
              <a:t>: Character and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61826"/>
            <a:ext cx="8229600" cy="49675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Literals of types char and String may contain any Unicode (UTF-16) characters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pl-PL" sz="2000" dirty="0">
                <a:solidFill>
                  <a:srgbClr val="000000"/>
                </a:solidFill>
              </a:rPr>
              <a:t>char </a:t>
            </a:r>
            <a:r>
              <a:rPr lang="pl-PL" sz="2000" dirty="0" smtClean="0">
                <a:solidFill>
                  <a:srgbClr val="000000"/>
                </a:solidFill>
              </a:rPr>
              <a:t>c</a:t>
            </a:r>
            <a:r>
              <a:rPr lang="en-US" sz="2000" dirty="0" smtClean="0">
                <a:solidFill>
                  <a:srgbClr val="000000"/>
                </a:solidFill>
              </a:rPr>
              <a:t>h</a:t>
            </a:r>
            <a:r>
              <a:rPr lang="pl-PL" sz="2000" dirty="0" smtClean="0">
                <a:solidFill>
                  <a:srgbClr val="000000"/>
                </a:solidFill>
              </a:rPr>
              <a:t> </a:t>
            </a:r>
            <a:r>
              <a:rPr lang="pl-PL" sz="2000" dirty="0">
                <a:solidFill>
                  <a:srgbClr val="000000"/>
                </a:solidFill>
              </a:rPr>
              <a:t>= </a:t>
            </a:r>
            <a:r>
              <a:rPr lang="pl-PL" sz="2000" dirty="0" smtClean="0">
                <a:solidFill>
                  <a:srgbClr val="000000"/>
                </a:solidFill>
              </a:rPr>
              <a:t>'A</a:t>
            </a:r>
            <a:r>
              <a:rPr lang="pl-PL" sz="2000" dirty="0">
                <a:solidFill>
                  <a:srgbClr val="000000"/>
                </a:solidFill>
              </a:rPr>
              <a:t>'</a:t>
            </a:r>
            <a:r>
              <a:rPr lang="en-US" sz="2000" dirty="0" smtClean="0">
                <a:solidFill>
                  <a:srgbClr val="000000"/>
                </a:solidFill>
              </a:rPr>
              <a:t>;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char </a:t>
            </a:r>
            <a:r>
              <a:rPr lang="pl-PL" sz="2000" dirty="0" err="1" smtClean="0">
                <a:solidFill>
                  <a:srgbClr val="000000"/>
                </a:solidFill>
              </a:rPr>
              <a:t>ch</a:t>
            </a:r>
            <a:r>
              <a:rPr lang="pl-PL" sz="2000" dirty="0" smtClean="0">
                <a:solidFill>
                  <a:srgbClr val="000000"/>
                </a:solidFill>
              </a:rPr>
              <a:t> </a:t>
            </a:r>
            <a:r>
              <a:rPr lang="pl-PL" sz="2000" dirty="0">
                <a:solidFill>
                  <a:srgbClr val="000000"/>
                </a:solidFill>
              </a:rPr>
              <a:t>= '\u05D0';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String str1 = “Hello World”;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+ special </a:t>
            </a:r>
            <a:r>
              <a:rPr lang="en-US" sz="2000" dirty="0"/>
              <a:t>escape </a:t>
            </a:r>
            <a:r>
              <a:rPr lang="en-US" sz="2000" dirty="0" smtClean="0"/>
              <a:t>sequences:</a:t>
            </a:r>
          </a:p>
          <a:p>
            <a:pPr marL="0" indent="0">
              <a:buNone/>
            </a:pPr>
            <a:r>
              <a:rPr lang="en-US" sz="2000" dirty="0" smtClean="0"/>
              <a:t>\</a:t>
            </a:r>
            <a:r>
              <a:rPr lang="en-US" sz="2000" dirty="0"/>
              <a:t>b (backspace), \t (tab), \n (line feed), \f (form feed), \r (carriage return), \" (double quote), \' (single quote), and \\ (backslash).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0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57200" y="125006"/>
            <a:ext cx="8229600" cy="12926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r>
              <a:rPr dirty="0"/>
              <a:t>Primitive Types: Conversions(Casting)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55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0" lvl="0" indent="0" rtl="0">
              <a:buNone/>
            </a:pPr>
            <a:r>
              <a:rPr sz="1800" dirty="0">
                <a:solidFill>
                  <a:schemeClr val="dk2"/>
                </a:solidFill>
              </a:rPr>
              <a:t>Java allows conversion between any primitive types except </a:t>
            </a:r>
            <a:r>
              <a:rPr sz="1800" dirty="0" err="1">
                <a:solidFill>
                  <a:schemeClr val="dk2"/>
                </a:solidFill>
              </a:rPr>
              <a:t>boolean</a:t>
            </a:r>
            <a:r>
              <a:rPr sz="1800" dirty="0">
                <a:solidFill>
                  <a:schemeClr val="dk2"/>
                </a:solidFill>
              </a:rPr>
              <a:t>. Conversion may occur at: assignment, method invocation, in mixed types expressions and casting.</a:t>
            </a:r>
          </a:p>
          <a:p>
            <a:pPr marL="0" lvl="0" indent="0" rtl="0">
              <a:buNone/>
            </a:pPr>
            <a:endParaRPr lang="en-US" sz="1800" dirty="0" smtClean="0"/>
          </a:p>
          <a:p>
            <a:pPr marL="0" lvl="0" indent="0" rtl="0">
              <a:buNone/>
            </a:pPr>
            <a:r>
              <a:rPr sz="1800" dirty="0" smtClean="0"/>
              <a:t>Types </a:t>
            </a:r>
            <a:r>
              <a:rPr sz="1800" dirty="0"/>
              <a:t>of primitive </a:t>
            </a:r>
            <a:r>
              <a:rPr sz="1800" dirty="0" smtClean="0"/>
              <a:t>conversion:</a:t>
            </a:r>
            <a:endParaRPr lang="en-US" sz="1800" dirty="0"/>
          </a:p>
          <a:p>
            <a:r>
              <a:rPr lang="en-US" sz="1800" dirty="0" smtClean="0"/>
              <a:t>W</a:t>
            </a:r>
            <a:r>
              <a:rPr sz="1800" dirty="0" smtClean="0"/>
              <a:t>idening</a:t>
            </a:r>
            <a:endParaRPr lang="en-US" sz="1800" dirty="0"/>
          </a:p>
          <a:p>
            <a:pPr marL="0" lvl="0" indent="0" rtl="0">
              <a:buNone/>
            </a:pPr>
            <a:r>
              <a:rPr lang="en-US" sz="1800" dirty="0" smtClean="0">
                <a:solidFill>
                  <a:schemeClr val="dk2"/>
                </a:solidFill>
              </a:rPr>
              <a:t>	</a:t>
            </a:r>
            <a:r>
              <a:rPr sz="1800" dirty="0" smtClean="0">
                <a:solidFill>
                  <a:schemeClr val="dk2"/>
                </a:solidFill>
              </a:rPr>
              <a:t>(byte</a:t>
            </a:r>
            <a:r>
              <a:rPr sz="1800" dirty="0">
                <a:solidFill>
                  <a:schemeClr val="dk2"/>
                </a:solidFill>
              </a:rPr>
              <a:t>)  -3			</a:t>
            </a:r>
            <a:r>
              <a:rPr lang="en-US" sz="1800" dirty="0" smtClean="0">
                <a:solidFill>
                  <a:schemeClr val="dk2"/>
                </a:solidFill>
              </a:rPr>
              <a:t>  </a:t>
            </a:r>
            <a:r>
              <a:rPr sz="1800" dirty="0" smtClean="0">
                <a:solidFill>
                  <a:srgbClr val="38761D"/>
                </a:solidFill>
              </a:rPr>
              <a:t>1</a:t>
            </a:r>
            <a:r>
              <a:rPr sz="1800" dirty="0" smtClean="0">
                <a:solidFill>
                  <a:schemeClr val="dk2"/>
                </a:solidFill>
              </a:rPr>
              <a:t>1111101</a:t>
            </a:r>
            <a:endParaRPr lang="en-US" sz="1800" dirty="0">
              <a:solidFill>
                <a:schemeClr val="dk2"/>
              </a:solidFill>
            </a:endParaRPr>
          </a:p>
          <a:p>
            <a:pPr marL="0" lvl="0" indent="0" rtl="0">
              <a:buNone/>
            </a:pPr>
            <a:r>
              <a:rPr lang="en-US" sz="1800" dirty="0" smtClean="0">
                <a:solidFill>
                  <a:schemeClr val="dk2"/>
                </a:solidFill>
              </a:rPr>
              <a:t>	</a:t>
            </a:r>
            <a:r>
              <a:rPr sz="1800" dirty="0" smtClean="0">
                <a:solidFill>
                  <a:schemeClr val="dk2"/>
                </a:solidFill>
              </a:rPr>
              <a:t>(short</a:t>
            </a:r>
            <a:r>
              <a:rPr sz="1800" dirty="0">
                <a:solidFill>
                  <a:schemeClr val="dk2"/>
                </a:solidFill>
              </a:rPr>
              <a:t>)(byte) -3	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smtClean="0">
                <a:solidFill>
                  <a:schemeClr val="dk2"/>
                </a:solidFill>
              </a:rPr>
              <a:t>	</a:t>
            </a:r>
            <a:r>
              <a:rPr sz="1800" dirty="0" smtClean="0">
                <a:solidFill>
                  <a:schemeClr val="dk2"/>
                </a:solidFill>
              </a:rPr>
              <a:t>11111111 11111101</a:t>
            </a:r>
            <a:endParaRPr lang="en-US" sz="1800" dirty="0" smtClean="0">
              <a:solidFill>
                <a:schemeClr val="dk2"/>
              </a:solidFill>
            </a:endParaRPr>
          </a:p>
          <a:p>
            <a:r>
              <a:rPr lang="en-US" sz="1800" dirty="0" smtClean="0"/>
              <a:t>N</a:t>
            </a:r>
            <a:r>
              <a:rPr sz="1800" dirty="0" smtClean="0"/>
              <a:t>arrowing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dk2"/>
                </a:solidFill>
              </a:rPr>
              <a:t>	</a:t>
            </a:r>
            <a:r>
              <a:rPr sz="1800" dirty="0" smtClean="0">
                <a:solidFill>
                  <a:schemeClr val="dk2"/>
                </a:solidFill>
              </a:rPr>
              <a:t>(short</a:t>
            </a:r>
            <a:r>
              <a:rPr sz="1800" dirty="0">
                <a:solidFill>
                  <a:schemeClr val="dk2"/>
                </a:solidFill>
              </a:rPr>
              <a:t>) 4	</a:t>
            </a:r>
            <a:r>
              <a:rPr lang="en-US" sz="1800" dirty="0">
                <a:solidFill>
                  <a:schemeClr val="dk2"/>
                </a:solidFill>
              </a:rPr>
              <a:t>	</a:t>
            </a:r>
            <a:r>
              <a:rPr sz="1800" dirty="0">
                <a:solidFill>
                  <a:schemeClr val="dk2"/>
                </a:solidFill>
              </a:rPr>
              <a:t>	</a:t>
            </a:r>
            <a:r>
              <a:rPr sz="1800" dirty="0" smtClean="0">
                <a:solidFill>
                  <a:srgbClr val="38761D"/>
                </a:solidFill>
              </a:rPr>
              <a:t>0</a:t>
            </a:r>
            <a:r>
              <a:rPr sz="1800" dirty="0" smtClean="0">
                <a:solidFill>
                  <a:schemeClr val="dk2"/>
                </a:solidFill>
              </a:rPr>
              <a:t>0000000 00000110</a:t>
            </a:r>
            <a:endParaRPr lang="en-US" sz="1800" dirty="0">
              <a:solidFill>
                <a:schemeClr val="dk2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dk2"/>
                </a:solidFill>
              </a:rPr>
              <a:t>	</a:t>
            </a:r>
            <a:r>
              <a:rPr sz="1800" dirty="0" smtClean="0">
                <a:solidFill>
                  <a:schemeClr val="dk2"/>
                </a:solidFill>
              </a:rPr>
              <a:t>(byte</a:t>
            </a:r>
            <a:r>
              <a:rPr sz="1800" dirty="0">
                <a:solidFill>
                  <a:schemeClr val="dk2"/>
                </a:solidFill>
              </a:rPr>
              <a:t>)(short) 4			</a:t>
            </a:r>
            <a:r>
              <a:rPr lang="en-US" sz="1800" dirty="0" smtClean="0">
                <a:solidFill>
                  <a:schemeClr val="dk2"/>
                </a:solidFill>
              </a:rPr>
              <a:t>   </a:t>
            </a:r>
            <a:r>
              <a:rPr sz="1800" dirty="0" smtClean="0">
                <a:solidFill>
                  <a:srgbClr val="38761D"/>
                </a:solidFill>
              </a:rPr>
              <a:t>0</a:t>
            </a:r>
            <a:r>
              <a:rPr sz="1800" dirty="0" smtClean="0">
                <a:solidFill>
                  <a:schemeClr val="dk2"/>
                </a:solidFill>
              </a:rPr>
              <a:t>0000110</a:t>
            </a:r>
            <a:endParaRPr sz="1800" dirty="0">
              <a:solidFill>
                <a:schemeClr val="dk2"/>
              </a:solidFill>
            </a:endParaRPr>
          </a:p>
          <a:p>
            <a:pPr marL="0" indent="0">
              <a:buNone/>
            </a:pPr>
            <a:endParaRPr sz="1800" dirty="0">
              <a:solidFill>
                <a:schemeClr val="dk2"/>
              </a:solidFill>
            </a:endParaRPr>
          </a:p>
          <a:p>
            <a:endParaRPr sz="1800" dirty="0">
              <a:solidFill>
                <a:schemeClr val="dk2"/>
              </a:solidFill>
            </a:endParaRPr>
          </a:p>
        </p:txBody>
      </p:sp>
      <p:cxnSp>
        <p:nvCxnSpPr>
          <p:cNvPr id="65" name="Shape 65"/>
          <p:cNvCxnSpPr/>
          <p:nvPr/>
        </p:nvCxnSpPr>
        <p:spPr>
          <a:xfrm flipH="1">
            <a:off x="4800600" y="3733575"/>
            <a:ext cx="391874" cy="49200"/>
          </a:xfrm>
          <a:prstGeom prst="straightConnector1">
            <a:avLst/>
          </a:prstGeom>
          <a:noFill/>
          <a:ln w="19050" cap="flat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" name="Shape 66"/>
          <p:cNvSpPr/>
          <p:nvPr/>
        </p:nvSpPr>
        <p:spPr>
          <a:xfrm>
            <a:off x="4524375" y="3320850"/>
            <a:ext cx="1336199" cy="32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>
                <a:solidFill>
                  <a:srgbClr val="38761D"/>
                </a:solidFill>
              </a:rPr>
              <a:t>sign bit</a:t>
            </a:r>
          </a:p>
        </p:txBody>
      </p:sp>
      <p:sp>
        <p:nvSpPr>
          <p:cNvPr id="67" name="Shape 67"/>
          <p:cNvSpPr/>
          <p:nvPr/>
        </p:nvSpPr>
        <p:spPr>
          <a:xfrm rot="5385020">
            <a:off x="4650429" y="3427971"/>
            <a:ext cx="136952" cy="98727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4338339" y="4981450"/>
            <a:ext cx="874500" cy="177000"/>
          </a:xfrm>
          <a:prstGeom prst="straightConnector1">
            <a:avLst/>
          </a:prstGeom>
          <a:noFill/>
          <a:ln w="19050" cap="flat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796</Words>
  <Application>Microsoft Office PowerPoint</Application>
  <PresentationFormat>On-screen Show (4:3)</PresentationFormat>
  <Paragraphs>222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/>
      <vt:lpstr>Java Types and Variables</vt:lpstr>
      <vt:lpstr>Type System</vt:lpstr>
      <vt:lpstr>Two Kinds of Types</vt:lpstr>
      <vt:lpstr>Primitive Types</vt:lpstr>
      <vt:lpstr>Primitive Types: Declaring variable</vt:lpstr>
      <vt:lpstr>Literals</vt:lpstr>
      <vt:lpstr>Literals: floating-point</vt:lpstr>
      <vt:lpstr>Literals: Character and String</vt:lpstr>
      <vt:lpstr>Primitive Types: Conversions(Casting)</vt:lpstr>
      <vt:lpstr>Primitive Types: Conversions(Casting)</vt:lpstr>
      <vt:lpstr>Primitive Types Conversions: Examples</vt:lpstr>
      <vt:lpstr>Quiz</vt:lpstr>
      <vt:lpstr>Primitive Types: Wrappers</vt:lpstr>
      <vt:lpstr>String</vt:lpstr>
      <vt:lpstr>Arrays</vt:lpstr>
      <vt:lpstr>Arrays: Creating, initializing, accessing</vt:lpstr>
      <vt:lpstr>Arrays: continue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Types and Variables</dc:title>
  <cp:lastModifiedBy>Aleh Stsiapanau</cp:lastModifiedBy>
  <cp:revision>21</cp:revision>
  <dcterms:modified xsi:type="dcterms:W3CDTF">2013-09-23T08:26:12Z</dcterms:modified>
</cp:coreProperties>
</file>