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2" autoAdjust="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</p:txBody>
      </p:sp>
    </p:spTree>
    <p:extLst>
      <p:ext uri="{BB962C8B-B14F-4D97-AF65-F5344CB8AC3E}">
        <p14:creationId xmlns:p14="http://schemas.microsoft.com/office/powerpoint/2010/main" val="12392626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9" name="Shape 9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uth_tab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r>
              <a:rPr dirty="0"/>
              <a:t>Java Operators</a:t>
            </a:r>
          </a:p>
        </p:txBody>
      </p:sp>
      <p:sp>
        <p:nvSpPr>
          <p:cNvPr id="24" name="Shape 24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r>
              <a:rPr dirty="0">
                <a:solidFill>
                  <a:srgbClr val="000000"/>
                </a:solidFill>
              </a:rPr>
              <a:t>Arithmetic Operators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86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0" rtl="0">
              <a:buNone/>
            </a:pPr>
            <a:r>
              <a:rPr sz="2400" dirty="0">
                <a:solidFill>
                  <a:srgbClr val="1155CC"/>
                </a:solidFill>
              </a:rPr>
              <a:t>+	</a:t>
            </a:r>
            <a:r>
              <a:rPr sz="2400" dirty="0">
                <a:solidFill>
                  <a:srgbClr val="000000"/>
                </a:solidFill>
              </a:rPr>
              <a:t>- addition</a:t>
            </a:r>
          </a:p>
          <a:p>
            <a:pPr marL="457200" lvl="0" indent="0" rtl="0">
              <a:buNone/>
            </a:pPr>
            <a:r>
              <a:rPr sz="2400" dirty="0">
                <a:solidFill>
                  <a:srgbClr val="1155CC"/>
                </a:solidFill>
              </a:rPr>
              <a:t>-	</a:t>
            </a:r>
            <a:r>
              <a:rPr sz="2400" dirty="0">
                <a:solidFill>
                  <a:srgbClr val="000000"/>
                </a:solidFill>
              </a:rPr>
              <a:t>- subtraction</a:t>
            </a:r>
          </a:p>
          <a:p>
            <a:pPr marL="457200" lvl="0" indent="0" rtl="0">
              <a:buNone/>
            </a:pPr>
            <a:r>
              <a:rPr sz="2400" dirty="0">
                <a:solidFill>
                  <a:srgbClr val="1155CC"/>
                </a:solidFill>
              </a:rPr>
              <a:t>*	</a:t>
            </a:r>
            <a:r>
              <a:rPr sz="2400" dirty="0">
                <a:solidFill>
                  <a:srgbClr val="000000"/>
                </a:solidFill>
              </a:rPr>
              <a:t>- multiplication</a:t>
            </a:r>
          </a:p>
          <a:p>
            <a:pPr marL="457200" lvl="0" indent="0" rtl="0">
              <a:buNone/>
            </a:pPr>
            <a:r>
              <a:rPr sz="2400" dirty="0">
                <a:solidFill>
                  <a:srgbClr val="1155CC"/>
                </a:solidFill>
              </a:rPr>
              <a:t>/	</a:t>
            </a:r>
            <a:r>
              <a:rPr sz="2400" dirty="0">
                <a:solidFill>
                  <a:srgbClr val="000000"/>
                </a:solidFill>
              </a:rPr>
              <a:t>- division</a:t>
            </a:r>
          </a:p>
          <a:p>
            <a:pPr marL="457200" lvl="0" indent="0" rtl="0">
              <a:buNone/>
            </a:pPr>
            <a:r>
              <a:rPr sz="2400" dirty="0">
                <a:solidFill>
                  <a:srgbClr val="1155CC"/>
                </a:solidFill>
              </a:rPr>
              <a:t>%</a:t>
            </a:r>
            <a:r>
              <a:rPr sz="2400" dirty="0">
                <a:solidFill>
                  <a:srgbClr val="000000"/>
                </a:solidFill>
              </a:rPr>
              <a:t> - reminder</a:t>
            </a:r>
          </a:p>
          <a:p>
            <a:pPr marL="0" indent="0"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 dirty="0">
                <a:solidFill>
                  <a:srgbClr val="000000"/>
                </a:solidFill>
              </a:rPr>
              <a:t>Can be used with assignment:	</a:t>
            </a:r>
          </a:p>
          <a:p>
            <a:pPr marL="0" indent="0"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buNone/>
            </a:pPr>
            <a:r>
              <a:rPr sz="1800" dirty="0">
                <a:solidFill>
                  <a:srgbClr val="000000"/>
                </a:solidFill>
              </a:rPr>
              <a:t>(x/y)*y + </a:t>
            </a:r>
            <a:r>
              <a:rPr sz="1800" dirty="0" err="1">
                <a:solidFill>
                  <a:srgbClr val="000000"/>
                </a:solidFill>
              </a:rPr>
              <a:t>x%y</a:t>
            </a:r>
            <a:r>
              <a:rPr sz="1800" dirty="0">
                <a:solidFill>
                  <a:srgbClr val="000000"/>
                </a:solidFill>
              </a:rPr>
              <a:t> == x</a:t>
            </a:r>
          </a:p>
          <a:p>
            <a:pPr marL="0" indent="0">
              <a:buNone/>
            </a:pPr>
            <a:r>
              <a:rPr sz="1800" dirty="0">
                <a:solidFill>
                  <a:srgbClr val="000000"/>
                </a:solidFill>
              </a:rPr>
              <a:t>7%2 is 1, and </a:t>
            </a:r>
            <a:r>
              <a:rPr sz="1800" dirty="0" smtClean="0">
                <a:solidFill>
                  <a:srgbClr val="000000"/>
                </a:solidFill>
              </a:rPr>
              <a:t>7%</a:t>
            </a:r>
            <a:r>
              <a:rPr lang="en-US" sz="1800" dirty="0" smtClean="0">
                <a:solidFill>
                  <a:srgbClr val="000000"/>
                </a:solidFill>
              </a:rPr>
              <a:t>(-</a:t>
            </a:r>
            <a:r>
              <a:rPr sz="1800" dirty="0" smtClean="0">
                <a:solidFill>
                  <a:srgbClr val="000000"/>
                </a:solidFill>
              </a:rPr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sz="1800" dirty="0" smtClean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is </a:t>
            </a:r>
            <a:r>
              <a:rPr sz="1800" dirty="0" smtClean="0">
                <a:solidFill>
                  <a:srgbClr val="000000"/>
                </a:solidFill>
              </a:rPr>
              <a:t>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but (-7)%2 is -1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sign is taken from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dividend</a:t>
            </a:r>
            <a:endParaRPr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568725" y="1847150"/>
            <a:ext cx="2967299" cy="19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703273" y="4343400"/>
            <a:ext cx="3727200" cy="169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600"/>
              </a:spcBef>
            </a:pPr>
            <a:r>
              <a:rPr sz="2400" dirty="0" err="1"/>
              <a:t>int</a:t>
            </a:r>
            <a:r>
              <a:rPr sz="2400" dirty="0"/>
              <a:t> </a:t>
            </a:r>
            <a:r>
              <a:rPr sz="2400" dirty="0" err="1"/>
              <a:t>i</a:t>
            </a:r>
            <a:r>
              <a:rPr sz="2400" dirty="0"/>
              <a:t> = 5;</a:t>
            </a:r>
          </a:p>
          <a:p>
            <a:pPr lvl="0" rtl="0">
              <a:spcBef>
                <a:spcPts val="600"/>
              </a:spcBef>
            </a:pPr>
            <a:r>
              <a:rPr sz="2400" dirty="0" err="1"/>
              <a:t>i</a:t>
            </a:r>
            <a:r>
              <a:rPr sz="2400" dirty="0"/>
              <a:t> += 3;</a:t>
            </a:r>
            <a:r>
              <a:rPr sz="2400" dirty="0">
                <a:solidFill>
                  <a:schemeClr val="dk2"/>
                </a:solidFill>
              </a:rPr>
              <a:t> // </a:t>
            </a:r>
            <a:r>
              <a:rPr sz="2400" dirty="0" err="1">
                <a:solidFill>
                  <a:schemeClr val="dk2"/>
                </a:solidFill>
              </a:rPr>
              <a:t>i</a:t>
            </a:r>
            <a:r>
              <a:rPr sz="2400" dirty="0">
                <a:solidFill>
                  <a:schemeClr val="dk2"/>
                </a:solidFill>
              </a:rPr>
              <a:t> = </a:t>
            </a:r>
            <a:r>
              <a:rPr sz="2400" dirty="0" err="1">
                <a:solidFill>
                  <a:schemeClr val="dk2"/>
                </a:solidFill>
              </a:rPr>
              <a:t>i</a:t>
            </a:r>
            <a:r>
              <a:rPr sz="2400" dirty="0">
                <a:solidFill>
                  <a:schemeClr val="dk2"/>
                </a:solidFill>
              </a:rPr>
              <a:t> + 3; == 8</a:t>
            </a:r>
          </a:p>
          <a:p>
            <a:pPr lvl="0" rtl="0">
              <a:spcBef>
                <a:spcPts val="600"/>
              </a:spcBef>
            </a:pPr>
            <a:r>
              <a:rPr sz="2400" dirty="0" err="1"/>
              <a:t>i</a:t>
            </a:r>
            <a:r>
              <a:rPr sz="2400" dirty="0"/>
              <a:t> %= 3;</a:t>
            </a:r>
          </a:p>
          <a:p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r>
              <a:rPr>
                <a:solidFill>
                  <a:srgbClr val="000000"/>
                </a:solidFill>
              </a:rPr>
              <a:t>Increment and Decrement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6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lvl="0" indent="0" rtl="0">
              <a:buNone/>
            </a:pPr>
            <a:r>
              <a:rPr dirty="0"/>
              <a:t>	</a:t>
            </a:r>
            <a:r>
              <a:rPr dirty="0" smtClean="0">
                <a:solidFill>
                  <a:srgbClr val="1155CC"/>
                </a:solidFill>
              </a:rPr>
              <a:t>++</a:t>
            </a:r>
            <a:r>
              <a:rPr dirty="0">
                <a:solidFill>
                  <a:srgbClr val="000000"/>
                </a:solidFill>
              </a:rPr>
              <a:t>	- increment</a:t>
            </a:r>
          </a:p>
          <a:p>
            <a:pPr marL="0" lvl="0" indent="0" rtl="0">
              <a:buNone/>
            </a:pPr>
            <a:r>
              <a:rPr dirty="0"/>
              <a:t>	</a:t>
            </a:r>
            <a:r>
              <a:rPr dirty="0" smtClean="0">
                <a:solidFill>
                  <a:srgbClr val="1155CC"/>
                </a:solidFill>
              </a:rPr>
              <a:t>--</a:t>
            </a:r>
            <a:r>
              <a:rPr dirty="0">
                <a:solidFill>
                  <a:srgbClr val="000000"/>
                </a:solidFill>
              </a:rPr>
              <a:t>	- decrement</a:t>
            </a:r>
          </a:p>
          <a:p>
            <a:pPr marL="0" indent="0"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rtl="0">
              <a:buNone/>
            </a:pPr>
            <a:r>
              <a:rPr sz="2400" dirty="0">
                <a:solidFill>
                  <a:srgbClr val="000000"/>
                </a:solidFill>
              </a:rPr>
              <a:t>Can be either prefix or postfix operators</a:t>
            </a:r>
          </a:p>
          <a:p>
            <a:pPr marL="0" indent="0"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buNone/>
            </a:pPr>
            <a:r>
              <a:rPr sz="1800" dirty="0">
                <a:solidFill>
                  <a:srgbClr val="000000"/>
                </a:solidFill>
              </a:rPr>
              <a:t>		</a:t>
            </a:r>
            <a:r>
              <a:rPr sz="1800" dirty="0" err="1">
                <a:solidFill>
                  <a:srgbClr val="000000"/>
                </a:solidFill>
              </a:rPr>
              <a:t>int</a:t>
            </a:r>
            <a:r>
              <a:rPr sz="1800" dirty="0">
                <a:solidFill>
                  <a:srgbClr val="000000"/>
                </a:solidFill>
              </a:rPr>
              <a:t> </a:t>
            </a:r>
            <a:r>
              <a:rPr sz="1800" dirty="0" err="1">
                <a:solidFill>
                  <a:srgbClr val="000000"/>
                </a:solidFill>
              </a:rPr>
              <a:t>i</a:t>
            </a:r>
            <a:r>
              <a:rPr sz="1800" dirty="0">
                <a:solidFill>
                  <a:srgbClr val="000000"/>
                </a:solidFill>
              </a:rPr>
              <a:t> = a++; // </a:t>
            </a:r>
            <a:r>
              <a:rPr sz="1800" dirty="0" err="1">
                <a:solidFill>
                  <a:srgbClr val="000000"/>
                </a:solidFill>
              </a:rPr>
              <a:t>i</a:t>
            </a:r>
            <a:r>
              <a:rPr sz="1800" dirty="0">
                <a:solidFill>
                  <a:srgbClr val="000000"/>
                </a:solidFill>
              </a:rPr>
              <a:t> ==2, equivalent to </a:t>
            </a:r>
            <a:r>
              <a:rPr sz="1800" dirty="0" err="1">
                <a:solidFill>
                  <a:srgbClr val="000000"/>
                </a:solidFill>
              </a:rPr>
              <a:t>i</a:t>
            </a:r>
            <a:r>
              <a:rPr sz="1800" dirty="0">
                <a:solidFill>
                  <a:srgbClr val="000000"/>
                </a:solidFill>
              </a:rPr>
              <a:t> = a; a = a + </a:t>
            </a:r>
            <a:r>
              <a:rPr sz="1800" dirty="0" smtClean="0">
                <a:solidFill>
                  <a:srgbClr val="000000"/>
                </a:solidFill>
              </a:rPr>
              <a:t>1;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lvl="0" indent="0" rtl="0">
              <a:buNone/>
            </a:pPr>
            <a:r>
              <a:rPr sz="1800" dirty="0" err="1" smtClean="0">
                <a:solidFill>
                  <a:srgbClr val="000000"/>
                </a:solidFill>
              </a:rPr>
              <a:t>int</a:t>
            </a:r>
            <a:r>
              <a:rPr sz="1800" dirty="0" smtClean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a = 2;</a:t>
            </a:r>
          </a:p>
          <a:p>
            <a:pPr marL="1371600" lvl="0" indent="0" rtl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sz="1800" dirty="0" err="1" smtClean="0">
                <a:solidFill>
                  <a:srgbClr val="000000"/>
                </a:solidFill>
              </a:rPr>
              <a:t>int</a:t>
            </a:r>
            <a:r>
              <a:rPr sz="1800" dirty="0" smtClean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j = ++a; // j ==3, equivalent to j = (a = a +1)</a:t>
            </a:r>
          </a:p>
        </p:txBody>
      </p:sp>
      <p:sp>
        <p:nvSpPr>
          <p:cNvPr id="39" name="Shape 39"/>
          <p:cNvSpPr/>
          <p:nvPr/>
        </p:nvSpPr>
        <p:spPr>
          <a:xfrm>
            <a:off x="1841625" y="4267200"/>
            <a:ext cx="152399" cy="9144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r>
              <a:rPr/>
              <a:t>Logical Operators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41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0" rtl="0">
              <a:buNone/>
            </a:pPr>
            <a:r>
              <a:rPr sz="2400" dirty="0">
                <a:solidFill>
                  <a:srgbClr val="1155CC"/>
                </a:solidFill>
              </a:rPr>
              <a:t>&amp;		</a:t>
            </a:r>
            <a:r>
              <a:rPr sz="2400" dirty="0">
                <a:solidFill>
                  <a:srgbClr val="000000"/>
                </a:solidFill>
              </a:rPr>
              <a:t>- AND</a:t>
            </a:r>
          </a:p>
          <a:p>
            <a:pPr marL="457200" lvl="0" indent="0" rtl="0">
              <a:buNone/>
            </a:pPr>
            <a:r>
              <a:rPr sz="2400" dirty="0">
                <a:solidFill>
                  <a:srgbClr val="1155CC"/>
                </a:solidFill>
              </a:rPr>
              <a:t>|		</a:t>
            </a:r>
            <a:r>
              <a:rPr sz="2400" dirty="0">
                <a:solidFill>
                  <a:srgbClr val="000000"/>
                </a:solidFill>
              </a:rPr>
              <a:t>- OR</a:t>
            </a:r>
          </a:p>
          <a:p>
            <a:pPr marL="457200" lvl="0" indent="0" rtl="0">
              <a:buNone/>
            </a:pPr>
            <a:r>
              <a:rPr sz="2400" dirty="0">
                <a:solidFill>
                  <a:srgbClr val="1155CC"/>
                </a:solidFill>
              </a:rPr>
              <a:t>^		</a:t>
            </a:r>
            <a:r>
              <a:rPr sz="2400" dirty="0">
                <a:solidFill>
                  <a:srgbClr val="000000"/>
                </a:solidFill>
              </a:rPr>
              <a:t>- XOR</a:t>
            </a:r>
          </a:p>
          <a:p>
            <a:pPr marL="457200" lvl="0" indent="0" rtl="0">
              <a:buNone/>
            </a:pPr>
            <a:r>
              <a:rPr sz="2400" dirty="0">
                <a:solidFill>
                  <a:srgbClr val="1155CC"/>
                </a:solidFill>
              </a:rPr>
              <a:t>!		</a:t>
            </a:r>
            <a:r>
              <a:rPr sz="2400" dirty="0">
                <a:solidFill>
                  <a:srgbClr val="000000"/>
                </a:solidFill>
              </a:rPr>
              <a:t>- NOT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 dirty="0">
                <a:solidFill>
                  <a:srgbClr val="1155CC"/>
                </a:solidFill>
              </a:rPr>
              <a:t>&amp;&amp; 	</a:t>
            </a:r>
            <a:r>
              <a:rPr sz="2400" dirty="0">
                <a:solidFill>
                  <a:srgbClr val="000000"/>
                </a:solidFill>
              </a:rPr>
              <a:t>- conditional AND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 dirty="0">
                <a:solidFill>
                  <a:srgbClr val="1155CC"/>
                </a:solidFill>
              </a:rPr>
              <a:t>||		</a:t>
            </a:r>
            <a:r>
              <a:rPr sz="2400" dirty="0">
                <a:solidFill>
                  <a:srgbClr val="000000"/>
                </a:solidFill>
              </a:rPr>
              <a:t>- conditional OR</a:t>
            </a:r>
          </a:p>
          <a:p>
            <a:pPr marL="0" indent="0"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 dirty="0" smtClean="0">
                <a:solidFill>
                  <a:srgbClr val="000000"/>
                </a:solidFill>
              </a:rPr>
              <a:t>See </a:t>
            </a:r>
            <a:r>
              <a:rPr sz="2400" dirty="0" err="1">
                <a:solidFill>
                  <a:srgbClr val="000000"/>
                </a:solidFill>
              </a:rPr>
              <a:t>boolean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u="sng" dirty="0">
                <a:solidFill>
                  <a:schemeClr val="hlink"/>
                </a:solidFill>
                <a:hlinkClick r:id="rId3"/>
              </a:rPr>
              <a:t>Truth Table</a:t>
            </a:r>
          </a:p>
          <a:p>
            <a:pPr marL="0" indent="0">
              <a:buNone/>
            </a:pPr>
            <a:endParaRPr sz="2400" u="sng" dirty="0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solidFill>
                  <a:srgbClr val="000000"/>
                </a:solidFill>
              </a:rPr>
              <a:t>Relational and Equality Operators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709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lvl="0" indent="0" rtl="0">
              <a:buNone/>
            </a:pPr>
            <a:r>
              <a:rPr sz="1800" dirty="0">
                <a:solidFill>
                  <a:schemeClr val="dk2"/>
                </a:solidFill>
              </a:rPr>
              <a:t>Can be applied to the primitive numeric types</a:t>
            </a:r>
          </a:p>
          <a:p>
            <a:pPr marL="0" lvl="0" indent="0" rtl="0">
              <a:buNone/>
            </a:pPr>
            <a:r>
              <a:rPr lang="en-US" sz="2400" dirty="0">
                <a:solidFill>
                  <a:srgbClr val="1155CC"/>
                </a:solidFill>
              </a:rPr>
              <a:t> </a:t>
            </a:r>
            <a:r>
              <a:rPr lang="en-US" sz="2400" dirty="0" smtClean="0">
                <a:solidFill>
                  <a:srgbClr val="1155CC"/>
                </a:solidFill>
              </a:rPr>
              <a:t>   </a:t>
            </a:r>
            <a:r>
              <a:rPr sz="2400" dirty="0" smtClean="0">
                <a:solidFill>
                  <a:srgbClr val="1155CC"/>
                </a:solidFill>
              </a:rPr>
              <a:t>&gt;</a:t>
            </a:r>
            <a:endParaRPr sz="2400" dirty="0">
              <a:solidFill>
                <a:srgbClr val="1155CC"/>
              </a:solidFill>
            </a:endParaRPr>
          </a:p>
          <a:p>
            <a:pPr lvl="0" indent="0" rtl="0">
              <a:buNone/>
            </a:pPr>
            <a:r>
              <a:rPr sz="2400" dirty="0" smtClean="0">
                <a:solidFill>
                  <a:srgbClr val="1155CC"/>
                </a:solidFill>
              </a:rPr>
              <a:t>&gt;=</a:t>
            </a:r>
            <a:endParaRPr sz="2400" dirty="0">
              <a:solidFill>
                <a:srgbClr val="1155CC"/>
              </a:solidFill>
            </a:endParaRPr>
          </a:p>
          <a:p>
            <a:pPr lvl="0" indent="0" rtl="0">
              <a:buNone/>
            </a:pPr>
            <a:r>
              <a:rPr sz="2400" dirty="0">
                <a:solidFill>
                  <a:srgbClr val="1155CC"/>
                </a:solidFill>
              </a:rPr>
              <a:t>&lt;</a:t>
            </a:r>
          </a:p>
          <a:p>
            <a:pPr lvl="0" indent="0" rtl="0">
              <a:buNone/>
            </a:pPr>
            <a:r>
              <a:rPr sz="2400" dirty="0">
                <a:solidFill>
                  <a:srgbClr val="1155CC"/>
                </a:solidFill>
              </a:rPr>
              <a:t>&lt;=</a:t>
            </a:r>
          </a:p>
          <a:p>
            <a:pPr lvl="0" indent="0" rtl="0">
              <a:buNone/>
            </a:pPr>
            <a:r>
              <a:rPr sz="2400" dirty="0">
                <a:solidFill>
                  <a:srgbClr val="1155CC"/>
                </a:solidFill>
              </a:rPr>
              <a:t>==</a:t>
            </a:r>
          </a:p>
          <a:p>
            <a:pPr lvl="0" indent="0" rtl="0">
              <a:buNone/>
            </a:pPr>
            <a:r>
              <a:rPr sz="2400" dirty="0">
                <a:solidFill>
                  <a:srgbClr val="1155CC"/>
                </a:solidFill>
              </a:rPr>
              <a:t>!=</a:t>
            </a:r>
          </a:p>
          <a:p>
            <a:pPr marL="0" indent="0">
              <a:buNone/>
            </a:pPr>
            <a:endParaRPr sz="2400" dirty="0">
              <a:solidFill>
                <a:srgbClr val="1155CC"/>
              </a:solidFill>
            </a:endParaRPr>
          </a:p>
          <a:p>
            <a:pPr marL="0" lvl="0" indent="0" rtl="0">
              <a:buNone/>
            </a:pPr>
            <a:r>
              <a:rPr sz="1800" dirty="0">
                <a:solidFill>
                  <a:srgbClr val="000000"/>
                </a:solidFill>
              </a:rPr>
              <a:t>1.0 &gt; 0.0 &gt; -0.3 &gt; </a:t>
            </a:r>
            <a:r>
              <a:rPr sz="1800" dirty="0" err="1" smtClean="0">
                <a:solidFill>
                  <a:srgbClr val="000000"/>
                </a:solidFill>
              </a:rPr>
              <a:t>Float.NEGATIVE_INFINITY</a:t>
            </a:r>
            <a:endParaRPr sz="1800" dirty="0" smtClean="0">
              <a:solidFill>
                <a:srgbClr val="000000"/>
              </a:solidFill>
            </a:endParaRPr>
          </a:p>
          <a:p>
            <a:pPr marL="0" lvl="0" indent="0" rtl="0">
              <a:buNone/>
            </a:pPr>
            <a:r>
              <a:rPr sz="1800" dirty="0" smtClean="0">
                <a:solidFill>
                  <a:srgbClr val="000000"/>
                </a:solidFill>
              </a:rPr>
              <a:t>3.5 &gt; </a:t>
            </a:r>
            <a:r>
              <a:rPr sz="1800" dirty="0" err="1" smtClean="0">
                <a:solidFill>
                  <a:srgbClr val="000000"/>
                </a:solidFill>
              </a:rPr>
              <a:t>Double.NaN</a:t>
            </a:r>
            <a:r>
              <a:rPr sz="1800" dirty="0" smtClean="0">
                <a:solidFill>
                  <a:srgbClr val="000000"/>
                </a:solidFill>
              </a:rPr>
              <a:t> </a:t>
            </a:r>
            <a:r>
              <a:rPr sz="1800" dirty="0" smtClean="0">
                <a:solidFill>
                  <a:schemeClr val="dk2"/>
                </a:solidFill>
              </a:rPr>
              <a:t>// - false</a:t>
            </a:r>
          </a:p>
          <a:p>
            <a:pPr marL="0" lvl="0" indent="0" rtl="0">
              <a:buNone/>
            </a:pPr>
            <a:r>
              <a:rPr sz="1800" dirty="0" smtClean="0">
                <a:solidFill>
                  <a:srgbClr val="000000"/>
                </a:solidFill>
              </a:rPr>
              <a:t>3.6 </a:t>
            </a:r>
            <a:r>
              <a:rPr sz="1800" dirty="0">
                <a:solidFill>
                  <a:srgbClr val="000000"/>
                </a:solidFill>
              </a:rPr>
              <a:t>&lt; </a:t>
            </a:r>
            <a:r>
              <a:rPr sz="1800" dirty="0" err="1">
                <a:solidFill>
                  <a:srgbClr val="000000"/>
                </a:solidFill>
              </a:rPr>
              <a:t>Double.NaN</a:t>
            </a:r>
            <a:r>
              <a:rPr sz="180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chemeClr val="dk2"/>
                </a:solidFill>
              </a:rPr>
              <a:t>// - false</a:t>
            </a:r>
          </a:p>
          <a:p>
            <a:pPr marL="0" lvl="0" indent="0" rtl="0">
              <a:buNone/>
            </a:pPr>
            <a:r>
              <a:rPr sz="1800" dirty="0" err="1">
                <a:solidFill>
                  <a:srgbClr val="000000"/>
                </a:solidFill>
              </a:rPr>
              <a:t>Double.NaN</a:t>
            </a:r>
            <a:r>
              <a:rPr sz="1800" dirty="0">
                <a:solidFill>
                  <a:srgbClr val="000000"/>
                </a:solidFill>
              </a:rPr>
              <a:t> != </a:t>
            </a:r>
            <a:r>
              <a:rPr sz="1800" dirty="0" err="1">
                <a:solidFill>
                  <a:srgbClr val="000000"/>
                </a:solidFill>
              </a:rPr>
              <a:t>Double.NaN</a:t>
            </a:r>
            <a:endParaRPr sz="1800" dirty="0">
              <a:solidFill>
                <a:srgbClr val="000000"/>
              </a:solidFill>
            </a:endParaRPr>
          </a:p>
          <a:p>
            <a:endParaRPr sz="1800" dirty="0">
              <a:solidFill>
                <a:srgbClr val="000000"/>
              </a:solidFill>
            </a:endParaRPr>
          </a:p>
          <a:p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r>
              <a:rPr>
                <a:solidFill>
                  <a:srgbClr val="000000"/>
                </a:solidFill>
              </a:rPr>
              <a:t>Bit Manipulation operators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39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lvl="0" indent="0" rtl="0">
              <a:buNone/>
            </a:pPr>
            <a:r>
              <a:rPr sz="1800" dirty="0">
                <a:solidFill>
                  <a:schemeClr val="dk2"/>
                </a:solidFill>
              </a:rPr>
              <a:t>Apply only to integer types.</a:t>
            </a:r>
          </a:p>
          <a:p>
            <a:pPr marL="0" lvl="0" indent="0" rtl="0">
              <a:buNone/>
            </a:pPr>
            <a:r>
              <a:rPr lang="en-US" sz="2400" dirty="0" smtClean="0">
                <a:solidFill>
                  <a:srgbClr val="1155CC"/>
                </a:solidFill>
              </a:rPr>
              <a:t>	</a:t>
            </a:r>
            <a:r>
              <a:rPr sz="2400" dirty="0" smtClean="0">
                <a:solidFill>
                  <a:srgbClr val="1155CC"/>
                </a:solidFill>
              </a:rPr>
              <a:t>&amp;</a:t>
            </a:r>
            <a:r>
              <a:rPr sz="2400" dirty="0">
                <a:solidFill>
                  <a:srgbClr val="1155CC"/>
                </a:solidFill>
              </a:rPr>
              <a:t>	</a:t>
            </a:r>
            <a:r>
              <a:rPr sz="2400" dirty="0" smtClean="0">
                <a:solidFill>
                  <a:srgbClr val="000000"/>
                </a:solidFill>
              </a:rPr>
              <a:t>- </a:t>
            </a:r>
            <a:r>
              <a:rPr sz="2400" dirty="0">
                <a:solidFill>
                  <a:srgbClr val="000000"/>
                </a:solidFill>
              </a:rPr>
              <a:t>bitwise AND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1155CC"/>
                </a:solidFill>
              </a:rPr>
              <a:t>	</a:t>
            </a:r>
            <a:r>
              <a:rPr sz="2400" dirty="0" smtClean="0">
                <a:solidFill>
                  <a:srgbClr val="1155CC"/>
                </a:solidFill>
              </a:rPr>
              <a:t>|</a:t>
            </a:r>
            <a:r>
              <a:rPr sz="2400" dirty="0">
                <a:solidFill>
                  <a:srgbClr val="1155CC"/>
                </a:solidFill>
              </a:rPr>
              <a:t>	</a:t>
            </a:r>
            <a:r>
              <a:rPr sz="2400" dirty="0">
                <a:solidFill>
                  <a:srgbClr val="000000"/>
                </a:solidFill>
              </a:rPr>
              <a:t>- bitwise inclusive 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1155CC"/>
                </a:solidFill>
              </a:rPr>
              <a:t>	</a:t>
            </a:r>
            <a:r>
              <a:rPr sz="2400" dirty="0" smtClean="0">
                <a:solidFill>
                  <a:srgbClr val="1155CC"/>
                </a:solidFill>
              </a:rPr>
              <a:t>^</a:t>
            </a:r>
            <a:r>
              <a:rPr sz="2400" dirty="0">
                <a:solidFill>
                  <a:srgbClr val="1155CC"/>
                </a:solidFill>
              </a:rPr>
              <a:t>	</a:t>
            </a:r>
            <a:r>
              <a:rPr sz="2400" dirty="0">
                <a:solidFill>
                  <a:srgbClr val="000000"/>
                </a:solidFill>
              </a:rPr>
              <a:t>- bitwise exclusive or (XOR)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1155CC"/>
                </a:solidFill>
              </a:rPr>
              <a:t>	</a:t>
            </a:r>
            <a:r>
              <a:rPr sz="2400" dirty="0" smtClean="0">
                <a:solidFill>
                  <a:srgbClr val="1155CC"/>
                </a:solidFill>
              </a:rPr>
              <a:t>&lt;&lt;</a:t>
            </a:r>
            <a:r>
              <a:rPr sz="2400" dirty="0">
                <a:solidFill>
                  <a:srgbClr val="1155CC"/>
                </a:solidFill>
              </a:rPr>
              <a:t>	</a:t>
            </a:r>
            <a:r>
              <a:rPr sz="2400" dirty="0">
                <a:solidFill>
                  <a:srgbClr val="000000"/>
                </a:solidFill>
              </a:rPr>
              <a:t>- Shift bits left, filling with zero bits on the right-hand side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1155CC"/>
                </a:solidFill>
              </a:rPr>
              <a:t>	</a:t>
            </a:r>
            <a:r>
              <a:rPr sz="2400" dirty="0" smtClean="0">
                <a:solidFill>
                  <a:srgbClr val="1155CC"/>
                </a:solidFill>
              </a:rPr>
              <a:t>&gt;&gt;</a:t>
            </a:r>
            <a:r>
              <a:rPr sz="2400" dirty="0">
                <a:solidFill>
                  <a:srgbClr val="000000"/>
                </a:solidFill>
              </a:rPr>
              <a:t>	- Shift bits right, filling with the highest (sign) bit on the left-hand side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1155CC"/>
                </a:solidFill>
              </a:rPr>
              <a:t>	</a:t>
            </a:r>
            <a:r>
              <a:rPr sz="2400" dirty="0" smtClean="0">
                <a:solidFill>
                  <a:srgbClr val="1155CC"/>
                </a:solidFill>
              </a:rPr>
              <a:t>&gt;&gt;&gt;</a:t>
            </a:r>
            <a:r>
              <a:rPr sz="2400" dirty="0">
                <a:solidFill>
                  <a:srgbClr val="000000"/>
                </a:solidFill>
              </a:rPr>
              <a:t>	- Shift bits right, filling with zero bits on the left-hand side</a:t>
            </a:r>
          </a:p>
          <a:p>
            <a:pPr marL="0" indent="0"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lvl="0" indent="0" rtl="0">
              <a:buNone/>
            </a:pPr>
            <a:r>
              <a:rPr sz="2400" dirty="0">
                <a:solidFill>
                  <a:srgbClr val="000000"/>
                </a:solidFill>
              </a:rPr>
              <a:t>&amp;=, |=, ^=, &lt;&lt;=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r>
              <a:rPr>
                <a:solidFill>
                  <a:srgbClr val="000000"/>
                </a:solidFill>
              </a:rPr>
              <a:t>The Conditional Operator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93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lvl="0" indent="0" rtl="0">
              <a:buNone/>
            </a:pPr>
            <a:r>
              <a:rPr sz="1800" dirty="0">
                <a:solidFill>
                  <a:schemeClr val="dk2"/>
                </a:solidFill>
              </a:rPr>
              <a:t>Provides a single expression that yields one of two values based on a </a:t>
            </a:r>
            <a:r>
              <a:rPr sz="1800" dirty="0" err="1">
                <a:solidFill>
                  <a:schemeClr val="dk2"/>
                </a:solidFill>
              </a:rPr>
              <a:t>boolean</a:t>
            </a:r>
            <a:r>
              <a:rPr sz="1800" dirty="0">
                <a:solidFill>
                  <a:schemeClr val="dk2"/>
                </a:solidFill>
              </a:rPr>
              <a:t> expression</a:t>
            </a:r>
          </a:p>
          <a:p>
            <a:pPr marL="0" lvl="0" indent="0" algn="ctr" rtl="0">
              <a:buNone/>
            </a:pPr>
            <a:r>
              <a:rPr sz="3600" b="1" dirty="0">
                <a:solidFill>
                  <a:srgbClr val="1155CC"/>
                </a:solidFill>
              </a:rPr>
              <a:t>?:</a:t>
            </a:r>
          </a:p>
          <a:p>
            <a:pPr marL="0" lvl="0" indent="0" algn="l" rtl="0">
              <a:buNone/>
            </a:pPr>
            <a:r>
              <a:rPr sz="2400" dirty="0">
                <a:solidFill>
                  <a:srgbClr val="000000"/>
                </a:solidFill>
              </a:rPr>
              <a:t>Usage:</a:t>
            </a:r>
          </a:p>
          <a:p>
            <a:pPr marL="0" lvl="0" indent="0" rtl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sz="2400" dirty="0" smtClean="0">
                <a:solidFill>
                  <a:srgbClr val="000000"/>
                </a:solidFill>
              </a:rPr>
              <a:t>value </a:t>
            </a:r>
            <a:r>
              <a:rPr sz="2400" dirty="0">
                <a:solidFill>
                  <a:srgbClr val="000000"/>
                </a:solidFill>
              </a:rPr>
              <a:t>= (condition) ? value1 : value2;</a:t>
            </a:r>
          </a:p>
          <a:p>
            <a:pPr marL="0" lvl="0" indent="0" rtl="0"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lvl="0" indent="0" rtl="0">
              <a:buNone/>
            </a:pPr>
            <a:r>
              <a:rPr sz="2400" dirty="0" smtClean="0">
                <a:solidFill>
                  <a:srgbClr val="000000"/>
                </a:solidFill>
              </a:rPr>
              <a:t>Example</a:t>
            </a:r>
            <a:r>
              <a:rPr sz="2400" dirty="0">
                <a:solidFill>
                  <a:srgbClr val="000000"/>
                </a:solidFill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 dirty="0" err="1">
                <a:solidFill>
                  <a:srgbClr val="000000"/>
                </a:solidFill>
              </a:rPr>
              <a:t>int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dirty="0" err="1">
                <a:solidFill>
                  <a:srgbClr val="000000"/>
                </a:solidFill>
              </a:rPr>
              <a:t>i</a:t>
            </a:r>
            <a:r>
              <a:rPr sz="2400" dirty="0">
                <a:solidFill>
                  <a:srgbClr val="000000"/>
                </a:solidFill>
              </a:rPr>
              <a:t> = 5;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 dirty="0" err="1">
                <a:solidFill>
                  <a:srgbClr val="000000"/>
                </a:solidFill>
              </a:rPr>
              <a:t>int</a:t>
            </a:r>
            <a:r>
              <a:rPr sz="2400" dirty="0">
                <a:solidFill>
                  <a:srgbClr val="000000"/>
                </a:solidFill>
              </a:rPr>
              <a:t> a = (</a:t>
            </a:r>
            <a:r>
              <a:rPr sz="2400" dirty="0" err="1">
                <a:solidFill>
                  <a:srgbClr val="000000"/>
                </a:solidFill>
              </a:rPr>
              <a:t>i</a:t>
            </a:r>
            <a:r>
              <a:rPr sz="2400" dirty="0">
                <a:solidFill>
                  <a:srgbClr val="000000"/>
                </a:solidFill>
              </a:rPr>
              <a:t>&gt;0) ? i: 0;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spAutoFit/>
          </a:bodyPr>
          <a:lstStyle/>
          <a:p>
            <a:r>
              <a:rPr/>
              <a:t>Priority of Operators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dirty="0" smtClean="0"/>
              <a:t>TODO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109</Words>
  <Application>Microsoft Office PowerPoint</Application>
  <PresentationFormat>On-screen Show (4:3)</PresentationFormat>
  <Paragraphs>69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/>
      <vt:lpstr>Java Operators</vt:lpstr>
      <vt:lpstr>Arithmetic Operators</vt:lpstr>
      <vt:lpstr>Increment and Decrement</vt:lpstr>
      <vt:lpstr>Logical Operators</vt:lpstr>
      <vt:lpstr>Relational and Equality Operators</vt:lpstr>
      <vt:lpstr>Bit Manipulation operators</vt:lpstr>
      <vt:lpstr>The Conditional Operator</vt:lpstr>
      <vt:lpstr>Priority of 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Operators</dc:title>
  <cp:lastModifiedBy>Aleh Stsiapanau</cp:lastModifiedBy>
  <cp:revision>3</cp:revision>
  <dcterms:modified xsi:type="dcterms:W3CDTF">2013-03-05T09:57:24Z</dcterms:modified>
</cp:coreProperties>
</file>