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128" y="-12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F5D9DF-5707-4904-9C6B-6FAF97698B02}"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CA251-0A2E-48A8-857B-6FE509154D8D}" type="slidenum">
              <a:rPr lang="en-US" smtClean="0"/>
              <a:t>‹#›</a:t>
            </a:fld>
            <a:endParaRPr lang="en-US"/>
          </a:p>
        </p:txBody>
      </p:sp>
    </p:spTree>
    <p:extLst>
      <p:ext uri="{BB962C8B-B14F-4D97-AF65-F5344CB8AC3E}">
        <p14:creationId xmlns:p14="http://schemas.microsoft.com/office/powerpoint/2010/main" val="87484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F5D9DF-5707-4904-9C6B-6FAF97698B02}"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CA251-0A2E-48A8-857B-6FE509154D8D}" type="slidenum">
              <a:rPr lang="en-US" smtClean="0"/>
              <a:t>‹#›</a:t>
            </a:fld>
            <a:endParaRPr lang="en-US"/>
          </a:p>
        </p:txBody>
      </p:sp>
    </p:spTree>
    <p:extLst>
      <p:ext uri="{BB962C8B-B14F-4D97-AF65-F5344CB8AC3E}">
        <p14:creationId xmlns:p14="http://schemas.microsoft.com/office/powerpoint/2010/main" val="3787399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F5D9DF-5707-4904-9C6B-6FAF97698B02}"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CA251-0A2E-48A8-857B-6FE509154D8D}" type="slidenum">
              <a:rPr lang="en-US" smtClean="0"/>
              <a:t>‹#›</a:t>
            </a:fld>
            <a:endParaRPr lang="en-US"/>
          </a:p>
        </p:txBody>
      </p:sp>
    </p:spTree>
    <p:extLst>
      <p:ext uri="{BB962C8B-B14F-4D97-AF65-F5344CB8AC3E}">
        <p14:creationId xmlns:p14="http://schemas.microsoft.com/office/powerpoint/2010/main" val="913965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F5D9DF-5707-4904-9C6B-6FAF97698B02}"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CA251-0A2E-48A8-857B-6FE509154D8D}" type="slidenum">
              <a:rPr lang="en-US" smtClean="0"/>
              <a:t>‹#›</a:t>
            </a:fld>
            <a:endParaRPr lang="en-US"/>
          </a:p>
        </p:txBody>
      </p:sp>
    </p:spTree>
    <p:extLst>
      <p:ext uri="{BB962C8B-B14F-4D97-AF65-F5344CB8AC3E}">
        <p14:creationId xmlns:p14="http://schemas.microsoft.com/office/powerpoint/2010/main" val="2686483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5D9DF-5707-4904-9C6B-6FAF97698B02}"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CA251-0A2E-48A8-857B-6FE509154D8D}" type="slidenum">
              <a:rPr lang="en-US" smtClean="0"/>
              <a:t>‹#›</a:t>
            </a:fld>
            <a:endParaRPr lang="en-US"/>
          </a:p>
        </p:txBody>
      </p:sp>
    </p:spTree>
    <p:extLst>
      <p:ext uri="{BB962C8B-B14F-4D97-AF65-F5344CB8AC3E}">
        <p14:creationId xmlns:p14="http://schemas.microsoft.com/office/powerpoint/2010/main" val="212353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F5D9DF-5707-4904-9C6B-6FAF97698B02}"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CA251-0A2E-48A8-857B-6FE509154D8D}" type="slidenum">
              <a:rPr lang="en-US" smtClean="0"/>
              <a:t>‹#›</a:t>
            </a:fld>
            <a:endParaRPr lang="en-US"/>
          </a:p>
        </p:txBody>
      </p:sp>
    </p:spTree>
    <p:extLst>
      <p:ext uri="{BB962C8B-B14F-4D97-AF65-F5344CB8AC3E}">
        <p14:creationId xmlns:p14="http://schemas.microsoft.com/office/powerpoint/2010/main" val="1200178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F5D9DF-5707-4904-9C6B-6FAF97698B02}" type="datetimeFigureOut">
              <a:rPr lang="en-US" smtClean="0"/>
              <a:t>3/2/2015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3CA251-0A2E-48A8-857B-6FE509154D8D}" type="slidenum">
              <a:rPr lang="en-US" smtClean="0"/>
              <a:t>‹#›</a:t>
            </a:fld>
            <a:endParaRPr lang="en-US"/>
          </a:p>
        </p:txBody>
      </p:sp>
    </p:spTree>
    <p:extLst>
      <p:ext uri="{BB962C8B-B14F-4D97-AF65-F5344CB8AC3E}">
        <p14:creationId xmlns:p14="http://schemas.microsoft.com/office/powerpoint/2010/main" val="90237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F5D9DF-5707-4904-9C6B-6FAF97698B02}" type="datetimeFigureOut">
              <a:rPr lang="en-US" smtClean="0"/>
              <a:t>3/2/2015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3CA251-0A2E-48A8-857B-6FE509154D8D}" type="slidenum">
              <a:rPr lang="en-US" smtClean="0"/>
              <a:t>‹#›</a:t>
            </a:fld>
            <a:endParaRPr lang="en-US"/>
          </a:p>
        </p:txBody>
      </p:sp>
    </p:spTree>
    <p:extLst>
      <p:ext uri="{BB962C8B-B14F-4D97-AF65-F5344CB8AC3E}">
        <p14:creationId xmlns:p14="http://schemas.microsoft.com/office/powerpoint/2010/main" val="427689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5D9DF-5707-4904-9C6B-6FAF97698B02}" type="datetimeFigureOut">
              <a:rPr lang="en-US" smtClean="0"/>
              <a:t>3/2/2015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3CA251-0A2E-48A8-857B-6FE509154D8D}" type="slidenum">
              <a:rPr lang="en-US" smtClean="0"/>
              <a:t>‹#›</a:t>
            </a:fld>
            <a:endParaRPr lang="en-US"/>
          </a:p>
        </p:txBody>
      </p:sp>
    </p:spTree>
    <p:extLst>
      <p:ext uri="{BB962C8B-B14F-4D97-AF65-F5344CB8AC3E}">
        <p14:creationId xmlns:p14="http://schemas.microsoft.com/office/powerpoint/2010/main" val="3636056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F5D9DF-5707-4904-9C6B-6FAF97698B02}"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CA251-0A2E-48A8-857B-6FE509154D8D}" type="slidenum">
              <a:rPr lang="en-US" smtClean="0"/>
              <a:t>‹#›</a:t>
            </a:fld>
            <a:endParaRPr lang="en-US"/>
          </a:p>
        </p:txBody>
      </p:sp>
    </p:spTree>
    <p:extLst>
      <p:ext uri="{BB962C8B-B14F-4D97-AF65-F5344CB8AC3E}">
        <p14:creationId xmlns:p14="http://schemas.microsoft.com/office/powerpoint/2010/main" val="124119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F5D9DF-5707-4904-9C6B-6FAF97698B02}"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CA251-0A2E-48A8-857B-6FE509154D8D}" type="slidenum">
              <a:rPr lang="en-US" smtClean="0"/>
              <a:t>‹#›</a:t>
            </a:fld>
            <a:endParaRPr lang="en-US"/>
          </a:p>
        </p:txBody>
      </p:sp>
    </p:spTree>
    <p:extLst>
      <p:ext uri="{BB962C8B-B14F-4D97-AF65-F5344CB8AC3E}">
        <p14:creationId xmlns:p14="http://schemas.microsoft.com/office/powerpoint/2010/main" val="1351692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5D9DF-5707-4904-9C6B-6FAF97698B02}" type="datetimeFigureOut">
              <a:rPr lang="en-US" smtClean="0"/>
              <a:t>3/2/2015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CA251-0A2E-48A8-857B-6FE509154D8D}" type="slidenum">
              <a:rPr lang="en-US" smtClean="0"/>
              <a:t>‹#›</a:t>
            </a:fld>
            <a:endParaRPr lang="en-US"/>
          </a:p>
        </p:txBody>
      </p:sp>
    </p:spTree>
    <p:extLst>
      <p:ext uri="{BB962C8B-B14F-4D97-AF65-F5344CB8AC3E}">
        <p14:creationId xmlns:p14="http://schemas.microsoft.com/office/powerpoint/2010/main" val="1518314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SOLID_(object-oriented_desig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SOLID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39803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331" y="381000"/>
            <a:ext cx="8229600" cy="5636151"/>
          </a:xfrm>
        </p:spPr>
        <p:txBody>
          <a:bodyPr/>
          <a:lstStyle/>
          <a:p>
            <a:pPr marL="0" indent="0">
              <a:buNone/>
            </a:pPr>
            <a:r>
              <a:rPr lang="en-US" dirty="0" smtClean="0"/>
              <a:t>Java program is a set of objects interacting with each other</a:t>
            </a:r>
          </a:p>
          <a:p>
            <a:pPr marL="0" indent="0">
              <a:buNone/>
            </a:pPr>
            <a:r>
              <a:rPr lang="en-US" dirty="0" smtClean="0"/>
              <a:t>Good program design -&gt; good classes design</a:t>
            </a:r>
          </a:p>
          <a:p>
            <a:pPr marL="0" indent="0">
              <a:buNone/>
            </a:pPr>
            <a:endParaRPr lang="en-US" dirty="0"/>
          </a:p>
        </p:txBody>
      </p:sp>
      <p:sp>
        <p:nvSpPr>
          <p:cNvPr id="4" name="Rectangle 3"/>
          <p:cNvSpPr/>
          <p:nvPr/>
        </p:nvSpPr>
        <p:spPr>
          <a:xfrm>
            <a:off x="1524000" y="2895600"/>
            <a:ext cx="914400" cy="1066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3238877" y="3276600"/>
            <a:ext cx="914400" cy="10668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1600200" y="5105400"/>
            <a:ext cx="914400" cy="1066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3963154" y="4994872"/>
            <a:ext cx="914400" cy="1066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4877554" y="2362200"/>
            <a:ext cx="914400" cy="1066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5791200" y="4876800"/>
            <a:ext cx="914400" cy="1066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6781800" y="3429000"/>
            <a:ext cx="914400" cy="1066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Arrow Connector 11"/>
          <p:cNvCxnSpPr>
            <a:stCxn id="5" idx="1"/>
            <a:endCxn id="4" idx="3"/>
          </p:cNvCxnSpPr>
          <p:nvPr/>
        </p:nvCxnSpPr>
        <p:spPr>
          <a:xfrm flipH="1" flipV="1">
            <a:off x="2438400" y="3429000"/>
            <a:ext cx="800477"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8" idx="1"/>
          </p:cNvCxnSpPr>
          <p:nvPr/>
        </p:nvCxnSpPr>
        <p:spPr>
          <a:xfrm flipV="1">
            <a:off x="4153277" y="2895600"/>
            <a:ext cx="724277"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7" idx="0"/>
          </p:cNvCxnSpPr>
          <p:nvPr/>
        </p:nvCxnSpPr>
        <p:spPr>
          <a:xfrm flipH="1">
            <a:off x="4420354" y="3429000"/>
            <a:ext cx="914400" cy="15658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9" idx="1"/>
          </p:cNvCxnSpPr>
          <p:nvPr/>
        </p:nvCxnSpPr>
        <p:spPr>
          <a:xfrm>
            <a:off x="4153277" y="3810000"/>
            <a:ext cx="1637923"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1"/>
            <a:endCxn id="5" idx="3"/>
          </p:cNvCxnSpPr>
          <p:nvPr/>
        </p:nvCxnSpPr>
        <p:spPr>
          <a:xfrm flipH="1" flipV="1">
            <a:off x="4153277" y="3810000"/>
            <a:ext cx="2628523"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0"/>
            <a:endCxn id="4" idx="2"/>
          </p:cNvCxnSpPr>
          <p:nvPr/>
        </p:nvCxnSpPr>
        <p:spPr>
          <a:xfrm flipH="1" flipV="1">
            <a:off x="1981200" y="3962400"/>
            <a:ext cx="76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1"/>
            <a:endCxn id="6" idx="3"/>
          </p:cNvCxnSpPr>
          <p:nvPr/>
        </p:nvCxnSpPr>
        <p:spPr>
          <a:xfrm flipH="1">
            <a:off x="2514600" y="5528272"/>
            <a:ext cx="1448554" cy="1105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2"/>
            <a:endCxn id="9" idx="3"/>
          </p:cNvCxnSpPr>
          <p:nvPr/>
        </p:nvCxnSpPr>
        <p:spPr>
          <a:xfrm flipH="1">
            <a:off x="6705600" y="4495800"/>
            <a:ext cx="533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484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a:t>
            </a:r>
            <a:endParaRPr lang="en-US" dirty="0"/>
          </a:p>
        </p:txBody>
      </p:sp>
      <p:sp>
        <p:nvSpPr>
          <p:cNvPr id="3" name="Content Placeholder 2"/>
          <p:cNvSpPr>
            <a:spLocks noGrp="1"/>
          </p:cNvSpPr>
          <p:nvPr>
            <p:ph idx="1"/>
          </p:nvPr>
        </p:nvSpPr>
        <p:spPr>
          <a:noFill/>
        </p:spPr>
        <p:txBody>
          <a:bodyPr>
            <a:normAutofit fontScale="92500" lnSpcReduction="20000"/>
          </a:bodyPr>
          <a:lstStyle/>
          <a:p>
            <a:pPr marL="0" indent="0">
              <a:buNone/>
            </a:pPr>
            <a:r>
              <a:rPr lang="en-US" dirty="0" smtClean="0">
                <a:hlinkClick r:id="rId2"/>
              </a:rPr>
              <a:t>SOLID</a:t>
            </a:r>
            <a:r>
              <a:rPr lang="en-US" dirty="0" smtClean="0"/>
              <a:t> is a mnemonic acronym introduced by Robert C. Martin in the early 2000s which stands for five basic principles of object-oriented programming and design.</a:t>
            </a:r>
          </a:p>
          <a:p>
            <a:pPr marL="0" indent="0">
              <a:buNone/>
            </a:pPr>
            <a:endParaRPr lang="en-US" dirty="0"/>
          </a:p>
          <a:p>
            <a:pPr marL="0" indent="0">
              <a:buNone/>
            </a:pPr>
            <a:r>
              <a:rPr lang="en-US" b="1" dirty="0"/>
              <a:t>S</a:t>
            </a:r>
            <a:r>
              <a:rPr lang="en-US" dirty="0"/>
              <a:t>ingle </a:t>
            </a:r>
            <a:r>
              <a:rPr lang="en-US" dirty="0" smtClean="0"/>
              <a:t>responsibility</a:t>
            </a:r>
          </a:p>
          <a:p>
            <a:pPr marL="0" indent="0">
              <a:buNone/>
            </a:pPr>
            <a:r>
              <a:rPr lang="en-US" b="1" dirty="0" smtClean="0"/>
              <a:t>O</a:t>
            </a:r>
            <a:r>
              <a:rPr lang="en-US" dirty="0" smtClean="0"/>
              <a:t>pen-closed</a:t>
            </a:r>
          </a:p>
          <a:p>
            <a:pPr marL="0" indent="0">
              <a:buNone/>
            </a:pPr>
            <a:r>
              <a:rPr lang="en-US" b="1" dirty="0" err="1" smtClean="0"/>
              <a:t>L</a:t>
            </a:r>
            <a:r>
              <a:rPr lang="en-US" dirty="0" err="1" smtClean="0"/>
              <a:t>iskov</a:t>
            </a:r>
            <a:r>
              <a:rPr lang="en-US" dirty="0" smtClean="0"/>
              <a:t> substitution</a:t>
            </a:r>
          </a:p>
          <a:p>
            <a:pPr marL="0" indent="0">
              <a:buNone/>
            </a:pPr>
            <a:r>
              <a:rPr lang="en-US" b="1" dirty="0" smtClean="0"/>
              <a:t>I</a:t>
            </a:r>
            <a:r>
              <a:rPr lang="en-US" dirty="0" smtClean="0"/>
              <a:t>nterface </a:t>
            </a:r>
            <a:r>
              <a:rPr lang="en-US" dirty="0"/>
              <a:t>segregation </a:t>
            </a:r>
            <a:endParaRPr lang="en-US" dirty="0" smtClean="0"/>
          </a:p>
          <a:p>
            <a:pPr marL="0" indent="0">
              <a:buNone/>
            </a:pPr>
            <a:r>
              <a:rPr lang="en-US" b="1" dirty="0" smtClean="0"/>
              <a:t>D</a:t>
            </a:r>
            <a:r>
              <a:rPr lang="en-US" dirty="0" smtClean="0"/>
              <a:t>ependency inversion</a:t>
            </a:r>
            <a:endParaRPr lang="en-US" dirty="0"/>
          </a:p>
        </p:txBody>
      </p:sp>
    </p:spTree>
    <p:extLst>
      <p:ext uri="{BB962C8B-B14F-4D97-AF65-F5344CB8AC3E}">
        <p14:creationId xmlns:p14="http://schemas.microsoft.com/office/powerpoint/2010/main" val="20936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endParaRPr lang="en-US" dirty="0"/>
          </a:p>
        </p:txBody>
      </p:sp>
      <p:sp>
        <p:nvSpPr>
          <p:cNvPr id="3" name="Content Placeholder 2"/>
          <p:cNvSpPr>
            <a:spLocks noGrp="1"/>
          </p:cNvSpPr>
          <p:nvPr>
            <p:ph idx="1"/>
          </p:nvPr>
        </p:nvSpPr>
        <p:spPr/>
        <p:txBody>
          <a:bodyPr>
            <a:normAutofit/>
          </a:bodyPr>
          <a:lstStyle/>
          <a:p>
            <a:pPr marL="0" indent="0">
              <a:buNone/>
            </a:pPr>
            <a:r>
              <a:rPr lang="en-US" sz="3600" b="1" dirty="0" smtClean="0"/>
              <a:t>S</a:t>
            </a:r>
            <a:r>
              <a:rPr lang="en-US" sz="3600" dirty="0" smtClean="0"/>
              <a:t>ingle Responsibility Principle</a:t>
            </a:r>
          </a:p>
          <a:p>
            <a:pPr marL="0" indent="0">
              <a:buNone/>
            </a:pPr>
            <a:endParaRPr lang="en-US" sz="3600" dirty="0" smtClean="0"/>
          </a:p>
          <a:p>
            <a:pPr marL="0" indent="0">
              <a:buNone/>
            </a:pPr>
            <a:r>
              <a:rPr lang="en-US" sz="3600" dirty="0" smtClean="0">
                <a:solidFill>
                  <a:srgbClr val="0070C0"/>
                </a:solidFill>
              </a:rPr>
              <a:t>“An object should have only a single responsibility, and </a:t>
            </a:r>
            <a:r>
              <a:rPr lang="en-US" sz="3600" dirty="0">
                <a:solidFill>
                  <a:srgbClr val="0070C0"/>
                </a:solidFill>
              </a:rPr>
              <a:t>that responsibility should be entirely encapsulated by the class</a:t>
            </a:r>
            <a:r>
              <a:rPr lang="en-US" sz="3600" dirty="0" smtClean="0">
                <a:solidFill>
                  <a:srgbClr val="0070C0"/>
                </a:solidFill>
              </a:rPr>
              <a:t>.”</a:t>
            </a:r>
            <a:endParaRPr lang="en-US" sz="3600" dirty="0">
              <a:solidFill>
                <a:srgbClr val="0070C0"/>
              </a:solidFill>
            </a:endParaRP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28600"/>
            <a:ext cx="258127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386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O</a:t>
            </a:r>
            <a:r>
              <a:rPr lang="en-US" dirty="0" smtClean="0"/>
              <a:t>pen/closed principle</a:t>
            </a:r>
          </a:p>
          <a:p>
            <a:pPr marL="0" indent="0">
              <a:buNone/>
            </a:pPr>
            <a:endParaRPr lang="en-US" dirty="0"/>
          </a:p>
          <a:p>
            <a:pPr marL="0" indent="0">
              <a:buNone/>
            </a:pPr>
            <a:r>
              <a:rPr lang="en-US" dirty="0" smtClean="0">
                <a:solidFill>
                  <a:srgbClr val="0070C0"/>
                </a:solidFill>
              </a:rPr>
              <a:t>“Software entities (classes, modules, functions, etc.) should be open for extension, but closed for modification”</a:t>
            </a:r>
            <a:endParaRPr lang="en-US" dirty="0">
              <a:solidFill>
                <a:srgbClr val="0070C0"/>
              </a:solidFill>
            </a:endParaRPr>
          </a:p>
          <a:p>
            <a:pPr marL="0" indent="0">
              <a:buNone/>
            </a:pPr>
            <a:endParaRPr lang="en-US" dirty="0" smtClean="0"/>
          </a:p>
          <a:p>
            <a:pPr marL="0" indent="0">
              <a:buNone/>
            </a:pPr>
            <a:endParaRPr lang="en-US" dirty="0" smtClean="0"/>
          </a:p>
          <a:p>
            <a:pPr marL="0" indent="0">
              <a:buNone/>
            </a:pPr>
            <a:r>
              <a:rPr lang="en-US" sz="2600" dirty="0" smtClean="0"/>
              <a:t>Once </a:t>
            </a:r>
            <a:r>
              <a:rPr lang="en-US" sz="2600" dirty="0"/>
              <a:t>completed, the implementation of a class could only be modified to correct errors; new or changed features would require that a different class be </a:t>
            </a:r>
            <a:r>
              <a:rPr lang="en-US" sz="2600" dirty="0" smtClean="0"/>
              <a:t>created</a:t>
            </a:r>
          </a:p>
          <a:p>
            <a:endParaRPr lang="en-US" dirty="0" smtClean="0"/>
          </a:p>
          <a:p>
            <a:pPr marL="0" indent="0">
              <a:buNone/>
            </a:pPr>
            <a:endParaRPr lang="en-US" dirty="0"/>
          </a:p>
        </p:txBody>
      </p:sp>
      <p:pic>
        <p:nvPicPr>
          <p:cNvPr id="2050" name="Picture 2" descr="https://encrypted-tbn3.gstatic.com/images?q=tbn:ANd9GcTEjlZxfv6yNNjuYFu6YszUx4QD3R2wUove-JZoek-Tloee-BQy0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304800"/>
            <a:ext cx="1831156"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77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err="1" smtClean="0"/>
              <a:t>L</a:t>
            </a:r>
            <a:r>
              <a:rPr lang="en-US" dirty="0" err="1" smtClean="0"/>
              <a:t>iskov</a:t>
            </a:r>
            <a:r>
              <a:rPr lang="en-US" dirty="0" smtClean="0"/>
              <a:t> substitution principle</a:t>
            </a:r>
          </a:p>
          <a:p>
            <a:pPr marL="0" indent="0">
              <a:buNone/>
            </a:pPr>
            <a:endParaRPr lang="en-US" dirty="0" smtClean="0"/>
          </a:p>
          <a:p>
            <a:pPr marL="0" indent="0">
              <a:buNone/>
            </a:pPr>
            <a:r>
              <a:rPr lang="en-US" dirty="0" smtClean="0">
                <a:solidFill>
                  <a:srgbClr val="0070C0"/>
                </a:solidFill>
              </a:rPr>
              <a:t>“objects in a program should be replaceable with instances of their subtypes without altering the correctness of that program”</a:t>
            </a:r>
          </a:p>
          <a:p>
            <a:pPr marL="0" indent="0">
              <a:buNone/>
            </a:pPr>
            <a:endParaRPr lang="en-US" dirty="0" smtClean="0"/>
          </a:p>
          <a:p>
            <a:pPr marL="0" indent="0">
              <a:buNone/>
            </a:pPr>
            <a:endParaRPr lang="en-US" dirty="0" smtClean="0"/>
          </a:p>
          <a:p>
            <a:pPr marL="0" indent="0">
              <a:buNone/>
            </a:pPr>
            <a:r>
              <a:rPr lang="en-US" sz="2600" dirty="0" smtClean="0"/>
              <a:t>In a computer program, if </a:t>
            </a:r>
            <a:r>
              <a:rPr lang="en-US" sz="2600" b="1" dirty="0" smtClean="0"/>
              <a:t>S</a:t>
            </a:r>
            <a:r>
              <a:rPr lang="en-US" sz="2600" dirty="0" smtClean="0"/>
              <a:t> is a subtype of </a:t>
            </a:r>
            <a:r>
              <a:rPr lang="en-US" sz="2600" b="1" dirty="0" smtClean="0"/>
              <a:t>T</a:t>
            </a:r>
            <a:r>
              <a:rPr lang="en-US" sz="2600" dirty="0" smtClean="0"/>
              <a:t>, then objects of type </a:t>
            </a:r>
            <a:r>
              <a:rPr lang="en-US" sz="2600" b="1" dirty="0" smtClean="0"/>
              <a:t>T</a:t>
            </a:r>
            <a:r>
              <a:rPr lang="en-US" sz="2600" dirty="0" smtClean="0"/>
              <a:t> may be replaced with objects of type </a:t>
            </a:r>
            <a:r>
              <a:rPr lang="en-US" sz="2600" b="1" dirty="0" smtClean="0"/>
              <a:t>S</a:t>
            </a:r>
            <a:r>
              <a:rPr lang="en-US" sz="2600" dirty="0" smtClean="0"/>
              <a:t> (i.e., objects of type </a:t>
            </a:r>
            <a:r>
              <a:rPr lang="en-US" sz="2600" b="1" dirty="0" smtClean="0"/>
              <a:t>S</a:t>
            </a:r>
            <a:r>
              <a:rPr lang="en-US" sz="2600" dirty="0" smtClean="0"/>
              <a:t> may be substituted for objects of type </a:t>
            </a:r>
            <a:r>
              <a:rPr lang="en-US" sz="2600" b="1" dirty="0" smtClean="0"/>
              <a:t>T</a:t>
            </a:r>
            <a:r>
              <a:rPr lang="en-US" sz="2600" dirty="0" smtClean="0"/>
              <a:t>) without altering any of the desirable properties of that program (correctness, task performed, etc.)</a:t>
            </a:r>
            <a:endParaRPr lang="en-US" sz="2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8600"/>
            <a:ext cx="1770433" cy="1523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9626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I</a:t>
            </a:r>
            <a:r>
              <a:rPr lang="en-US" dirty="0" smtClean="0"/>
              <a:t>nterface segregation principle</a:t>
            </a:r>
          </a:p>
          <a:p>
            <a:pPr marL="0" indent="0">
              <a:buNone/>
            </a:pPr>
            <a:r>
              <a:rPr lang="en-US" dirty="0">
                <a:solidFill>
                  <a:srgbClr val="0070C0"/>
                </a:solidFill>
              </a:rPr>
              <a:t>“many client-specific interfaces are better than one general-purpose interface</a:t>
            </a:r>
            <a:r>
              <a:rPr lang="en-US" dirty="0" smtClean="0">
                <a:solidFill>
                  <a:srgbClr val="0070C0"/>
                </a:solidFill>
              </a:rPr>
              <a:t>.”</a:t>
            </a:r>
          </a:p>
          <a:p>
            <a:pPr marL="0" indent="0">
              <a:buNone/>
            </a:pPr>
            <a:endParaRPr lang="en-US" dirty="0"/>
          </a:p>
          <a:p>
            <a:pPr marL="0" indent="0">
              <a:buNone/>
            </a:pPr>
            <a:r>
              <a:rPr lang="en-US" sz="2400" dirty="0" smtClean="0"/>
              <a:t>Once </a:t>
            </a:r>
            <a:r>
              <a:rPr lang="en-US" sz="2400" dirty="0"/>
              <a:t>an interface has become too 'fat' it needs to be split into smaller and more specific interfaces so that any clients of the interface will only know about the methods that relate </a:t>
            </a:r>
            <a:r>
              <a:rPr lang="en-US" sz="2400" dirty="0" smtClean="0"/>
              <a:t>to </a:t>
            </a:r>
            <a:r>
              <a:rPr lang="en-US" sz="2400" dirty="0"/>
              <a:t>them. In a nutshell, no client should be forced to depend on methods it does not use.</a:t>
            </a:r>
          </a:p>
        </p:txBody>
      </p:sp>
    </p:spTree>
    <p:extLst>
      <p:ext uri="{BB962C8B-B14F-4D97-AF65-F5344CB8AC3E}">
        <p14:creationId xmlns:p14="http://schemas.microsoft.com/office/powerpoint/2010/main" val="3810777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a:t>D</a:t>
            </a:r>
            <a:r>
              <a:rPr lang="en-US" dirty="0"/>
              <a:t>ependency inversion </a:t>
            </a:r>
            <a:r>
              <a:rPr lang="en-US" dirty="0" smtClean="0"/>
              <a:t>principle</a:t>
            </a:r>
          </a:p>
          <a:p>
            <a:pPr marL="0" indent="0">
              <a:buNone/>
            </a:pPr>
            <a:endParaRPr lang="en-US" sz="2800" dirty="0" smtClean="0">
              <a:solidFill>
                <a:srgbClr val="0070C0"/>
              </a:solidFill>
            </a:endParaRPr>
          </a:p>
          <a:p>
            <a:pPr marL="0" indent="0">
              <a:buNone/>
            </a:pPr>
            <a:r>
              <a:rPr lang="en-US" sz="3000" dirty="0" smtClean="0">
                <a:solidFill>
                  <a:srgbClr val="0070C0"/>
                </a:solidFill>
              </a:rPr>
              <a:t>“</a:t>
            </a:r>
            <a:r>
              <a:rPr lang="en-US" sz="3000" dirty="0">
                <a:solidFill>
                  <a:srgbClr val="0070C0"/>
                </a:solidFill>
              </a:rPr>
              <a:t>Depend upon Abstractions. Do not depend upon concretions</a:t>
            </a:r>
            <a:r>
              <a:rPr lang="en-US" sz="3000" dirty="0" smtClean="0">
                <a:solidFill>
                  <a:srgbClr val="0070C0"/>
                </a:solidFill>
              </a:rPr>
              <a:t>.”</a:t>
            </a:r>
          </a:p>
          <a:p>
            <a:pPr marL="0" indent="0">
              <a:buNone/>
            </a:pPr>
            <a:endParaRPr lang="en-US" sz="2400" dirty="0" smtClean="0"/>
          </a:p>
          <a:p>
            <a:pPr marL="0" indent="0">
              <a:buNone/>
            </a:pPr>
            <a:r>
              <a:rPr lang="en-US" dirty="0" smtClean="0"/>
              <a:t>A</a:t>
            </a:r>
            <a:r>
              <a:rPr lang="en-US" dirty="0"/>
              <a:t>. High-level modules should not depend on low-level modules. Both should depend on abstractions.</a:t>
            </a:r>
          </a:p>
          <a:p>
            <a:pPr marL="0" indent="0">
              <a:buNone/>
            </a:pPr>
            <a:r>
              <a:rPr lang="en-US" dirty="0"/>
              <a:t>B. Abstractions should not depend upon details. Details should depend upon abstractions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228600"/>
            <a:ext cx="1585732"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5232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336</Words>
  <Application>Microsoft Office PowerPoint</Application>
  <PresentationFormat>Экран (4:3)</PresentationFormat>
  <Paragraphs>41</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Office Theme</vt:lpstr>
      <vt:lpstr>SOLID</vt:lpstr>
      <vt:lpstr>Презентация PowerPoint</vt:lpstr>
      <vt:lpstr>SOLID</vt:lpstr>
      <vt:lpstr>S</vt:lpstr>
      <vt:lpstr>O</vt:lpstr>
      <vt:lpstr>L</vt:lpstr>
      <vt:lpstr>I</vt:lpstr>
      <vt:lpstr>D</vt:lpstr>
    </vt:vector>
  </TitlesOfParts>
  <Company>EPAM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dc:title>
  <dc:creator>Aleh Stsiapanau</dc:creator>
  <cp:lastModifiedBy>User</cp:lastModifiedBy>
  <cp:revision>13</cp:revision>
  <dcterms:created xsi:type="dcterms:W3CDTF">2012-03-07T14:20:12Z</dcterms:created>
  <dcterms:modified xsi:type="dcterms:W3CDTF">2015-03-02T20:39:43Z</dcterms:modified>
</cp:coreProperties>
</file>