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2" r:id="rId4"/>
    <p:sldId id="263" r:id="rId5"/>
    <p:sldId id="261" r:id="rId6"/>
    <p:sldId id="273" r:id="rId7"/>
    <p:sldId id="269" r:id="rId8"/>
    <p:sldId id="272" r:id="rId9"/>
    <p:sldId id="274" r:id="rId10"/>
    <p:sldId id="276" r:id="rId11"/>
    <p:sldId id="277" r:id="rId12"/>
    <p:sldId id="278" r:id="rId13"/>
    <p:sldId id="275" r:id="rId14"/>
    <p:sldId id="290" r:id="rId15"/>
    <p:sldId id="289" r:id="rId16"/>
    <p:sldId id="291" r:id="rId17"/>
    <p:sldId id="287" r:id="rId18"/>
    <p:sldId id="288" r:id="rId19"/>
    <p:sldId id="264" r:id="rId20"/>
    <p:sldId id="265" r:id="rId21"/>
    <p:sldId id="284" r:id="rId22"/>
    <p:sldId id="268" r:id="rId23"/>
    <p:sldId id="266" r:id="rId24"/>
    <p:sldId id="270" r:id="rId25"/>
    <p:sldId id="271" r:id="rId26"/>
    <p:sldId id="258" r:id="rId27"/>
    <p:sldId id="280" r:id="rId28"/>
    <p:sldId id="279" r:id="rId29"/>
    <p:sldId id="281" r:id="rId30"/>
    <p:sldId id="282" r:id="rId31"/>
    <p:sldId id="283" r:id="rId32"/>
    <p:sldId id="285" r:id="rId33"/>
    <p:sldId id="286" r:id="rId34"/>
    <p:sldId id="26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16C51-4EEA-47CC-BFAF-A785551B287C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F5FBB-9674-476B-9E6A-3D4F17AD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4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3017-A1CC-4FF3-A25E-CE21FA5E717E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0DBB-C4B3-4E20-A1CA-65F3EDCC4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5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3017-A1CC-4FF3-A25E-CE21FA5E717E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0DBB-C4B3-4E20-A1CA-65F3EDCC4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2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3017-A1CC-4FF3-A25E-CE21FA5E717E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0DBB-C4B3-4E20-A1CA-65F3EDCC4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0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3017-A1CC-4FF3-A25E-CE21FA5E717E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0DBB-C4B3-4E20-A1CA-65F3EDCC4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7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3017-A1CC-4FF3-A25E-CE21FA5E717E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0DBB-C4B3-4E20-A1CA-65F3EDCC4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7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3017-A1CC-4FF3-A25E-CE21FA5E717E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0DBB-C4B3-4E20-A1CA-65F3EDCC4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6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3017-A1CC-4FF3-A25E-CE21FA5E717E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0DBB-C4B3-4E20-A1CA-65F3EDCC4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0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3017-A1CC-4FF3-A25E-CE21FA5E717E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0DBB-C4B3-4E20-A1CA-65F3EDCC4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3017-A1CC-4FF3-A25E-CE21FA5E717E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0DBB-C4B3-4E20-A1CA-65F3EDCC4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2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3017-A1CC-4FF3-A25E-CE21FA5E717E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0DBB-C4B3-4E20-A1CA-65F3EDCC4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3017-A1CC-4FF3-A25E-CE21FA5E717E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0DBB-C4B3-4E20-A1CA-65F3EDCC4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9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3017-A1CC-4FF3-A25E-CE21FA5E717E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0DBB-C4B3-4E20-A1CA-65F3EDCC4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6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1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i="1" dirty="0" smtClean="0"/>
              <a:t>catch</a:t>
            </a:r>
            <a:r>
              <a:rPr lang="en-US" dirty="0" smtClean="0"/>
              <a:t>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try 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someMethod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();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may throw Ex1 or Ex2</a:t>
            </a:r>
          </a:p>
          <a:p>
            <a:pPr marL="0" indent="0"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}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catch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(Exception1 e) {</a:t>
            </a:r>
          </a:p>
          <a:p>
            <a:pPr marL="0" indent="0"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handle Exception1</a:t>
            </a:r>
          </a:p>
          <a:p>
            <a:pPr marL="0" indent="0"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}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catch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(Exception2 e) {</a:t>
            </a:r>
          </a:p>
          <a:p>
            <a:pPr marL="0" indent="0"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handle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Exception2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dirty="0" smtClean="0"/>
              <a:t>or (since java 7):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catch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(Exception1 || Exception2 ex) {</a:t>
            </a:r>
          </a:p>
          <a:p>
            <a:pPr marL="0" indent="0">
              <a:buNone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handle Exception1 or Exception2</a:t>
            </a:r>
          </a:p>
          <a:p>
            <a:pPr marL="0" indent="0">
              <a:buNone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653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finally</a:t>
            </a:r>
            <a:endParaRPr lang="en-US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89567"/>
            <a:ext cx="55530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06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finally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try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callMethod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finally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// always to some job here;</a:t>
            </a:r>
          </a:p>
          <a:p>
            <a:pPr marL="0" indent="0"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1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0070C0"/>
                </a:solidFill>
              </a:rPr>
              <a:t>?</a:t>
            </a:r>
            <a:endParaRPr lang="en-US" sz="9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FileOutputStream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out = new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FileOutputStream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output.txt");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out.write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(…);</a:t>
            </a:r>
          </a:p>
          <a:p>
            <a:pPr marL="0" indent="0">
              <a:buNone/>
            </a:pP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out.close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c 3"/>
          <p:cNvSpPr/>
          <p:nvPr/>
        </p:nvSpPr>
        <p:spPr>
          <a:xfrm>
            <a:off x="457200" y="2209800"/>
            <a:ext cx="4038600" cy="3429000"/>
          </a:xfrm>
          <a:prstGeom prst="arc">
            <a:avLst>
              <a:gd name="adj1" fmla="val 16200000"/>
              <a:gd name="adj2" fmla="val 19613133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05200" y="296501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Throws </a:t>
            </a:r>
            <a:r>
              <a:rPr lang="en-US" dirty="0" err="1" smtClean="0">
                <a:solidFill>
                  <a:srgbClr val="C00000"/>
                </a:solidFill>
              </a:rPr>
              <a:t>IOException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As result stream will never be 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2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resources in </a:t>
            </a:r>
            <a:r>
              <a:rPr lang="en-US" b="1" dirty="0" smtClean="0"/>
              <a:t>finally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FileOutputStream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out = new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FileOutputStream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output.txt");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try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out.write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(…);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 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finally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!= 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out.close</a:t>
            </a:r>
            <a:r>
              <a:rPr 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86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try </a:t>
            </a:r>
            <a:r>
              <a:rPr lang="en-US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FileOutputStream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 =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</a:t>
            </a:r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FileOutputStream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("output.txt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") </a:t>
            </a:r>
            <a:r>
              <a:rPr lang="en-US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out.write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(…);</a:t>
            </a:r>
          </a:p>
          <a:p>
            <a:pPr marL="0" indent="0">
              <a:buNone/>
            </a:pP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/>
              <a:t>This guarantees that </a:t>
            </a:r>
            <a:r>
              <a:rPr lang="en-US" b="1" dirty="0"/>
              <a:t>close</a:t>
            </a:r>
            <a:r>
              <a:rPr lang="en-US" dirty="0"/>
              <a:t> method of the out will always be called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!Note: </a:t>
            </a:r>
            <a:r>
              <a:rPr lang="en-US" dirty="0" err="1"/>
              <a:t>FileOutputStream</a:t>
            </a:r>
            <a:r>
              <a:rPr lang="en-US" dirty="0"/>
              <a:t> should </a:t>
            </a:r>
            <a:r>
              <a:rPr lang="en-US" dirty="0"/>
              <a:t>implement </a:t>
            </a:r>
            <a:r>
              <a:rPr lang="en-US" b="1" dirty="0" err="1"/>
              <a:t>AutoCloseable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0" y="871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Since </a:t>
            </a:r>
            <a:r>
              <a:rPr lang="en-US" dirty="0">
                <a:solidFill>
                  <a:schemeClr val="accent6"/>
                </a:solidFill>
              </a:rPr>
              <a:t>java7</a:t>
            </a:r>
          </a:p>
        </p:txBody>
      </p:sp>
    </p:spTree>
    <p:extLst>
      <p:ext uri="{BB962C8B-B14F-4D97-AF65-F5344CB8AC3E}">
        <p14:creationId xmlns:p14="http://schemas.microsoft.com/office/powerpoint/2010/main" val="14984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class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AutoClose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implements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AutoCloseable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@Override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public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close()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System.out.println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("&gt;&gt;&gt; close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()");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throw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RuntimeException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("Exception in close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()");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public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work() 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System.out.println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("&gt;&gt;&gt; work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()");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throw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("Exception in work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()");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public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void main(String[]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args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try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AutoClose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autoClose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AutoClose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autoClose.work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}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catch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e) {  </a:t>
            </a:r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e.printStackTrace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4450" y="4724400"/>
            <a:ext cx="60537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&gt;&gt;&gt; work</a:t>
            </a:r>
            <a:r>
              <a:rPr lang="en-US" sz="1400" dirty="0" smtClean="0">
                <a:solidFill>
                  <a:srgbClr val="C00000"/>
                </a:solidFill>
              </a:rPr>
              <a:t>()</a:t>
            </a:r>
          </a:p>
          <a:p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   &gt;&gt;&gt; </a:t>
            </a:r>
            <a:r>
              <a:rPr lang="en-US" sz="1400" dirty="0">
                <a:solidFill>
                  <a:srgbClr val="C00000"/>
                </a:solidFill>
              </a:rPr>
              <a:t>close</a:t>
            </a:r>
            <a:r>
              <a:rPr lang="en-US" sz="1400" dirty="0" smtClean="0">
                <a:solidFill>
                  <a:srgbClr val="C00000"/>
                </a:solidFill>
              </a:rPr>
              <a:t>()</a:t>
            </a:r>
          </a:p>
          <a:p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           </a:t>
            </a:r>
            <a:r>
              <a:rPr lang="en-US" sz="1400" dirty="0" err="1" smtClean="0">
                <a:solidFill>
                  <a:srgbClr val="C00000"/>
                </a:solidFill>
              </a:rPr>
              <a:t>MyException</a:t>
            </a:r>
            <a:r>
              <a:rPr lang="en-US" sz="1400" dirty="0">
                <a:solidFill>
                  <a:srgbClr val="C00000"/>
                </a:solidFill>
              </a:rPr>
              <a:t>: Exception in work() 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>
                <a:solidFill>
                  <a:srgbClr val="C00000"/>
                </a:solidFill>
              </a:rPr>
              <a:t>at </a:t>
            </a:r>
            <a:r>
              <a:rPr lang="en-US" sz="1400" dirty="0" err="1" smtClean="0">
                <a:solidFill>
                  <a:srgbClr val="C00000"/>
                </a:solidFill>
              </a:rPr>
              <a:t>AutoClose.work</a:t>
            </a:r>
            <a:r>
              <a:rPr lang="en-US" sz="1400" dirty="0" smtClean="0">
                <a:solidFill>
                  <a:srgbClr val="C00000"/>
                </a:solidFill>
              </a:rPr>
              <a:t>(AutoClose.java:11)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            at </a:t>
            </a:r>
            <a:r>
              <a:rPr lang="en-US" sz="1400" dirty="0" err="1" smtClean="0">
                <a:solidFill>
                  <a:srgbClr val="C00000"/>
                </a:solidFill>
              </a:rPr>
              <a:t>AutoClose.main</a:t>
            </a:r>
            <a:r>
              <a:rPr lang="en-US" sz="1400" dirty="0" smtClean="0">
                <a:solidFill>
                  <a:srgbClr val="C00000"/>
                </a:solidFill>
              </a:rPr>
              <a:t>(AutoClose.java:16)</a:t>
            </a:r>
          </a:p>
          <a:p>
            <a:r>
              <a:rPr lang="en-US" sz="1400" dirty="0">
                <a:solidFill>
                  <a:srgbClr val="C00000"/>
                </a:solidFill>
              </a:rPr>
              <a:t>	</a:t>
            </a:r>
            <a:r>
              <a:rPr lang="en-US" sz="1400" dirty="0" smtClean="0">
                <a:solidFill>
                  <a:srgbClr val="C00000"/>
                </a:solidFill>
              </a:rPr>
              <a:t>Suppressed</a:t>
            </a:r>
            <a:r>
              <a:rPr lang="en-US" sz="1400" dirty="0">
                <a:solidFill>
                  <a:srgbClr val="C00000"/>
                </a:solidFill>
              </a:rPr>
              <a:t>: </a:t>
            </a:r>
            <a:r>
              <a:rPr lang="en-US" sz="1400" dirty="0" err="1">
                <a:solidFill>
                  <a:srgbClr val="C00000"/>
                </a:solidFill>
              </a:rPr>
              <a:t>java.lang.RuntimeException</a:t>
            </a:r>
            <a:r>
              <a:rPr lang="en-US" sz="1400" dirty="0">
                <a:solidFill>
                  <a:srgbClr val="C00000"/>
                </a:solidFill>
              </a:rPr>
              <a:t>: Exception in close</a:t>
            </a:r>
            <a:r>
              <a:rPr lang="en-US" sz="1400" dirty="0" smtClean="0">
                <a:solidFill>
                  <a:srgbClr val="C00000"/>
                </a:solidFill>
              </a:rPr>
              <a:t>()</a:t>
            </a:r>
          </a:p>
          <a:p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                      at </a:t>
            </a:r>
            <a:r>
              <a:rPr lang="en-US" sz="1400" dirty="0" err="1">
                <a:solidFill>
                  <a:srgbClr val="C00000"/>
                </a:solidFill>
              </a:rPr>
              <a:t>AutoClose.close</a:t>
            </a:r>
            <a:r>
              <a:rPr lang="en-US" sz="1400" dirty="0">
                <a:solidFill>
                  <a:srgbClr val="C00000"/>
                </a:solidFill>
              </a:rPr>
              <a:t>(AutoClose.java:6</a:t>
            </a:r>
            <a:r>
              <a:rPr lang="en-US" sz="14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                      at </a:t>
            </a:r>
            <a:r>
              <a:rPr lang="en-US" sz="1400" dirty="0" err="1">
                <a:solidFill>
                  <a:srgbClr val="C00000"/>
                </a:solidFill>
              </a:rPr>
              <a:t>AutoClose.main</a:t>
            </a:r>
            <a:r>
              <a:rPr lang="en-US" sz="1400" dirty="0">
                <a:solidFill>
                  <a:srgbClr val="C00000"/>
                </a:solidFill>
              </a:rPr>
              <a:t>(AutoClose.java:17)</a:t>
            </a:r>
          </a:p>
        </p:txBody>
      </p:sp>
    </p:spTree>
    <p:extLst>
      <p:ext uri="{BB962C8B-B14F-4D97-AF65-F5344CB8AC3E}">
        <p14:creationId xmlns:p14="http://schemas.microsoft.com/office/powerpoint/2010/main" val="181970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0070C0"/>
                </a:solidFill>
              </a:rPr>
              <a:t>?</a:t>
            </a:r>
            <a:endParaRPr lang="en-US" sz="9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class has properties and methods</a:t>
            </a:r>
          </a:p>
          <a:p>
            <a:r>
              <a:rPr lang="en-US" dirty="0" smtClean="0"/>
              <a:t>Base class for all exceptions is the </a:t>
            </a:r>
            <a:r>
              <a:rPr lang="en-US" i="1" dirty="0" err="1" smtClean="0"/>
              <a:t>Throwable</a:t>
            </a:r>
            <a:endParaRPr lang="en-US" i="1" dirty="0" smtClean="0"/>
          </a:p>
          <a:p>
            <a:r>
              <a:rPr lang="en-US" dirty="0" smtClean="0"/>
              <a:t>Java provides a lot of different classes that describes different types of exceptions.</a:t>
            </a:r>
          </a:p>
          <a:p>
            <a:r>
              <a:rPr lang="en-US" dirty="0" smtClean="0"/>
              <a:t>All exceptions belong to one of three types: </a:t>
            </a:r>
            <a:r>
              <a:rPr lang="en-US" i="1" dirty="0" smtClean="0"/>
              <a:t>checked</a:t>
            </a:r>
            <a:r>
              <a:rPr lang="en-US" dirty="0" smtClean="0"/>
              <a:t>, </a:t>
            </a:r>
            <a:r>
              <a:rPr lang="en-US" i="1" dirty="0" smtClean="0"/>
              <a:t>runtime</a:t>
            </a:r>
            <a:r>
              <a:rPr lang="en-US" dirty="0" smtClean="0"/>
              <a:t> exceptions and </a:t>
            </a:r>
            <a:r>
              <a:rPr lang="en-US" i="1" dirty="0" smtClean="0"/>
              <a:t>error</a:t>
            </a:r>
          </a:p>
          <a:p>
            <a:r>
              <a:rPr lang="en-US" i="1" dirty="0"/>
              <a:t>Errors</a:t>
            </a:r>
            <a:r>
              <a:rPr lang="en-US" dirty="0"/>
              <a:t> and </a:t>
            </a:r>
            <a:r>
              <a:rPr lang="en-US" i="1" dirty="0"/>
              <a:t>runtime</a:t>
            </a:r>
            <a:r>
              <a:rPr lang="en-US" dirty="0"/>
              <a:t> exceptions are </a:t>
            </a:r>
            <a:r>
              <a:rPr lang="en-US" i="1" dirty="0" smtClean="0"/>
              <a:t>unchecked </a:t>
            </a:r>
            <a:r>
              <a:rPr lang="en-US" i="1" dirty="0"/>
              <a:t>exceptions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976" y="76200"/>
            <a:ext cx="2514600" cy="171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23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java Exceptions are the way of handling errors at runtime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381000"/>
            <a:ext cx="2038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"badly formed code</a:t>
            </a:r>
          </a:p>
          <a:p>
            <a:pPr algn="ctr"/>
            <a:r>
              <a:rPr lang="en-US" dirty="0" smtClean="0"/>
              <a:t>will not be run." 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71800"/>
            <a:ext cx="31051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81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04" y="762000"/>
            <a:ext cx="64198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623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java.lang.Throwable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parent class of all objects that can be </a:t>
            </a:r>
            <a:r>
              <a:rPr lang="en-US" dirty="0" smtClean="0"/>
              <a:t>thrown (either </a:t>
            </a:r>
            <a:r>
              <a:rPr lang="en-US" dirty="0"/>
              <a:t>by the JVM or by using the throw keyword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Only </a:t>
            </a:r>
            <a:r>
              <a:rPr lang="en-US" dirty="0"/>
              <a:t>objects of type </a:t>
            </a:r>
            <a:r>
              <a:rPr lang="en-US" dirty="0" err="1"/>
              <a:t>Throwable</a:t>
            </a:r>
            <a:r>
              <a:rPr lang="en-US" dirty="0"/>
              <a:t> </a:t>
            </a:r>
            <a:r>
              <a:rPr lang="en-US" dirty="0" smtClean="0"/>
              <a:t>or subclasses </a:t>
            </a:r>
            <a:r>
              <a:rPr lang="en-US" dirty="0"/>
              <a:t>of </a:t>
            </a:r>
            <a:r>
              <a:rPr lang="en-US" dirty="0" err="1"/>
              <a:t>Throwable</a:t>
            </a:r>
            <a:r>
              <a:rPr lang="en-US" dirty="0"/>
              <a:t> can appear in a catch </a:t>
            </a:r>
            <a:r>
              <a:rPr lang="en-US" dirty="0" smtClean="0"/>
              <a:t>clause</a:t>
            </a:r>
          </a:p>
          <a:p>
            <a:r>
              <a:rPr lang="en-US" dirty="0" err="1" smtClean="0"/>
              <a:t>Throwable</a:t>
            </a:r>
            <a:r>
              <a:rPr lang="en-US" dirty="0" smtClean="0"/>
              <a:t> provides </a:t>
            </a:r>
            <a:r>
              <a:rPr lang="en-US" dirty="0"/>
              <a:t>information about the </a:t>
            </a:r>
            <a:r>
              <a:rPr lang="en-US" dirty="0" smtClean="0"/>
              <a:t>stack 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42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ava.lang.Error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Used to indicate problems that mostly cannot be fixed at runtime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Usually is not handled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55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java.lang.Exception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Base class for both </a:t>
            </a:r>
            <a:r>
              <a:rPr lang="en-US" i="1" dirty="0" smtClean="0"/>
              <a:t>checked </a:t>
            </a:r>
            <a:r>
              <a:rPr lang="en-US" dirty="0" smtClean="0"/>
              <a:t>and </a:t>
            </a:r>
            <a:r>
              <a:rPr lang="en-US" i="1" dirty="0" smtClean="0"/>
              <a:t>Runtime</a:t>
            </a:r>
            <a:r>
              <a:rPr lang="en-US" dirty="0" smtClean="0"/>
              <a:t> (</a:t>
            </a:r>
            <a:r>
              <a:rPr lang="en-US" i="1" dirty="0" smtClean="0"/>
              <a:t>unchecked)</a:t>
            </a:r>
            <a:r>
              <a:rPr lang="en-US" dirty="0" smtClean="0"/>
              <a:t> exceptions.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 smtClean="0"/>
              <a:t>Checked exception</a:t>
            </a:r>
            <a:r>
              <a:rPr lang="en-US" dirty="0" smtClean="0"/>
              <a:t> – exception which well-written </a:t>
            </a:r>
            <a:r>
              <a:rPr lang="en-US" dirty="0"/>
              <a:t>application should anticipate and recover </a:t>
            </a:r>
            <a:r>
              <a:rPr lang="en-US" dirty="0" smtClean="0"/>
              <a:t>from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you call method that throws checked exception you must surround it with try-catch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ava.lang.RuntimeException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Any error raised due to the application logic or miscalculation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Application usually </a:t>
            </a:r>
            <a:r>
              <a:rPr lang="en-US" dirty="0"/>
              <a:t>cannot anticipate or recover from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Usually </a:t>
            </a:r>
            <a:r>
              <a:rPr lang="en-US" dirty="0"/>
              <a:t>indicate programming bugs, such as logic errors or improper use of an </a:t>
            </a:r>
            <a:r>
              <a:rPr lang="en-US" dirty="0" smtClean="0"/>
              <a:t>API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Usually </a:t>
            </a:r>
            <a:r>
              <a:rPr lang="en-US" i="1" dirty="0" smtClean="0"/>
              <a:t>are </a:t>
            </a:r>
            <a:r>
              <a:rPr lang="en-US" i="1" dirty="0"/>
              <a:t>not subject</a:t>
            </a:r>
            <a:r>
              <a:rPr lang="en-US" dirty="0"/>
              <a:t> to </a:t>
            </a:r>
            <a:r>
              <a:rPr lang="en-US" dirty="0" smtClean="0"/>
              <a:t>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25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04" y="762000"/>
            <a:ext cx="64198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959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0070C0"/>
                </a:solidFill>
              </a:rPr>
              <a:t>?</a:t>
            </a:r>
            <a:endParaRPr lang="en-US" sz="9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68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To declare your custom exception you need to create new class and extend it from on of base exception classes (depends on what type of exception do you need).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 class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MyCustomException</a:t>
            </a: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extends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RuntimeException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MyCustomException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(String message) {</a:t>
            </a:r>
          </a:p>
          <a:p>
            <a:pPr marL="0" indent="0">
              <a:buNone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super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(message);</a:t>
            </a:r>
          </a:p>
          <a:p>
            <a:pPr marL="0" indent="0">
              <a:buNone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7259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throw</a:t>
            </a:r>
            <a:r>
              <a:rPr lang="en-US" dirty="0" smtClean="0"/>
              <a:t> Keyword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(t == null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{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throw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NullPointerException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("t = null"); 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i="1" dirty="0"/>
              <a:t>Or re-throwing exception: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catch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IOException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ex) {</a:t>
            </a: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do something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throw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ex;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38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throws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>A method uses the </a:t>
            </a:r>
            <a:r>
              <a:rPr lang="en-US" sz="3400" i="1" dirty="0" smtClean="0"/>
              <a:t>throws</a:t>
            </a:r>
            <a:r>
              <a:rPr lang="en-US" sz="3400" dirty="0" smtClean="0"/>
              <a:t> keyword to declare that it might throw an exception. For example, the following method named </a:t>
            </a:r>
            <a:r>
              <a:rPr lang="en-US" sz="3400" dirty="0" err="1" smtClean="0"/>
              <a:t>readFromFile</a:t>
            </a:r>
            <a:r>
              <a:rPr lang="en-US" sz="3400" dirty="0" smtClean="0"/>
              <a:t> declares that it might throw a </a:t>
            </a:r>
            <a:r>
              <a:rPr lang="en-US" sz="3400" dirty="0" err="1" smtClean="0"/>
              <a:t>java.io.IOException</a:t>
            </a:r>
            <a:r>
              <a:rPr lang="en-US" sz="3400" dirty="0" smtClean="0"/>
              <a:t>: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3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 void </a:t>
            </a:r>
            <a:r>
              <a:rPr lang="en-US" sz="23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readFromFile</a:t>
            </a:r>
            <a:r>
              <a:rPr lang="en-US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(String </a:t>
            </a:r>
            <a:r>
              <a:rPr lang="en-US" sz="23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fileName</a:t>
            </a:r>
            <a:r>
              <a:rPr lang="en-US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US" sz="23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throws</a:t>
            </a:r>
            <a:r>
              <a:rPr lang="en-US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3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IOException</a:t>
            </a:r>
            <a:r>
              <a:rPr lang="en-US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 {</a:t>
            </a:r>
          </a:p>
          <a:p>
            <a:pPr marL="0" indent="0">
              <a:buNone/>
            </a:pPr>
            <a:r>
              <a:rPr lang="en-US" sz="2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3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FileReader</a:t>
            </a:r>
            <a:r>
              <a:rPr lang="en-US" sz="2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3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fis</a:t>
            </a:r>
            <a:r>
              <a:rPr lang="en-US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 = new </a:t>
            </a:r>
            <a:r>
              <a:rPr lang="en-US" sz="23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FileReader</a:t>
            </a:r>
            <a:r>
              <a:rPr lang="en-US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3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fileName</a:t>
            </a:r>
            <a:r>
              <a:rPr lang="en-US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3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System.out.println</a:t>
            </a:r>
            <a:r>
              <a:rPr lang="en-US" sz="2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3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fileName</a:t>
            </a:r>
            <a:r>
              <a:rPr lang="en-US" sz="2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+ “ was found”);</a:t>
            </a:r>
          </a:p>
          <a:p>
            <a:pPr marL="0" indent="0">
              <a:buNone/>
            </a:pPr>
            <a:r>
              <a:rPr lang="en-US" sz="2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3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char</a:t>
            </a:r>
            <a:r>
              <a:rPr lang="en-US" sz="2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 = (</a:t>
            </a:r>
            <a:r>
              <a:rPr lang="en-US" sz="23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char</a:t>
            </a:r>
            <a:r>
              <a:rPr lang="en-US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US" sz="23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fis.read</a:t>
            </a:r>
            <a:r>
              <a:rPr lang="en-US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3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System.out.println</a:t>
            </a:r>
            <a:r>
              <a:rPr lang="en-US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(“Just read: “ + data);</a:t>
            </a:r>
          </a:p>
          <a:p>
            <a:pPr marL="0" indent="0">
              <a:buNone/>
            </a:pPr>
            <a:r>
              <a:rPr lang="en-US" sz="2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3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System.out.println</a:t>
            </a:r>
            <a:r>
              <a:rPr lang="en-US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(“End of </a:t>
            </a:r>
            <a:r>
              <a:rPr lang="en-US" sz="23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readFromFile</a:t>
            </a:r>
            <a:r>
              <a:rPr lang="en-US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”);</a:t>
            </a:r>
          </a:p>
          <a:p>
            <a:pPr marL="0" indent="0">
              <a:buNone/>
            </a:pPr>
            <a:r>
              <a:rPr lang="en-US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400" dirty="0" smtClean="0"/>
              <a:t>Because </a:t>
            </a:r>
            <a:r>
              <a:rPr lang="en-US" sz="3400" dirty="0" err="1" smtClean="0"/>
              <a:t>IOException</a:t>
            </a:r>
            <a:r>
              <a:rPr lang="en-US" sz="3400" dirty="0" smtClean="0"/>
              <a:t> is a checked exception, any method that invokes </a:t>
            </a:r>
            <a:r>
              <a:rPr lang="en-US" sz="3400" dirty="0" err="1" smtClean="0"/>
              <a:t>readFromFile</a:t>
            </a:r>
            <a:r>
              <a:rPr lang="en-US" sz="3400" dirty="0" smtClean="0"/>
              <a:t> must either handle or declare the </a:t>
            </a:r>
            <a:r>
              <a:rPr lang="en-US" sz="3400" dirty="0" err="1" smtClean="0"/>
              <a:t>IOException</a:t>
            </a:r>
            <a:r>
              <a:rPr lang="en-US" sz="3400" dirty="0" smtClean="0"/>
              <a:t>.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3581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Exception may be thrown here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62400" y="3657600"/>
            <a:ext cx="1828800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50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i="1" dirty="0"/>
              <a:t>exceptional condition </a:t>
            </a:r>
            <a:r>
              <a:rPr lang="en-US" dirty="0"/>
              <a:t>is a problem that prevents the continuation of the current method or </a:t>
            </a:r>
            <a:r>
              <a:rPr lang="en-US" dirty="0" smtClean="0"/>
              <a:t>scope (block of code)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Usually it means that you </a:t>
            </a:r>
            <a:r>
              <a:rPr lang="en-US" dirty="0"/>
              <a:t>don’t have the information necessary to deal with the problem </a:t>
            </a:r>
            <a:r>
              <a:rPr lang="en-US" i="1" dirty="0"/>
              <a:t>in the current context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676135"/>
            <a:ext cx="2209800" cy="14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578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Not Catch Errors or Runtime Exceptions?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catching an error is often pointless because recovering from an error is </a:t>
            </a:r>
            <a:r>
              <a:rPr lang="en-US" dirty="0" smtClean="0"/>
              <a:t>difficult and </a:t>
            </a:r>
            <a:r>
              <a:rPr lang="en-US" dirty="0"/>
              <a:t>often impossible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catching runtime exception is usually considered as poor programming design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preferred </a:t>
            </a:r>
            <a:r>
              <a:rPr lang="en-US" dirty="0"/>
              <a:t>technique for runtime exceptions is to let them crash </a:t>
            </a:r>
            <a:r>
              <a:rPr lang="en-US" dirty="0" smtClean="0"/>
              <a:t>your program</a:t>
            </a:r>
            <a:r>
              <a:rPr lang="en-US" dirty="0"/>
              <a:t>, because, in general, runtime exceptions can be avoided with better code</a:t>
            </a:r>
          </a:p>
        </p:txBody>
      </p:sp>
    </p:spTree>
    <p:extLst>
      <p:ext uri="{BB962C8B-B14F-4D97-AF65-F5344CB8AC3E}">
        <p14:creationId xmlns:p14="http://schemas.microsoft.com/office/powerpoint/2010/main" val="299550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stack trace - shows the sequence of method calls that brought you to the point at which the exception was thrown</a:t>
            </a:r>
            <a:endParaRPr lang="en-US" sz="2400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err="1" smtClean="0"/>
              <a:t>Throwable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r>
              <a:rPr lang="en-US" sz="2400" b="1" dirty="0" smtClean="0"/>
              <a:t>   </a:t>
            </a:r>
            <a:r>
              <a:rPr lang="en-US" sz="2400" b="1" dirty="0" err="1" smtClean="0"/>
              <a:t>printStackTrace</a:t>
            </a:r>
            <a:r>
              <a:rPr lang="en-US" sz="2400" b="1" dirty="0" smtClean="0"/>
              <a:t>(…)</a:t>
            </a:r>
          </a:p>
          <a:p>
            <a:pPr marL="0" indent="0">
              <a:buNone/>
            </a:pPr>
            <a:r>
              <a:rPr lang="en-US" sz="2400" b="1" dirty="0" smtClean="0"/>
              <a:t>   </a:t>
            </a:r>
            <a:r>
              <a:rPr lang="en-US" sz="2400" b="1" dirty="0" err="1" smtClean="0"/>
              <a:t>getStackTrace</a:t>
            </a:r>
            <a:r>
              <a:rPr lang="en-US" sz="2400" b="1" dirty="0"/>
              <a:t>( 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05199" y="2590800"/>
            <a:ext cx="553504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Exception in thread “main” </a:t>
            </a:r>
            <a:r>
              <a:rPr lang="en-US" sz="1400" dirty="0" err="1"/>
              <a:t>java.lang.StackOverflowError</a:t>
            </a:r>
            <a:endParaRPr lang="en-US" sz="1400" dirty="0"/>
          </a:p>
          <a:p>
            <a:r>
              <a:rPr lang="en-US" sz="1400" dirty="0"/>
              <a:t>at </a:t>
            </a:r>
            <a:r>
              <a:rPr lang="en-US" sz="1400" dirty="0" err="1"/>
              <a:t>sun.nio.cs.SingleByteEncoder.encodeArrayLoop</a:t>
            </a:r>
            <a:r>
              <a:rPr lang="en-US" sz="1400" dirty="0"/>
              <a:t>(</a:t>
            </a:r>
            <a:r>
              <a:rPr lang="en-US" sz="1400" dirty="0" err="1"/>
              <a:t>SingleByteEncoder</a:t>
            </a:r>
            <a:r>
              <a:rPr lang="en-US" sz="1400" dirty="0"/>
              <a:t>.</a:t>
            </a:r>
          </a:p>
          <a:p>
            <a:r>
              <a:rPr lang="en-US" sz="1400" dirty="0"/>
              <a:t>java:91)</a:t>
            </a:r>
          </a:p>
          <a:p>
            <a:r>
              <a:rPr lang="en-US" sz="1400" dirty="0"/>
              <a:t>at </a:t>
            </a:r>
            <a:r>
              <a:rPr lang="en-US" sz="1400" dirty="0" err="1"/>
              <a:t>sun.nio.cs.SingleByteEncoder.encodeLoop</a:t>
            </a:r>
            <a:r>
              <a:rPr lang="en-US" sz="1400" dirty="0"/>
              <a:t>(SingleByteEncoder.java:130)</a:t>
            </a:r>
          </a:p>
          <a:p>
            <a:r>
              <a:rPr lang="en-US" sz="1400" dirty="0"/>
              <a:t>at </a:t>
            </a:r>
            <a:r>
              <a:rPr lang="en-US" sz="1400" dirty="0" err="1"/>
              <a:t>java.nio.charset.CharsetEncoder.encode</a:t>
            </a:r>
            <a:r>
              <a:rPr lang="en-US" sz="1400" dirty="0"/>
              <a:t>(CharsetEncoder.java:544)</a:t>
            </a:r>
          </a:p>
          <a:p>
            <a:r>
              <a:rPr lang="en-US" sz="1400" dirty="0"/>
              <a:t>at </a:t>
            </a:r>
            <a:r>
              <a:rPr lang="en-US" sz="1400" dirty="0" err="1"/>
              <a:t>sun.nio.cs.StreamEncoder.implWrite</a:t>
            </a:r>
            <a:r>
              <a:rPr lang="en-US" sz="1400" dirty="0"/>
              <a:t>(StreamEncoder.java:252)</a:t>
            </a:r>
          </a:p>
          <a:p>
            <a:r>
              <a:rPr lang="en-US" sz="1400" dirty="0"/>
              <a:t>at </a:t>
            </a:r>
            <a:r>
              <a:rPr lang="en-US" sz="1400" dirty="0" err="1"/>
              <a:t>sun.nio.cs.StreamEncoder.write</a:t>
            </a:r>
            <a:r>
              <a:rPr lang="en-US" sz="1400" dirty="0"/>
              <a:t>(StreamEncoder.java:106)</a:t>
            </a:r>
          </a:p>
          <a:p>
            <a:r>
              <a:rPr lang="en-US" sz="1400" dirty="0"/>
              <a:t>at </a:t>
            </a:r>
            <a:r>
              <a:rPr lang="en-US" sz="1400" dirty="0" err="1"/>
              <a:t>java.io.OutputStreamWriter.write</a:t>
            </a:r>
            <a:r>
              <a:rPr lang="en-US" sz="1400" dirty="0"/>
              <a:t>(OutputStreamWriter.java:190)</a:t>
            </a:r>
          </a:p>
          <a:p>
            <a:r>
              <a:rPr lang="en-US" sz="1400" dirty="0"/>
              <a:t>at </a:t>
            </a:r>
            <a:r>
              <a:rPr lang="en-US" sz="1400" dirty="0" err="1"/>
              <a:t>java.io.BufferedWriter.flushBuffer</a:t>
            </a:r>
            <a:r>
              <a:rPr lang="en-US" sz="1400" dirty="0"/>
              <a:t>(BufferedWriter.java:111)</a:t>
            </a:r>
          </a:p>
          <a:p>
            <a:r>
              <a:rPr lang="en-US" sz="1400" dirty="0"/>
              <a:t>at </a:t>
            </a:r>
            <a:r>
              <a:rPr lang="en-US" sz="1400" dirty="0" err="1"/>
              <a:t>java.io.PrintStream.newLine</a:t>
            </a:r>
            <a:r>
              <a:rPr lang="en-US" sz="1400" dirty="0"/>
              <a:t>(PrintStream.java:495)</a:t>
            </a:r>
          </a:p>
          <a:p>
            <a:r>
              <a:rPr lang="en-US" sz="1400" dirty="0"/>
              <a:t>at </a:t>
            </a:r>
            <a:r>
              <a:rPr lang="en-US" sz="1400" dirty="0" err="1"/>
              <a:t>java.io.PrintStream.println</a:t>
            </a:r>
            <a:r>
              <a:rPr lang="en-US" sz="1400" dirty="0"/>
              <a:t>(PrintStream.java:687)</a:t>
            </a:r>
          </a:p>
          <a:p>
            <a:r>
              <a:rPr lang="en-US" sz="1400" dirty="0"/>
              <a:t>at </a:t>
            </a:r>
            <a:r>
              <a:rPr lang="en-US" sz="1400" dirty="0" err="1"/>
              <a:t>StackOverflowDemo.go</a:t>
            </a:r>
            <a:r>
              <a:rPr lang="en-US" sz="1400" dirty="0"/>
              <a:t>(StackOverflowDemo.java:5)</a:t>
            </a:r>
          </a:p>
          <a:p>
            <a:r>
              <a:rPr lang="en-US" sz="1400" dirty="0"/>
              <a:t>at </a:t>
            </a:r>
            <a:r>
              <a:rPr lang="en-US" sz="1400" dirty="0" err="1"/>
              <a:t>StackOverflowDemo.go</a:t>
            </a:r>
            <a:r>
              <a:rPr lang="en-US" sz="1400" dirty="0"/>
              <a:t>(StackOverflowDemo.java:6)</a:t>
            </a:r>
          </a:p>
          <a:p>
            <a:r>
              <a:rPr lang="en-US" sz="1400" dirty="0"/>
              <a:t>at </a:t>
            </a:r>
            <a:r>
              <a:rPr lang="en-US" sz="1400" dirty="0" err="1"/>
              <a:t>StackOverflowDemo.go</a:t>
            </a:r>
            <a:r>
              <a:rPr lang="en-US" sz="1400" dirty="0"/>
              <a:t>(StackOverflowDemo.java:6)</a:t>
            </a:r>
          </a:p>
        </p:txBody>
      </p:sp>
    </p:spTree>
    <p:extLst>
      <p:ext uri="{BB962C8B-B14F-4D97-AF65-F5344CB8AC3E}">
        <p14:creationId xmlns:p14="http://schemas.microsoft.com/office/powerpoint/2010/main" val="445576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chaining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 class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MyException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extends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Exception {</a:t>
            </a:r>
          </a:p>
          <a:p>
            <a:pPr marL="0" indent="0">
              <a:buNone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MyException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(Exception cause,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String message)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super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(message,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cause);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}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****</a:t>
            </a: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catch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IOException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ex) {</a:t>
            </a:r>
          </a:p>
          <a:p>
            <a:pPr marL="0" indent="0">
              <a:buNone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throw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MyException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“cannot read file ” + filename);</a:t>
            </a:r>
          </a:p>
          <a:p>
            <a:pPr marL="0" indent="0">
              <a:buNone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590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0070C0"/>
                </a:solidFill>
              </a:rPr>
              <a:t>?</a:t>
            </a:r>
            <a:endParaRPr lang="en-US" sz="9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Exceptions:</a:t>
            </a:r>
          </a:p>
          <a:p>
            <a:r>
              <a:rPr lang="en-US" dirty="0" smtClean="0"/>
              <a:t>Are java objects</a:t>
            </a:r>
          </a:p>
          <a:p>
            <a:r>
              <a:rPr lang="en-US" dirty="0" smtClean="0"/>
              <a:t>They are used to reduce the complexity of error-handling code</a:t>
            </a:r>
          </a:p>
          <a:p>
            <a:r>
              <a:rPr lang="en-US" dirty="0" smtClean="0"/>
              <a:t>Represent many types of problems that may occur during program execution </a:t>
            </a:r>
          </a:p>
          <a:p>
            <a:r>
              <a:rPr lang="en-US" dirty="0" smtClean="0"/>
              <a:t>Can be handled in different ways</a:t>
            </a:r>
          </a:p>
          <a:p>
            <a:r>
              <a:rPr lang="en-US" dirty="0" smtClean="0"/>
              <a:t>May stop program flow if not handled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3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Exceptional Condition: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x = 5, y = 0;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z = x/y;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//throws an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ArithmeticException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dirty="0" smtClean="0"/>
              <a:t>Zero denominator is an unexpected </a:t>
            </a:r>
            <a:r>
              <a:rPr lang="en-US" dirty="0"/>
              <a:t>value, </a:t>
            </a:r>
            <a:r>
              <a:rPr lang="en-US" dirty="0" smtClean="0"/>
              <a:t>JVM </a:t>
            </a:r>
            <a:r>
              <a:rPr lang="en-US" dirty="0"/>
              <a:t>can’t deal with </a:t>
            </a:r>
            <a:r>
              <a:rPr lang="en-US" dirty="0" smtClean="0"/>
              <a:t>it.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6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2400" dirty="0" err="1">
                <a:solidFill>
                  <a:srgbClr val="C0504D">
                    <a:lumMod val="7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s-ES" sz="2400" dirty="0">
                <a:solidFill>
                  <a:srgbClr val="C0504D">
                    <a:lumMod val="7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= 5, y = 0;</a:t>
            </a:r>
          </a:p>
          <a:p>
            <a:pPr marL="0" lvl="0" indent="0">
              <a:buNone/>
            </a:pPr>
            <a:r>
              <a:rPr lang="en-US" sz="2400" dirty="0" err="1">
                <a:solidFill>
                  <a:srgbClr val="C0504D">
                    <a:lumMod val="7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400" dirty="0">
                <a:solidFill>
                  <a:srgbClr val="C0504D">
                    <a:lumMod val="7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 = x/y; </a:t>
            </a:r>
            <a:r>
              <a:rPr lang="en-US" sz="2400" dirty="0">
                <a:solidFill>
                  <a:prstClr val="white">
                    <a:lumMod val="65000"/>
                  </a:prst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//throws an </a:t>
            </a:r>
            <a:r>
              <a:rPr lang="en-US" sz="2400" dirty="0" err="1">
                <a:solidFill>
                  <a:prstClr val="white">
                    <a:lumMod val="65000"/>
                  </a:prst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ArithmeticException</a:t>
            </a:r>
            <a:endParaRPr lang="en-US" sz="2400" dirty="0">
              <a:solidFill>
                <a:prstClr val="white">
                  <a:lumMod val="65000"/>
                </a:prst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exception object is </a:t>
            </a:r>
            <a:r>
              <a:rPr lang="en-US" dirty="0" smtClean="0"/>
              <a:t>created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current path of execution </a:t>
            </a:r>
            <a:r>
              <a:rPr lang="en-US" dirty="0" smtClean="0"/>
              <a:t>is stopped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exception-handling mechanism takes over and begins to look for an appropriate place to continue executing the program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8600" dirty="0" smtClean="0"/>
              <a:t>Exception is an Object. So it has a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C0504D">
                    <a:lumMod val="7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 class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ArithmeticException</a:t>
            </a:r>
            <a:r>
              <a:rPr lang="en-US" sz="2800" dirty="0">
                <a:solidFill>
                  <a:srgbClr val="C0504D">
                    <a:lumMod val="7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extends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RuntimeException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504D">
                    <a:lumMod val="7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private static final long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serialVersionUID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2256477558314496007L;</a:t>
            </a:r>
          </a:p>
          <a:p>
            <a:pPr marL="0" indent="0">
              <a:buNone/>
            </a:pPr>
            <a:endParaRPr lang="en-US" sz="2800" dirty="0">
              <a:solidFill>
                <a:srgbClr val="C0504D">
                  <a:lumMod val="75000"/>
                </a:srgb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504D">
                    <a:lumMod val="7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/**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* Constructs an {@code </a:t>
            </a:r>
            <a:r>
              <a:rPr lang="en-US" sz="2800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ArithmeticException</a:t>
            </a:r>
            <a:r>
              <a:rPr lang="en-US" sz="2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 with no detail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* message.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*/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504D">
                    <a:lumMod val="7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public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ArithmeticException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super();</a:t>
            </a:r>
          </a:p>
          <a:p>
            <a:pPr marL="0" indent="0">
              <a:buNone/>
            </a:pP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}</a:t>
            </a:r>
          </a:p>
          <a:p>
            <a:pPr marL="0" indent="0">
              <a:buNone/>
            </a:pPr>
            <a:endParaRPr lang="en-US" sz="2800" dirty="0">
              <a:solidFill>
                <a:srgbClr val="C0504D">
                  <a:lumMod val="75000"/>
                </a:srgb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504D">
                    <a:lumMod val="7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/**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* Constructs an {@code </a:t>
            </a:r>
            <a:r>
              <a:rPr lang="en-US" sz="2800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ArithmeticException</a:t>
            </a:r>
            <a:r>
              <a:rPr lang="en-US" sz="2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 with the specified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* detail message.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*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* @</a:t>
            </a:r>
            <a:r>
              <a:rPr lang="en-US" sz="2800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param</a:t>
            </a:r>
            <a:r>
              <a:rPr lang="en-US" sz="2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s   the detail message.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*/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504D">
                    <a:lumMod val="7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public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ArithmeticException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(String s) {</a:t>
            </a:r>
          </a:p>
          <a:p>
            <a:pPr marL="0" indent="0">
              <a:buNone/>
            </a:pP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super(s);</a:t>
            </a:r>
          </a:p>
          <a:p>
            <a:pPr marL="0" indent="0">
              <a:buNone/>
            </a:pP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rgbClr val="C0504D">
                  <a:lumMod val="75000"/>
                </a:srgb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895600"/>
            <a:ext cx="2514600" cy="171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89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Once occurred Exception stops the current method (code block) execution and is propagated </a:t>
            </a:r>
            <a:r>
              <a:rPr lang="en-US" sz="2400" dirty="0"/>
              <a:t>through all </a:t>
            </a:r>
            <a:r>
              <a:rPr lang="en-US" sz="2400" dirty="0" smtClean="0"/>
              <a:t>the methods in call stack</a:t>
            </a:r>
          </a:p>
          <a:p>
            <a:pPr marL="0" indent="0">
              <a:buNone/>
            </a:pPr>
            <a:r>
              <a:rPr lang="en-US" sz="2400" dirty="0" smtClean="0"/>
              <a:t>until exception handler is  found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8" y="2819400"/>
            <a:ext cx="53435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rved Left Arrow 6"/>
          <p:cNvSpPr/>
          <p:nvPr/>
        </p:nvSpPr>
        <p:spPr>
          <a:xfrm>
            <a:off x="5562600" y="4343400"/>
            <a:ext cx="228600" cy="609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5562600" y="5181600"/>
            <a:ext cx="228600" cy="609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0" y="43066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Looking for handlers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Curved Left Arrow 11"/>
          <p:cNvSpPr/>
          <p:nvPr/>
        </p:nvSpPr>
        <p:spPr>
          <a:xfrm>
            <a:off x="5562600" y="5943600"/>
            <a:ext cx="228600" cy="609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3600" y="60637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JVM handles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1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Exceptions are handled within </a:t>
            </a:r>
            <a:r>
              <a:rPr lang="en-US" b="1" dirty="0" smtClean="0"/>
              <a:t>try – catch –finally</a:t>
            </a:r>
            <a:r>
              <a:rPr lang="en-US" dirty="0" smtClean="0"/>
              <a:t> blocks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00" y="3048000"/>
            <a:ext cx="66770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32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s-ES" sz="18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= 5, y = 0, z = 0;</a:t>
            </a:r>
          </a:p>
          <a:p>
            <a:pPr marL="0" indent="0">
              <a:buNone/>
            </a:pPr>
            <a:r>
              <a:rPr lang="es-ES" sz="18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try</a:t>
            </a:r>
            <a:r>
              <a:rPr lang="es-E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z = x/y;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//throws an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ArithmeticException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}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catch 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ArithmeticException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e) 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// code to handle exception</a:t>
            </a:r>
          </a:p>
          <a:p>
            <a:pPr marL="0" indent="0"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z = 0;</a:t>
            </a:r>
          </a:p>
          <a:p>
            <a:pPr marL="0" indent="0">
              <a:buNone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068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1082</Words>
  <Application>Microsoft Office PowerPoint</Application>
  <PresentationFormat>On-screen Show (4:3)</PresentationFormat>
  <Paragraphs>255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Exceptions</vt:lpstr>
      <vt:lpstr>Exceptions?</vt:lpstr>
      <vt:lpstr>Exceptional Condition</vt:lpstr>
      <vt:lpstr>Exceptional Condition: Example</vt:lpstr>
      <vt:lpstr>What happens</vt:lpstr>
      <vt:lpstr>Exception Object</vt:lpstr>
      <vt:lpstr>Exception Propagation</vt:lpstr>
      <vt:lpstr>Exception handling</vt:lpstr>
      <vt:lpstr>Example</vt:lpstr>
      <vt:lpstr>Multiple catch Clauses</vt:lpstr>
      <vt:lpstr>finally</vt:lpstr>
      <vt:lpstr>finally</vt:lpstr>
      <vt:lpstr>?</vt:lpstr>
      <vt:lpstr>Closing resource</vt:lpstr>
      <vt:lpstr>Close resources in finally</vt:lpstr>
      <vt:lpstr>try-with-resources statement</vt:lpstr>
      <vt:lpstr>PowerPoint Presentation</vt:lpstr>
      <vt:lpstr>?</vt:lpstr>
      <vt:lpstr>Exception Class</vt:lpstr>
      <vt:lpstr>PowerPoint Presentation</vt:lpstr>
      <vt:lpstr>java.lang.Throwable</vt:lpstr>
      <vt:lpstr>java.lang.Error</vt:lpstr>
      <vt:lpstr>java.lang.Exception</vt:lpstr>
      <vt:lpstr>java.lang.RuntimeException</vt:lpstr>
      <vt:lpstr>PowerPoint Presentation</vt:lpstr>
      <vt:lpstr>?</vt:lpstr>
      <vt:lpstr>Custom Exception</vt:lpstr>
      <vt:lpstr>Throwing Exception</vt:lpstr>
      <vt:lpstr>The throws Keyword</vt:lpstr>
      <vt:lpstr>Why Not Catch Errors or Runtime Exceptions?</vt:lpstr>
      <vt:lpstr>Stack trace</vt:lpstr>
      <vt:lpstr>Exception chaining </vt:lpstr>
      <vt:lpstr>?</vt:lpstr>
      <vt:lpstr>Summary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dc:creator>Aleh Stsiapanau</dc:creator>
  <cp:lastModifiedBy>Aleh Stsiapanau</cp:lastModifiedBy>
  <cp:revision>79</cp:revision>
  <dcterms:created xsi:type="dcterms:W3CDTF">2013-03-12T13:12:56Z</dcterms:created>
  <dcterms:modified xsi:type="dcterms:W3CDTF">2013-09-13T12:31:28Z</dcterms:modified>
</cp:coreProperties>
</file>