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5BB3F-2007-4096-B0C7-5802CB722446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70122-9DE7-41B1-B68A-FF24F11F1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9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70122-9DE7-41B1-B68A-FF24F11F12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3229-83EA-4EA0-B498-78BF59201301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2905-B73C-4F37-B3B4-C882B95D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3229-83EA-4EA0-B498-78BF59201301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2905-B73C-4F37-B3B4-C882B95D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5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3229-83EA-4EA0-B498-78BF59201301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2905-B73C-4F37-B3B4-C882B95D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6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3229-83EA-4EA0-B498-78BF59201301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2905-B73C-4F37-B3B4-C882B95D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1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3229-83EA-4EA0-B498-78BF59201301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2905-B73C-4F37-B3B4-C882B95D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7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3229-83EA-4EA0-B498-78BF59201301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2905-B73C-4F37-B3B4-C882B95D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6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3229-83EA-4EA0-B498-78BF59201301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2905-B73C-4F37-B3B4-C882B95D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9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3229-83EA-4EA0-B498-78BF59201301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2905-B73C-4F37-B3B4-C882B95D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5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3229-83EA-4EA0-B498-78BF59201301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2905-B73C-4F37-B3B4-C882B95D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9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3229-83EA-4EA0-B498-78BF59201301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2905-B73C-4F37-B3B4-C882B95D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7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3229-83EA-4EA0-B498-78BF59201301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2905-B73C-4F37-B3B4-C882B95D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0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F3229-83EA-4EA0-B498-78BF59201301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52905-B73C-4F37-B3B4-C882B95DF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IandI/objectclas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java.lang.Object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41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hashCode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Definition:</a:t>
            </a:r>
          </a:p>
          <a:p>
            <a:pPr algn="ctr">
              <a:buFont typeface="Wingdings" pitchFamily="2" charset="2"/>
              <a:buNone/>
            </a:pPr>
            <a:r>
              <a:rPr lang="en-US" dirty="0" smtClean="0"/>
              <a:t>Returns a hash code value for the object.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r>
              <a:rPr lang="en-US" dirty="0" smtClean="0"/>
              <a:t>Used always together with equals()</a:t>
            </a:r>
          </a:p>
          <a:p>
            <a:r>
              <a:rPr lang="en-US" dirty="0" smtClean="0"/>
              <a:t>Used in Sets and Maps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 marL="0" lvl="0" indent="0" algn="ctr">
              <a:buNone/>
            </a:pPr>
            <a:r>
              <a:rPr lang="en-US" sz="18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o1.equals(o2) </a:t>
            </a:r>
            <a:r>
              <a:rPr lang="en-US" sz="18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 </a:t>
            </a:r>
            <a:r>
              <a:rPr lang="en-US" sz="18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o1.hashCode</a:t>
            </a:r>
            <a:r>
              <a:rPr lang="en-US" sz="18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 == o2.hashCode()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81800" y="-152400"/>
            <a:ext cx="22407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Introduction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equals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err="1" smtClean="0"/>
              <a:t>hashCode</a:t>
            </a:r>
            <a:endParaRPr lang="en-US" sz="2400" dirty="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finalize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59172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Definition:</a:t>
            </a:r>
          </a:p>
          <a:p>
            <a:pPr marL="0" indent="0" algn="ctr">
              <a:buNone/>
            </a:pPr>
            <a:r>
              <a:rPr lang="en-US" dirty="0" smtClean="0"/>
              <a:t>Called by Garbage Collector before disposal of object</a:t>
            </a:r>
          </a:p>
          <a:p>
            <a:pPr marL="0" indent="0">
              <a:buNone/>
            </a:pPr>
            <a:r>
              <a:rPr lang="en-US" dirty="0" smtClean="0"/>
              <a:t>Usage:</a:t>
            </a:r>
          </a:p>
          <a:p>
            <a:r>
              <a:rPr lang="en-US" dirty="0" smtClean="0"/>
              <a:t>dispose of system </a:t>
            </a:r>
            <a:r>
              <a:rPr lang="en-US" dirty="0"/>
              <a:t>resources or to perform other </a:t>
            </a:r>
            <a:r>
              <a:rPr lang="en-US" dirty="0" smtClean="0"/>
              <a:t>cleanup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But it is </a:t>
            </a:r>
            <a:r>
              <a:rPr lang="en-US" dirty="0">
                <a:solidFill>
                  <a:srgbClr val="C00000"/>
                </a:solidFill>
              </a:rPr>
              <a:t>unpredictable, often dangerous and generally </a:t>
            </a:r>
            <a:r>
              <a:rPr lang="en-US" dirty="0" smtClean="0">
                <a:solidFill>
                  <a:srgbClr val="C00000"/>
                </a:solidFill>
              </a:rPr>
              <a:t>unnecessary</a:t>
            </a:r>
          </a:p>
          <a:p>
            <a:r>
              <a:rPr lang="en-US" dirty="0" smtClean="0"/>
              <a:t>Should only </a:t>
            </a:r>
            <a:r>
              <a:rPr lang="en-US" dirty="0"/>
              <a:t>be used in rare instances as a safety net or to terminate non-critical native resources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81800" y="-152400"/>
            <a:ext cx="22407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Introduction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err="1" smtClean="0"/>
              <a:t>hashCode</a:t>
            </a:r>
            <a:endParaRPr lang="en-US" sz="2400" dirty="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finalize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66557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protected void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finalize()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throws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Throwable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try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//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finalize subclass state</a:t>
            </a:r>
          </a:p>
          <a:p>
            <a:pPr marL="0" indent="0">
              <a:buNone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}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finally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super</a:t>
            </a:r>
            <a:r>
              <a:rPr lang="en-US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.finalize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}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9151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wait</a:t>
            </a:r>
          </a:p>
          <a:p>
            <a:r>
              <a:rPr lang="en-US" dirty="0" smtClean="0"/>
              <a:t>notify</a:t>
            </a:r>
          </a:p>
          <a:p>
            <a:r>
              <a:rPr lang="en-US" dirty="0" err="1" smtClean="0"/>
              <a:t>notifyAll</a:t>
            </a:r>
            <a:endParaRPr lang="en-US" dirty="0" smtClean="0"/>
          </a:p>
          <a:p>
            <a:r>
              <a:rPr lang="en-US" dirty="0" err="1" smtClean="0"/>
              <a:t>getClass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05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rgbClr val="0070C0"/>
                </a:solidFill>
              </a:rPr>
              <a:t>?</a:t>
            </a:r>
            <a:endParaRPr lang="en-US" sz="9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14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Object as a Superclass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8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Introduction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err="1" smtClean="0"/>
              <a:t>toString</a:t>
            </a:r>
            <a:endParaRPr lang="en-US" sz="24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clone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equals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err="1" smtClean="0"/>
              <a:t>hashCode</a:t>
            </a:r>
            <a:endParaRPr lang="en-US" sz="24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finalize</a:t>
            </a:r>
          </a:p>
          <a:p>
            <a:pPr marL="342900" lvl="1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Other methods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Links</a:t>
            </a:r>
            <a:endParaRPr lang="ru-RU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8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Common </a:t>
            </a:r>
            <a:r>
              <a:rPr lang="en-US" dirty="0" smtClean="0"/>
              <a:t>operations on </a:t>
            </a:r>
            <a:r>
              <a:rPr lang="en-US" dirty="0" smtClean="0"/>
              <a:t>objects:</a:t>
            </a:r>
          </a:p>
          <a:p>
            <a:r>
              <a:rPr lang="en-US" dirty="0" smtClean="0"/>
              <a:t>View </a:t>
            </a:r>
            <a:r>
              <a:rPr lang="en-US" dirty="0" smtClean="0"/>
              <a:t>information about object (</a:t>
            </a:r>
            <a:r>
              <a:rPr lang="en-US" dirty="0" err="1" smtClean="0"/>
              <a:t>toString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Compare objects (equals)</a:t>
            </a:r>
          </a:p>
          <a:p>
            <a:r>
              <a:rPr lang="en-US" dirty="0" smtClean="0"/>
              <a:t>Put object into collection (equals, </a:t>
            </a:r>
            <a:r>
              <a:rPr lang="en-US" dirty="0" err="1" smtClean="0"/>
              <a:t>hashCode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Use object in multithreading </a:t>
            </a:r>
            <a:r>
              <a:rPr lang="en-US" dirty="0" err="1" smtClean="0"/>
              <a:t>env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0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toString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Returns SOME information about object.</a:t>
            </a:r>
          </a:p>
          <a:p>
            <a:r>
              <a:rPr lang="en-US" dirty="0" smtClean="0"/>
              <a:t>Used for logging and debugging</a:t>
            </a:r>
          </a:p>
          <a:p>
            <a:r>
              <a:rPr lang="en-US" dirty="0" smtClean="0"/>
              <a:t>Other programs SHOULD NOT depend on </a:t>
            </a:r>
            <a:r>
              <a:rPr lang="en-US" dirty="0" err="1" smtClean="0"/>
              <a:t>toString</a:t>
            </a:r>
            <a:r>
              <a:rPr lang="en-US" dirty="0" smtClean="0"/>
              <a:t>() format.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Default </a:t>
            </a:r>
            <a:r>
              <a:rPr lang="en-US" dirty="0" err="1" smtClean="0"/>
              <a:t>implementatino</a:t>
            </a:r>
            <a:r>
              <a:rPr lang="en-US" dirty="0" smtClean="0"/>
              <a:t>:</a:t>
            </a:r>
          </a:p>
          <a:p>
            <a:pPr marL="0" indent="0" algn="ctr"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ClassName@hashCode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81800" y="2263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Introduction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err="1" smtClean="0"/>
              <a:t>toString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5714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toString</a:t>
            </a:r>
            <a:r>
              <a:rPr lang="en-US" dirty="0" smtClean="0"/>
              <a:t>: typical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Custom implementation: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Usage: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Result: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“Processing customer: Customer [1234] EPM EPAM”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63553"/>
            <a:ext cx="4347172" cy="59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89150"/>
            <a:ext cx="7239000" cy="73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181600"/>
            <a:ext cx="65341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175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toString</a:t>
            </a:r>
            <a:r>
              <a:rPr lang="en-US" dirty="0" smtClean="0"/>
              <a:t>: typical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smtClean="0"/>
              <a:t>Violation</a:t>
            </a:r>
            <a:r>
              <a:rPr lang="en-US" dirty="0" smtClean="0"/>
              <a:t>: </a:t>
            </a:r>
            <a:r>
              <a:rPr lang="en-US" dirty="0" err="1" smtClean="0"/>
              <a:t>toString</a:t>
            </a:r>
            <a:r>
              <a:rPr lang="en-US" dirty="0" smtClean="0"/>
              <a:t> is not Read-Only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somebody debugs this code, or outputs debug information to logs, the objects becomes altered and starts working differently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010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90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lone()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Definition: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Returns </a:t>
            </a:r>
            <a:r>
              <a:rPr lang="en-US" i="1" dirty="0" smtClean="0"/>
              <a:t>clone</a:t>
            </a:r>
            <a:r>
              <a:rPr lang="en-US" dirty="0" smtClean="0"/>
              <a:t> of this object (another object containing same members).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Class must implement </a:t>
            </a:r>
            <a:r>
              <a:rPr lang="en-US" dirty="0" err="1" smtClean="0">
                <a:latin typeface="Courier New" pitchFamily="49" charset="0"/>
              </a:rPr>
              <a:t>Cloneable</a:t>
            </a:r>
            <a:r>
              <a:rPr lang="en-US" dirty="0" smtClean="0"/>
              <a:t> interface.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Parent classes should implement </a:t>
            </a:r>
            <a:r>
              <a:rPr lang="en-US" dirty="0" err="1" smtClean="0">
                <a:latin typeface="Courier New" pitchFamily="49" charset="0"/>
              </a:rPr>
              <a:t>Cloneable</a:t>
            </a:r>
            <a:r>
              <a:rPr lang="en-US" dirty="0" smtClean="0"/>
              <a:t> as well</a:t>
            </a:r>
          </a:p>
          <a:p>
            <a:pPr marL="0" indent="0">
              <a:lnSpc>
                <a:spcPct val="90000"/>
              </a:lnSpc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Reality:</a:t>
            </a:r>
          </a:p>
          <a:p>
            <a:r>
              <a:rPr lang="en-US" dirty="0" smtClean="0"/>
              <a:t>Brakes OOP paradigm (Effective Java, </a:t>
            </a:r>
            <a:r>
              <a:rPr lang="en-US" dirty="0"/>
              <a:t>Joshua </a:t>
            </a:r>
            <a:r>
              <a:rPr lang="en-US" dirty="0" smtClean="0"/>
              <a:t>Bloch: Ch. 3, Item 11)</a:t>
            </a:r>
          </a:p>
          <a:p>
            <a:r>
              <a:rPr lang="en-US" dirty="0" smtClean="0"/>
              <a:t>Not recommended to use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Use copy constructor instead.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96547" y="0"/>
            <a:ext cx="228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Introduction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err="1" smtClean="0"/>
              <a:t>toString</a:t>
            </a:r>
            <a:endParaRPr lang="en-US" sz="2400" dirty="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285933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Definition:</a:t>
            </a:r>
          </a:p>
          <a:p>
            <a:pPr marL="0" indent="0" algn="ctr">
              <a:buNone/>
            </a:pPr>
            <a:r>
              <a:rPr lang="en-US" dirty="0" smtClean="0"/>
              <a:t>Returns true if two objects are equal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Usage:</a:t>
            </a:r>
          </a:p>
          <a:p>
            <a:r>
              <a:rPr lang="en-US" dirty="0" smtClean="0"/>
              <a:t>Typically, method </a:t>
            </a:r>
            <a:r>
              <a:rPr lang="en-US" sz="2500" dirty="0">
                <a:latin typeface="Courier New" pitchFamily="49" charset="0"/>
              </a:rPr>
              <a:t>equals()</a:t>
            </a:r>
            <a:r>
              <a:rPr lang="en-US" dirty="0" smtClean="0"/>
              <a:t> is needed if you use your objects in collections</a:t>
            </a:r>
          </a:p>
          <a:p>
            <a:r>
              <a:rPr lang="en-US" dirty="0" smtClean="0"/>
              <a:t>If you override </a:t>
            </a:r>
            <a:r>
              <a:rPr lang="en-US" sz="2500" dirty="0">
                <a:latin typeface="Courier New" pitchFamily="49" charset="0"/>
              </a:rPr>
              <a:t>equals()</a:t>
            </a:r>
            <a:r>
              <a:rPr lang="en-US" dirty="0" smtClean="0"/>
              <a:t> you need to override </a:t>
            </a:r>
            <a:r>
              <a:rPr lang="en-US" sz="2500" dirty="0" err="1">
                <a:latin typeface="Courier New" pitchFamily="49" charset="0"/>
              </a:rPr>
              <a:t>hashCode</a:t>
            </a:r>
            <a:r>
              <a:rPr lang="en-US" sz="2500" dirty="0">
                <a:latin typeface="Courier New" pitchFamily="49" charset="0"/>
              </a:rPr>
              <a:t>()</a:t>
            </a:r>
            <a:r>
              <a:rPr lang="en-US" dirty="0" smtClean="0"/>
              <a:t> as well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10400" y="-76200"/>
            <a:ext cx="2286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Introduction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clone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equals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err="1" smtClean="0"/>
              <a:t>hasCode</a:t>
            </a:r>
            <a:endParaRPr lang="en-US" sz="2400" dirty="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4409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equals: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US" b="1" i="1" dirty="0" smtClean="0"/>
              <a:t>Reflexive</a:t>
            </a:r>
            <a:r>
              <a:rPr lang="en-US" dirty="0" smtClean="0"/>
              <a:t>: </a:t>
            </a:r>
            <a:r>
              <a:rPr lang="en-US" sz="2600" dirty="0">
                <a:latin typeface="Verdana" pitchFamily="34" charset="0"/>
                <a:ea typeface="Verdana" pitchFamily="34" charset="0"/>
                <a:cs typeface="Verdana" pitchFamily="34" charset="0"/>
              </a:rPr>
              <a:t>o1.equals(o1) == true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b="1" i="1" dirty="0" smtClean="0"/>
              <a:t>Symmetric</a:t>
            </a:r>
            <a:r>
              <a:rPr lang="en-US" dirty="0" smtClean="0"/>
              <a:t>: </a:t>
            </a:r>
            <a:r>
              <a:rPr lang="en-US" sz="2600" dirty="0">
                <a:latin typeface="Verdana" pitchFamily="34" charset="0"/>
                <a:ea typeface="Verdana" pitchFamily="34" charset="0"/>
                <a:cs typeface="Verdana" pitchFamily="34" charset="0"/>
              </a:rPr>
              <a:t>o1.equals(o2) </a:t>
            </a:r>
            <a:r>
              <a:rPr lang="en-US" sz="2600" dirty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</a:t>
            </a:r>
            <a:r>
              <a:rPr lang="en-US" sz="2600" dirty="0">
                <a:latin typeface="Verdana" pitchFamily="34" charset="0"/>
                <a:ea typeface="Verdana" pitchFamily="34" charset="0"/>
                <a:cs typeface="Verdana" pitchFamily="34" charset="0"/>
              </a:rPr>
              <a:t> o2.equals(o1)</a:t>
            </a:r>
          </a:p>
          <a:p>
            <a:pPr marL="514350" indent="-514350">
              <a:buAutoNum type="arabicPeriod"/>
            </a:pPr>
            <a:r>
              <a:rPr lang="en-US" b="1" i="1" dirty="0" smtClean="0"/>
              <a:t>Transitive</a:t>
            </a:r>
            <a:r>
              <a:rPr lang="en-US" dirty="0" smtClean="0"/>
              <a:t>: </a:t>
            </a:r>
            <a:r>
              <a:rPr lang="pt-BR" sz="2600" dirty="0">
                <a:latin typeface="Verdana" pitchFamily="34" charset="0"/>
                <a:ea typeface="Verdana" pitchFamily="34" charset="0"/>
                <a:cs typeface="Verdana" pitchFamily="34" charset="0"/>
              </a:rPr>
              <a:t>o1.equals(o2) &amp;&amp; o2.equals(o3</a:t>
            </a:r>
            <a:r>
              <a:rPr lang="pt-BR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  <a:r>
              <a:rPr lang="en-US" sz="26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</a:t>
            </a:r>
            <a:r>
              <a:rPr lang="pt-BR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2600" dirty="0">
                <a:latin typeface="Verdana" pitchFamily="34" charset="0"/>
                <a:ea typeface="Verdana" pitchFamily="34" charset="0"/>
                <a:cs typeface="Verdana" pitchFamily="34" charset="0"/>
              </a:rPr>
              <a:t>o1.equals(o3)</a:t>
            </a:r>
            <a:endParaRPr lang="pt-BR" sz="1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>
              <a:buAutoNum type="arabicPeriod"/>
            </a:pPr>
            <a:r>
              <a:rPr lang="en-US" b="1" i="1" dirty="0" smtClean="0"/>
              <a:t>Consistent</a:t>
            </a:r>
            <a:r>
              <a:rPr lang="en-US" dirty="0" smtClean="0"/>
              <a:t>: if two objects are equal, they must remain equal as long as they are not modified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b="1" dirty="0"/>
              <a:t>null </a:t>
            </a:r>
            <a:r>
              <a:rPr lang="en-US" b="1" dirty="0" smtClean="0"/>
              <a:t>comparison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sz="2600" dirty="0">
                <a:latin typeface="Verdana" pitchFamily="34" charset="0"/>
                <a:ea typeface="Verdana" pitchFamily="34" charset="0"/>
                <a:cs typeface="Verdana" pitchFamily="34" charset="0"/>
              </a:rPr>
              <a:t>o1.equals(null) == false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b="1" dirty="0" smtClean="0"/>
              <a:t>equals</a:t>
            </a:r>
            <a:r>
              <a:rPr lang="en-US" b="1" dirty="0"/>
              <a:t>() and </a:t>
            </a:r>
            <a:r>
              <a:rPr lang="en-US" b="1" dirty="0" err="1"/>
              <a:t>hashCode</a:t>
            </a:r>
            <a:r>
              <a:rPr lang="en-US" b="1" dirty="0"/>
              <a:t>() </a:t>
            </a:r>
            <a:r>
              <a:rPr lang="en-US" b="1" dirty="0" smtClean="0"/>
              <a:t>relationship</a:t>
            </a:r>
            <a:r>
              <a:rPr lang="en-US" dirty="0" smtClean="0"/>
              <a:t>: </a:t>
            </a:r>
            <a:r>
              <a:rPr lang="en-US" sz="2600" dirty="0">
                <a:latin typeface="Verdana" pitchFamily="34" charset="0"/>
                <a:ea typeface="Verdana" pitchFamily="34" charset="0"/>
                <a:cs typeface="Verdana" pitchFamily="34" charset="0"/>
              </a:rPr>
              <a:t>o1.equals(o2) </a:t>
            </a:r>
            <a:r>
              <a:rPr lang="en-US" sz="26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 </a:t>
            </a:r>
          </a:p>
          <a:p>
            <a:pPr marL="0" indent="0">
              <a:buNone/>
            </a:pPr>
            <a:r>
              <a:rPr lang="en-US" sz="2600" dirty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	</a:t>
            </a:r>
            <a:r>
              <a:rPr lang="en-US" sz="26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	</a:t>
            </a:r>
            <a:r>
              <a:rPr lang="en-US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o1.hashCode</a:t>
            </a:r>
            <a:r>
              <a:rPr lang="en-US" sz="2600" dirty="0">
                <a:latin typeface="Verdana" pitchFamily="34" charset="0"/>
                <a:ea typeface="Verdana" pitchFamily="34" charset="0"/>
                <a:cs typeface="Verdana" pitchFamily="34" charset="0"/>
              </a:rPr>
              <a:t>() == o2.hashCode()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712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423</Words>
  <Application>Microsoft Office PowerPoint</Application>
  <PresentationFormat>On-screen Show (4:3)</PresentationFormat>
  <Paragraphs>117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java.lang.Object</vt:lpstr>
      <vt:lpstr>Agenda</vt:lpstr>
      <vt:lpstr>Introduction</vt:lpstr>
      <vt:lpstr>toString()</vt:lpstr>
      <vt:lpstr>toString: typical usage</vt:lpstr>
      <vt:lpstr>toString: typical error</vt:lpstr>
      <vt:lpstr>clone()</vt:lpstr>
      <vt:lpstr>equals()</vt:lpstr>
      <vt:lpstr>equals: contract</vt:lpstr>
      <vt:lpstr>hashCode()</vt:lpstr>
      <vt:lpstr>finalize()</vt:lpstr>
      <vt:lpstr>finalize usage</vt:lpstr>
      <vt:lpstr>Other methods</vt:lpstr>
      <vt:lpstr>?</vt:lpstr>
      <vt:lpstr>Links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java.lang.Object</dc:title>
  <dc:creator>Aleh Stsiapanau</dc:creator>
  <cp:lastModifiedBy>Aleh Stsiapanau</cp:lastModifiedBy>
  <cp:revision>33</cp:revision>
  <dcterms:created xsi:type="dcterms:W3CDTF">2013-03-13T08:14:52Z</dcterms:created>
  <dcterms:modified xsi:type="dcterms:W3CDTF">2013-03-14T08:21:37Z</dcterms:modified>
</cp:coreProperties>
</file>