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5" r:id="rId8"/>
    <p:sldId id="266" r:id="rId9"/>
    <p:sldId id="260" r:id="rId10"/>
    <p:sldId id="261" r:id="rId11"/>
    <p:sldId id="262" r:id="rId12"/>
    <p:sldId id="271" r:id="rId13"/>
    <p:sldId id="273" r:id="rId14"/>
    <p:sldId id="267" r:id="rId15"/>
    <p:sldId id="268" r:id="rId16"/>
    <p:sldId id="269" r:id="rId17"/>
    <p:sldId id="270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041-DA74-41B8-A10C-A159DCFC93A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305C-7028-4D67-B144-826CBCAF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041-DA74-41B8-A10C-A159DCFC93A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305C-7028-4D67-B144-826CBCAF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041-DA74-41B8-A10C-A159DCFC93A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305C-7028-4D67-B144-826CBCAF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041-DA74-41B8-A10C-A159DCFC93A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305C-7028-4D67-B144-826CBCAF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041-DA74-41B8-A10C-A159DCFC93A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305C-7028-4D67-B144-826CBCAF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041-DA74-41B8-A10C-A159DCFC93A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305C-7028-4D67-B144-826CBCAF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041-DA74-41B8-A10C-A159DCFC93A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305C-7028-4D67-B144-826CBCAF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041-DA74-41B8-A10C-A159DCFC93A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305C-7028-4D67-B144-826CBCAF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6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041-DA74-41B8-A10C-A159DCFC93A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305C-7028-4D67-B144-826CBCAF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041-DA74-41B8-A10C-A159DCFC93A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305C-7028-4D67-B144-826CBCAF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041-DA74-41B8-A10C-A159DCFC93A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305C-7028-4D67-B144-826CBCAF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C041-DA74-41B8-A10C-A159DCFC93A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305C-7028-4D67-B144-826CBCAF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9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0%D0%B5%D0%B3%D1%83%D0%BB%D1%8F%D1%80%D0%BD%D1%8B%D0%B5_%D0%B2%D1%8B%D1%80%D0%B0%D0%B6%D0%B5%D0%BD%D0%B8%D1%8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6/docs/api/java/util/Formatte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Strings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2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StringBuilder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Compare: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667000"/>
            <a:ext cx="41910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StringBuilder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sb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</a:t>
            </a: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new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StringBuilder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(“hello ”);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sb.append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(“world”)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sb.append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(“forever ”);</a:t>
            </a: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sb.append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(“ever”);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(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sb.toString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());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2661141"/>
            <a:ext cx="39624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 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“hello ”;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+= “world ”;</a:t>
            </a: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+= “forever ”;</a:t>
            </a:r>
          </a:p>
          <a:p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+= “ever”;</a:t>
            </a: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print (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5215686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 Strings	                7 Strings</a:t>
            </a:r>
          </a:p>
        </p:txBody>
      </p:sp>
    </p:spTree>
    <p:extLst>
      <p:ext uri="{BB962C8B-B14F-4D97-AF65-F5344CB8AC3E}">
        <p14:creationId xmlns:p14="http://schemas.microsoft.com/office/powerpoint/2010/main" val="404646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same as </a:t>
            </a:r>
            <a:r>
              <a:rPr lang="en-US" dirty="0" err="1" smtClean="0"/>
              <a:t>StringBuilder</a:t>
            </a:r>
            <a:r>
              <a:rPr lang="en-US" dirty="0" smtClean="0"/>
              <a:t> but all methods are synchronized.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?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8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It's common to have to separate a string into separate "tokens". These tokens can be words, numbers, commands, or whatever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"this is a test"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3293616"/>
            <a:ext cx="11725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“</a:t>
            </a:r>
            <a:r>
              <a:rPr lang="en-US" sz="3200" dirty="0">
                <a:solidFill>
                  <a:srgbClr val="00B050"/>
                </a:solidFill>
              </a:rPr>
              <a:t>this</a:t>
            </a:r>
            <a:r>
              <a:rPr lang="en-US" sz="3200" dirty="0">
                <a:solidFill>
                  <a:srgbClr val="00B050"/>
                </a:solidFill>
              </a:rPr>
              <a:t>”</a:t>
            </a:r>
          </a:p>
          <a:p>
            <a:r>
              <a:rPr lang="en-US" sz="3200" dirty="0">
                <a:solidFill>
                  <a:srgbClr val="00B050"/>
                </a:solidFill>
              </a:rPr>
              <a:t>“is”</a:t>
            </a:r>
          </a:p>
          <a:p>
            <a:r>
              <a:rPr lang="en-US" sz="3200" dirty="0">
                <a:solidFill>
                  <a:srgbClr val="00B050"/>
                </a:solidFill>
              </a:rPr>
              <a:t>“a”</a:t>
            </a:r>
          </a:p>
          <a:p>
            <a:r>
              <a:rPr lang="en-US" sz="3200" dirty="0">
                <a:solidFill>
                  <a:srgbClr val="00B050"/>
                </a:solidFill>
              </a:rPr>
              <a:t>“test”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95600" y="35814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404008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38324" y="4040080"/>
            <a:ext cx="600352" cy="436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95600" y="4040080"/>
            <a:ext cx="685800" cy="91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err="1"/>
              <a:t>Tokenizers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java.util.StringTokenizer</a:t>
            </a:r>
            <a:r>
              <a:rPr lang="en-US" dirty="0" smtClean="0"/>
              <a:t> (legacy)</a:t>
            </a:r>
          </a:p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StringTokenizer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= new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StringTokenizer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("this is a test");</a:t>
            </a:r>
          </a:p>
          <a:p>
            <a:pPr marL="0" indent="0"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while (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st.hasMoreTokens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()) 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st.nextToken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java.lang.String.split</a:t>
            </a:r>
            <a:r>
              <a:rPr lang="en-US" dirty="0">
                <a:solidFill>
                  <a:prstClr val="black"/>
                </a:solidFill>
              </a:rPr>
              <a:t>() method</a:t>
            </a:r>
          </a:p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[] result = "this is a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test".split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("\\s");</a:t>
            </a:r>
          </a:p>
          <a:p>
            <a:pPr marL="0" indent="0"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for (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x=0; x&lt;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result.length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; x++)</a:t>
            </a:r>
          </a:p>
          <a:p>
            <a:pPr marL="0" indent="0"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(result[x]);</a:t>
            </a: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0"/>
            <a:r>
              <a:rPr lang="en-US" dirty="0" err="1">
                <a:solidFill>
                  <a:prstClr val="black"/>
                </a:solidFill>
              </a:rPr>
              <a:t>java.util.Scanner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Scanner 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s = </a:t>
            </a:r>
            <a:r>
              <a:rPr lang="en-US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Scanner.create</a:t>
            </a: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("this is a test");</a:t>
            </a:r>
            <a:endParaRPr lang="en-US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while (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s.hasNext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System.out.println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s.next</a:t>
            </a: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());</a:t>
            </a:r>
            <a:endParaRPr lang="en-US" sz="1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290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</a:rPr>
              <a:t>java.util.regex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package provides classes for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regular expressions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support: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Pattern - a compiled representation of a regular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Matcher - </a:t>
            </a:r>
            <a:r>
              <a:rPr lang="en-US" dirty="0"/>
              <a:t>engine that performs match </a:t>
            </a:r>
            <a:r>
              <a:rPr lang="en-US" dirty="0" smtClean="0"/>
              <a:t>operations on string using Pattern</a:t>
            </a:r>
            <a:endParaRPr lang="en-US" dirty="0"/>
          </a:p>
          <a:p>
            <a:pPr marL="0" indent="0">
              <a:buNone/>
            </a:pP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Pattern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p=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Pattern.compile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a*b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"); </a:t>
            </a: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Matcher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m=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p.matcher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("</a:t>
            </a:r>
            <a:r>
              <a:rPr lang="en-US" sz="18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aaaa</a:t>
            </a:r>
            <a:r>
              <a:rPr lang="en-US" sz="18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boolean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b=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m.matches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8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String provides methods for easier access to regular expression functionality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matches</a:t>
            </a:r>
            <a:r>
              <a:rPr lang="en-US" dirty="0" smtClean="0"/>
              <a:t>(String pattern)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aaaab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”.matches(“a*b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”);		</a:t>
            </a:r>
            <a:r>
              <a:rPr lang="en-US" sz="1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true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b="1" dirty="0" err="1" smtClean="0"/>
              <a:t>replaceAll</a:t>
            </a:r>
            <a:r>
              <a:rPr lang="en-US" dirty="0" smtClean="0"/>
              <a:t>(String </a:t>
            </a:r>
            <a:r>
              <a:rPr lang="en-US" dirty="0"/>
              <a:t>regex, String replacement)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“Java”.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replaceAll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(“v”, “</a:t>
            </a:r>
            <a:r>
              <a:rPr lang="en-US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”); 	</a:t>
            </a:r>
            <a:r>
              <a:rPr lang="en-US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sz="1800" dirty="0" err="1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Jaaba</a:t>
            </a:r>
            <a:r>
              <a:rPr lang="en-US" sz="1800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”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r>
              <a:rPr lang="en-US" b="1" dirty="0" smtClean="0"/>
              <a:t>split</a:t>
            </a:r>
            <a:r>
              <a:rPr lang="en-US" dirty="0" smtClean="0"/>
              <a:t>(String </a:t>
            </a:r>
            <a:r>
              <a:rPr lang="en-US" dirty="0" err="1"/>
              <a:t>regexp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“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java”.split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(“a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”)			</a:t>
            </a:r>
            <a:r>
              <a:rPr lang="en-US" sz="18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“j”, “v”</a:t>
            </a:r>
          </a:p>
          <a:p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hlinkClick r:id="rId2"/>
              </a:rPr>
              <a:t>java.util.Formatter</a:t>
            </a:r>
            <a:r>
              <a:rPr lang="en-US" dirty="0" smtClean="0"/>
              <a:t> class provides functionality to format string against some pattern.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70C0"/>
                </a:solidFill>
              </a:rPr>
              <a:t>?</a:t>
            </a:r>
            <a:endParaRPr lang="en-US" sz="9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strings in Java are:</a:t>
            </a:r>
          </a:p>
          <a:p>
            <a:r>
              <a:rPr lang="en-US" dirty="0" smtClean="0"/>
              <a:t>Immutable</a:t>
            </a:r>
          </a:p>
          <a:p>
            <a:r>
              <a:rPr lang="en-US" dirty="0" smtClean="0"/>
              <a:t>Instances of </a:t>
            </a:r>
            <a:r>
              <a:rPr lang="en-US" dirty="0" err="1" smtClean="0"/>
              <a:t>java.lang.String</a:t>
            </a:r>
            <a:r>
              <a:rPr lang="en-US" dirty="0" smtClean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9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java.lang.String</a:t>
            </a:r>
            <a:r>
              <a:rPr lang="en-US" sz="3100" dirty="0"/>
              <a:t> class </a:t>
            </a:r>
            <a:r>
              <a:rPr lang="en-US" dirty="0"/>
              <a:t>represents character </a:t>
            </a:r>
            <a:r>
              <a:rPr lang="en-US" dirty="0" smtClean="0"/>
              <a:t>strings. </a:t>
            </a:r>
            <a:r>
              <a:rPr lang="en-US" dirty="0"/>
              <a:t>All string literals in Java programs, such as "</a:t>
            </a:r>
            <a:r>
              <a:rPr lang="en-US" dirty="0" err="1"/>
              <a:t>abc</a:t>
            </a:r>
            <a:r>
              <a:rPr lang="en-US" dirty="0"/>
              <a:t>", are implemented as instances of this class.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length() - </a:t>
            </a:r>
            <a:r>
              <a:rPr lang="en-US" dirty="0"/>
              <a:t>the length of this string</a:t>
            </a:r>
            <a:endParaRPr lang="en-US" dirty="0" smtClean="0"/>
          </a:p>
          <a:p>
            <a:r>
              <a:rPr lang="en-US" b="1" dirty="0" err="1" smtClean="0"/>
              <a:t>concat</a:t>
            </a:r>
            <a:r>
              <a:rPr lang="en-US" b="1" dirty="0" smtClean="0"/>
              <a:t>(String </a:t>
            </a:r>
            <a:r>
              <a:rPr lang="en-US" b="1" dirty="0" err="1" smtClean="0"/>
              <a:t>str</a:t>
            </a:r>
            <a:r>
              <a:rPr lang="en-US" b="1" dirty="0"/>
              <a:t>) </a:t>
            </a:r>
            <a:r>
              <a:rPr lang="en-US" dirty="0"/>
              <a:t>-  Concatenates the specified string to the end of this string.</a:t>
            </a:r>
            <a:endParaRPr lang="en-US" dirty="0" smtClean="0"/>
          </a:p>
          <a:p>
            <a:r>
              <a:rPr lang="en-US" b="1" dirty="0" smtClean="0"/>
              <a:t>contains(</a:t>
            </a:r>
            <a:r>
              <a:rPr lang="en-US" b="1" dirty="0" err="1" smtClean="0"/>
              <a:t>CharSequence</a:t>
            </a:r>
            <a:r>
              <a:rPr lang="en-US" b="1" dirty="0" smtClean="0"/>
              <a:t> </a:t>
            </a:r>
            <a:r>
              <a:rPr lang="en-US" b="1" dirty="0"/>
              <a:t>s)</a:t>
            </a:r>
            <a:r>
              <a:rPr lang="en-US" dirty="0"/>
              <a:t> - Returns true if and only if this string contains the specified sequence of char values.</a:t>
            </a:r>
          </a:p>
          <a:p>
            <a:r>
              <a:rPr lang="en-US" b="1" dirty="0" err="1" smtClean="0"/>
              <a:t>charAt</a:t>
            </a:r>
            <a:r>
              <a:rPr lang="en-US" b="1" dirty="0" smtClean="0"/>
              <a:t> (</a:t>
            </a:r>
            <a:r>
              <a:rPr lang="en-US" b="1" dirty="0" err="1" smtClean="0"/>
              <a:t>int</a:t>
            </a:r>
            <a:r>
              <a:rPr lang="en-US" b="1" dirty="0"/>
              <a:t> index)</a:t>
            </a:r>
            <a:r>
              <a:rPr lang="en-US" dirty="0"/>
              <a:t> </a:t>
            </a:r>
            <a:r>
              <a:rPr lang="en-US" dirty="0" smtClean="0"/>
              <a:t>- Returns </a:t>
            </a:r>
            <a:r>
              <a:rPr lang="en-US" dirty="0"/>
              <a:t>the char value at the specified index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indexOf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ch</a:t>
            </a:r>
            <a:r>
              <a:rPr lang="en-US" b="1" dirty="0" smtClean="0"/>
              <a:t>)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- Returns the index within this string of the first occurrence of the specified </a:t>
            </a:r>
            <a:r>
              <a:rPr lang="en-US" dirty="0" smtClean="0"/>
              <a:t>character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And more…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9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Once a String object is created, it can never be changed.</a:t>
            </a: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String </a:t>
            </a:r>
            <a:r>
              <a:rPr lang="en-US" sz="2800" dirty="0" err="1" smtClean="0"/>
              <a:t>str</a:t>
            </a:r>
            <a:r>
              <a:rPr lang="en-US" sz="2800" dirty="0" smtClean="0"/>
              <a:t> = “hello”;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 any modification of a string is a new string</a:t>
            </a:r>
          </a:p>
          <a:p>
            <a:pPr marL="0" indent="0">
              <a:buNone/>
            </a:pPr>
            <a:r>
              <a:rPr lang="en-US" sz="2800" dirty="0" err="1" smtClean="0"/>
              <a:t>str</a:t>
            </a:r>
            <a:r>
              <a:rPr lang="en-US" sz="2800" dirty="0" smtClean="0"/>
              <a:t> = </a:t>
            </a:r>
            <a:r>
              <a:rPr lang="en-US" sz="2800" dirty="0" err="1" smtClean="0"/>
              <a:t>str.concat</a:t>
            </a:r>
            <a:r>
              <a:rPr lang="en-US" sz="2800" dirty="0" smtClean="0"/>
              <a:t>(“world”);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// one more string here</a:t>
            </a:r>
          </a:p>
          <a:p>
            <a:pPr marL="0" indent="0">
              <a:buNone/>
            </a:pPr>
            <a:r>
              <a:rPr lang="en-US" sz="2800" dirty="0" err="1"/>
              <a:t>System.out.print</a:t>
            </a:r>
            <a:r>
              <a:rPr lang="en-US" sz="2800" dirty="0"/>
              <a:t>(“Message: ” + </a:t>
            </a:r>
            <a:r>
              <a:rPr lang="en-US" sz="2800" dirty="0" err="1"/>
              <a:t>str</a:t>
            </a:r>
            <a:r>
              <a:rPr lang="en-US" sz="2800" dirty="0"/>
              <a:t>);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959036" y="2177924"/>
            <a:ext cx="3605219" cy="1522676"/>
            <a:chOff x="4959036" y="2177924"/>
            <a:chExt cx="3605219" cy="1522676"/>
          </a:xfrm>
        </p:grpSpPr>
        <p:sp>
          <p:nvSpPr>
            <p:cNvPr id="12" name="Freeform 11"/>
            <p:cNvSpPr/>
            <p:nvPr/>
          </p:nvSpPr>
          <p:spPr>
            <a:xfrm>
              <a:off x="5938750" y="2177924"/>
              <a:ext cx="2625505" cy="1522676"/>
            </a:xfrm>
            <a:custGeom>
              <a:avLst/>
              <a:gdLst>
                <a:gd name="connsiteX0" fmla="*/ 362139 w 2625505"/>
                <a:gd name="connsiteY0" fmla="*/ 246137 h 1522676"/>
                <a:gd name="connsiteX1" fmla="*/ 425513 w 2625505"/>
                <a:gd name="connsiteY1" fmla="*/ 218977 h 1522676"/>
                <a:gd name="connsiteX2" fmla="*/ 479834 w 2625505"/>
                <a:gd name="connsiteY2" fmla="*/ 209923 h 1522676"/>
                <a:gd name="connsiteX3" fmla="*/ 561315 w 2625505"/>
                <a:gd name="connsiteY3" fmla="*/ 173709 h 1522676"/>
                <a:gd name="connsiteX4" fmla="*/ 679010 w 2625505"/>
                <a:gd name="connsiteY4" fmla="*/ 128442 h 1522676"/>
                <a:gd name="connsiteX5" fmla="*/ 878186 w 2625505"/>
                <a:gd name="connsiteY5" fmla="*/ 56014 h 1522676"/>
                <a:gd name="connsiteX6" fmla="*/ 941561 w 2625505"/>
                <a:gd name="connsiteY6" fmla="*/ 46961 h 1522676"/>
                <a:gd name="connsiteX7" fmla="*/ 1032095 w 2625505"/>
                <a:gd name="connsiteY7" fmla="*/ 19800 h 1522676"/>
                <a:gd name="connsiteX8" fmla="*/ 1493822 w 2625505"/>
                <a:gd name="connsiteY8" fmla="*/ 10747 h 1522676"/>
                <a:gd name="connsiteX9" fmla="*/ 1602464 w 2625505"/>
                <a:gd name="connsiteY9" fmla="*/ 28854 h 1522676"/>
                <a:gd name="connsiteX10" fmla="*/ 1638678 w 2625505"/>
                <a:gd name="connsiteY10" fmla="*/ 37907 h 1522676"/>
                <a:gd name="connsiteX11" fmla="*/ 1702052 w 2625505"/>
                <a:gd name="connsiteY11" fmla="*/ 46961 h 1522676"/>
                <a:gd name="connsiteX12" fmla="*/ 1756373 w 2625505"/>
                <a:gd name="connsiteY12" fmla="*/ 56014 h 1522676"/>
                <a:gd name="connsiteX13" fmla="*/ 1810693 w 2625505"/>
                <a:gd name="connsiteY13" fmla="*/ 83175 h 1522676"/>
                <a:gd name="connsiteX14" fmla="*/ 1937442 w 2625505"/>
                <a:gd name="connsiteY14" fmla="*/ 128442 h 1522676"/>
                <a:gd name="connsiteX15" fmla="*/ 1982709 w 2625505"/>
                <a:gd name="connsiteY15" fmla="*/ 155602 h 1522676"/>
                <a:gd name="connsiteX16" fmla="*/ 2037030 w 2625505"/>
                <a:gd name="connsiteY16" fmla="*/ 182763 h 1522676"/>
                <a:gd name="connsiteX17" fmla="*/ 2082297 w 2625505"/>
                <a:gd name="connsiteY17" fmla="*/ 209923 h 1522676"/>
                <a:gd name="connsiteX18" fmla="*/ 2136618 w 2625505"/>
                <a:gd name="connsiteY18" fmla="*/ 237084 h 1522676"/>
                <a:gd name="connsiteX19" fmla="*/ 2181886 w 2625505"/>
                <a:gd name="connsiteY19" fmla="*/ 264244 h 1522676"/>
                <a:gd name="connsiteX20" fmla="*/ 2245260 w 2625505"/>
                <a:gd name="connsiteY20" fmla="*/ 282351 h 1522676"/>
                <a:gd name="connsiteX21" fmla="*/ 2335794 w 2625505"/>
                <a:gd name="connsiteY21" fmla="*/ 345725 h 1522676"/>
                <a:gd name="connsiteX22" fmla="*/ 2408222 w 2625505"/>
                <a:gd name="connsiteY22" fmla="*/ 400046 h 1522676"/>
                <a:gd name="connsiteX23" fmla="*/ 2435383 w 2625505"/>
                <a:gd name="connsiteY23" fmla="*/ 445313 h 1522676"/>
                <a:gd name="connsiteX24" fmla="*/ 2516864 w 2625505"/>
                <a:gd name="connsiteY24" fmla="*/ 544901 h 1522676"/>
                <a:gd name="connsiteX25" fmla="*/ 2553078 w 2625505"/>
                <a:gd name="connsiteY25" fmla="*/ 599222 h 1522676"/>
                <a:gd name="connsiteX26" fmla="*/ 2580238 w 2625505"/>
                <a:gd name="connsiteY26" fmla="*/ 662597 h 1522676"/>
                <a:gd name="connsiteX27" fmla="*/ 2589291 w 2625505"/>
                <a:gd name="connsiteY27" fmla="*/ 707864 h 1522676"/>
                <a:gd name="connsiteX28" fmla="*/ 2616452 w 2625505"/>
                <a:gd name="connsiteY28" fmla="*/ 762185 h 1522676"/>
                <a:gd name="connsiteX29" fmla="*/ 2625505 w 2625505"/>
                <a:gd name="connsiteY29" fmla="*/ 789345 h 1522676"/>
                <a:gd name="connsiteX30" fmla="*/ 2607398 w 2625505"/>
                <a:gd name="connsiteY30" fmla="*/ 1042842 h 1522676"/>
                <a:gd name="connsiteX31" fmla="*/ 2516864 w 2625505"/>
                <a:gd name="connsiteY31" fmla="*/ 1133377 h 1522676"/>
                <a:gd name="connsiteX32" fmla="*/ 2489703 w 2625505"/>
                <a:gd name="connsiteY32" fmla="*/ 1160537 h 1522676"/>
                <a:gd name="connsiteX33" fmla="*/ 2399169 w 2625505"/>
                <a:gd name="connsiteY33" fmla="*/ 1223911 h 1522676"/>
                <a:gd name="connsiteX34" fmla="*/ 2263367 w 2625505"/>
                <a:gd name="connsiteY34" fmla="*/ 1278232 h 1522676"/>
                <a:gd name="connsiteX35" fmla="*/ 2109458 w 2625505"/>
                <a:gd name="connsiteY35" fmla="*/ 1341606 h 1522676"/>
                <a:gd name="connsiteX36" fmla="*/ 1928388 w 2625505"/>
                <a:gd name="connsiteY36" fmla="*/ 1404981 h 1522676"/>
                <a:gd name="connsiteX37" fmla="*/ 1855961 w 2625505"/>
                <a:gd name="connsiteY37" fmla="*/ 1441195 h 1522676"/>
                <a:gd name="connsiteX38" fmla="*/ 1729212 w 2625505"/>
                <a:gd name="connsiteY38" fmla="*/ 1459301 h 1522676"/>
                <a:gd name="connsiteX39" fmla="*/ 1638678 w 2625505"/>
                <a:gd name="connsiteY39" fmla="*/ 1477408 h 1522676"/>
                <a:gd name="connsiteX40" fmla="*/ 1412341 w 2625505"/>
                <a:gd name="connsiteY40" fmla="*/ 1504569 h 1522676"/>
                <a:gd name="connsiteX41" fmla="*/ 1294646 w 2625505"/>
                <a:gd name="connsiteY41" fmla="*/ 1522676 h 1522676"/>
                <a:gd name="connsiteX42" fmla="*/ 624689 w 2625505"/>
                <a:gd name="connsiteY42" fmla="*/ 1495515 h 1522676"/>
                <a:gd name="connsiteX43" fmla="*/ 570369 w 2625505"/>
                <a:gd name="connsiteY43" fmla="*/ 1468355 h 1522676"/>
                <a:gd name="connsiteX44" fmla="*/ 470781 w 2625505"/>
                <a:gd name="connsiteY44" fmla="*/ 1423088 h 1522676"/>
                <a:gd name="connsiteX45" fmla="*/ 362139 w 2625505"/>
                <a:gd name="connsiteY45" fmla="*/ 1341606 h 1522676"/>
                <a:gd name="connsiteX46" fmla="*/ 289711 w 2625505"/>
                <a:gd name="connsiteY46" fmla="*/ 1278232 h 1522676"/>
                <a:gd name="connsiteX47" fmla="*/ 262551 w 2625505"/>
                <a:gd name="connsiteY47" fmla="*/ 1232965 h 1522676"/>
                <a:gd name="connsiteX48" fmla="*/ 217284 w 2625505"/>
                <a:gd name="connsiteY48" fmla="*/ 1178644 h 1522676"/>
                <a:gd name="connsiteX49" fmla="*/ 172016 w 2625505"/>
                <a:gd name="connsiteY49" fmla="*/ 1106216 h 1522676"/>
                <a:gd name="connsiteX50" fmla="*/ 117695 w 2625505"/>
                <a:gd name="connsiteY50" fmla="*/ 1024735 h 1522676"/>
                <a:gd name="connsiteX51" fmla="*/ 90535 w 2625505"/>
                <a:gd name="connsiteY51" fmla="*/ 952307 h 1522676"/>
                <a:gd name="connsiteX52" fmla="*/ 81482 w 2625505"/>
                <a:gd name="connsiteY52" fmla="*/ 916094 h 1522676"/>
                <a:gd name="connsiteX53" fmla="*/ 54321 w 2625505"/>
                <a:gd name="connsiteY53" fmla="*/ 870826 h 1522676"/>
                <a:gd name="connsiteX54" fmla="*/ 36214 w 2625505"/>
                <a:gd name="connsiteY54" fmla="*/ 834612 h 1522676"/>
                <a:gd name="connsiteX55" fmla="*/ 18107 w 2625505"/>
                <a:gd name="connsiteY55" fmla="*/ 762185 h 1522676"/>
                <a:gd name="connsiteX56" fmla="*/ 0 w 2625505"/>
                <a:gd name="connsiteY56" fmla="*/ 680703 h 1522676"/>
                <a:gd name="connsiteX57" fmla="*/ 9054 w 2625505"/>
                <a:gd name="connsiteY57" fmla="*/ 526795 h 1522676"/>
                <a:gd name="connsiteX58" fmla="*/ 99588 w 2625505"/>
                <a:gd name="connsiteY58" fmla="*/ 400046 h 1522676"/>
                <a:gd name="connsiteX59" fmla="*/ 135802 w 2625505"/>
                <a:gd name="connsiteY59" fmla="*/ 372886 h 1522676"/>
                <a:gd name="connsiteX60" fmla="*/ 190123 w 2625505"/>
                <a:gd name="connsiteY60" fmla="*/ 336672 h 1522676"/>
                <a:gd name="connsiteX61" fmla="*/ 217284 w 2625505"/>
                <a:gd name="connsiteY61" fmla="*/ 318565 h 1522676"/>
                <a:gd name="connsiteX62" fmla="*/ 244444 w 2625505"/>
                <a:gd name="connsiteY62" fmla="*/ 282351 h 1522676"/>
                <a:gd name="connsiteX63" fmla="*/ 280658 w 2625505"/>
                <a:gd name="connsiteY63" fmla="*/ 264244 h 1522676"/>
                <a:gd name="connsiteX64" fmla="*/ 307818 w 2625505"/>
                <a:gd name="connsiteY64" fmla="*/ 246137 h 1522676"/>
                <a:gd name="connsiteX65" fmla="*/ 398353 w 2625505"/>
                <a:gd name="connsiteY65" fmla="*/ 218977 h 1522676"/>
                <a:gd name="connsiteX66" fmla="*/ 534155 w 2625505"/>
                <a:gd name="connsiteY66" fmla="*/ 228030 h 152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625505" h="1522676">
                  <a:moveTo>
                    <a:pt x="362139" y="246137"/>
                  </a:moveTo>
                  <a:cubicBezTo>
                    <a:pt x="383264" y="237084"/>
                    <a:pt x="403546" y="225736"/>
                    <a:pt x="425513" y="218977"/>
                  </a:cubicBezTo>
                  <a:cubicBezTo>
                    <a:pt x="443058" y="213579"/>
                    <a:pt x="462790" y="216741"/>
                    <a:pt x="479834" y="209923"/>
                  </a:cubicBezTo>
                  <a:cubicBezTo>
                    <a:pt x="613278" y="156545"/>
                    <a:pt x="414650" y="203044"/>
                    <a:pt x="561315" y="173709"/>
                  </a:cubicBezTo>
                  <a:cubicBezTo>
                    <a:pt x="749159" y="93205"/>
                    <a:pt x="514087" y="191873"/>
                    <a:pt x="679010" y="128442"/>
                  </a:cubicBezTo>
                  <a:cubicBezTo>
                    <a:pt x="745922" y="102707"/>
                    <a:pt x="804292" y="66570"/>
                    <a:pt x="878186" y="56014"/>
                  </a:cubicBezTo>
                  <a:lnTo>
                    <a:pt x="941561" y="46961"/>
                  </a:lnTo>
                  <a:cubicBezTo>
                    <a:pt x="971739" y="37907"/>
                    <a:pt x="1001200" y="25979"/>
                    <a:pt x="1032095" y="19800"/>
                  </a:cubicBezTo>
                  <a:cubicBezTo>
                    <a:pt x="1204342" y="-14649"/>
                    <a:pt x="1291895" y="5138"/>
                    <a:pt x="1493822" y="10747"/>
                  </a:cubicBezTo>
                  <a:cubicBezTo>
                    <a:pt x="1546742" y="18307"/>
                    <a:pt x="1554795" y="18261"/>
                    <a:pt x="1602464" y="28854"/>
                  </a:cubicBezTo>
                  <a:cubicBezTo>
                    <a:pt x="1614611" y="31553"/>
                    <a:pt x="1626436" y="35681"/>
                    <a:pt x="1638678" y="37907"/>
                  </a:cubicBezTo>
                  <a:cubicBezTo>
                    <a:pt x="1659673" y="41724"/>
                    <a:pt x="1680961" y="43716"/>
                    <a:pt x="1702052" y="46961"/>
                  </a:cubicBezTo>
                  <a:cubicBezTo>
                    <a:pt x="1720195" y="49752"/>
                    <a:pt x="1738266" y="52996"/>
                    <a:pt x="1756373" y="56014"/>
                  </a:cubicBezTo>
                  <a:cubicBezTo>
                    <a:pt x="1774480" y="65068"/>
                    <a:pt x="1792006" y="75389"/>
                    <a:pt x="1810693" y="83175"/>
                  </a:cubicBezTo>
                  <a:cubicBezTo>
                    <a:pt x="1906894" y="123260"/>
                    <a:pt x="1823611" y="75905"/>
                    <a:pt x="1937442" y="128442"/>
                  </a:cubicBezTo>
                  <a:cubicBezTo>
                    <a:pt x="1953419" y="135816"/>
                    <a:pt x="1967261" y="147176"/>
                    <a:pt x="1982709" y="155602"/>
                  </a:cubicBezTo>
                  <a:cubicBezTo>
                    <a:pt x="2000481" y="165296"/>
                    <a:pt x="2019258" y="173069"/>
                    <a:pt x="2037030" y="182763"/>
                  </a:cubicBezTo>
                  <a:cubicBezTo>
                    <a:pt x="2052478" y="191189"/>
                    <a:pt x="2066849" y="201497"/>
                    <a:pt x="2082297" y="209923"/>
                  </a:cubicBezTo>
                  <a:cubicBezTo>
                    <a:pt x="2100069" y="219617"/>
                    <a:pt x="2118846" y="227390"/>
                    <a:pt x="2136618" y="237084"/>
                  </a:cubicBezTo>
                  <a:cubicBezTo>
                    <a:pt x="2152066" y="245510"/>
                    <a:pt x="2165643" y="257476"/>
                    <a:pt x="2181886" y="264244"/>
                  </a:cubicBezTo>
                  <a:cubicBezTo>
                    <a:pt x="2202166" y="272694"/>
                    <a:pt x="2224135" y="276315"/>
                    <a:pt x="2245260" y="282351"/>
                  </a:cubicBezTo>
                  <a:cubicBezTo>
                    <a:pt x="2275438" y="303476"/>
                    <a:pt x="2309746" y="319677"/>
                    <a:pt x="2335794" y="345725"/>
                  </a:cubicBezTo>
                  <a:cubicBezTo>
                    <a:pt x="2387810" y="397741"/>
                    <a:pt x="2360817" y="384245"/>
                    <a:pt x="2408222" y="400046"/>
                  </a:cubicBezTo>
                  <a:cubicBezTo>
                    <a:pt x="2417276" y="415135"/>
                    <a:pt x="2424825" y="431236"/>
                    <a:pt x="2435383" y="445313"/>
                  </a:cubicBezTo>
                  <a:cubicBezTo>
                    <a:pt x="2461118" y="479626"/>
                    <a:pt x="2516864" y="544901"/>
                    <a:pt x="2516864" y="544901"/>
                  </a:cubicBezTo>
                  <a:cubicBezTo>
                    <a:pt x="2542602" y="622119"/>
                    <a:pt x="2502216" y="514452"/>
                    <a:pt x="2553078" y="599222"/>
                  </a:cubicBezTo>
                  <a:cubicBezTo>
                    <a:pt x="2564903" y="618930"/>
                    <a:pt x="2571185" y="641472"/>
                    <a:pt x="2580238" y="662597"/>
                  </a:cubicBezTo>
                  <a:cubicBezTo>
                    <a:pt x="2583256" y="677686"/>
                    <a:pt x="2584032" y="693403"/>
                    <a:pt x="2589291" y="707864"/>
                  </a:cubicBezTo>
                  <a:cubicBezTo>
                    <a:pt x="2596209" y="726889"/>
                    <a:pt x="2608230" y="743686"/>
                    <a:pt x="2616452" y="762185"/>
                  </a:cubicBezTo>
                  <a:cubicBezTo>
                    <a:pt x="2620328" y="770906"/>
                    <a:pt x="2622487" y="780292"/>
                    <a:pt x="2625505" y="789345"/>
                  </a:cubicBezTo>
                  <a:cubicBezTo>
                    <a:pt x="2619469" y="873844"/>
                    <a:pt x="2632908" y="962060"/>
                    <a:pt x="2607398" y="1042842"/>
                  </a:cubicBezTo>
                  <a:cubicBezTo>
                    <a:pt x="2594546" y="1083539"/>
                    <a:pt x="2547042" y="1103199"/>
                    <a:pt x="2516864" y="1133377"/>
                  </a:cubicBezTo>
                  <a:cubicBezTo>
                    <a:pt x="2507810" y="1142431"/>
                    <a:pt x="2499701" y="1152539"/>
                    <a:pt x="2489703" y="1160537"/>
                  </a:cubicBezTo>
                  <a:cubicBezTo>
                    <a:pt x="2453329" y="1189636"/>
                    <a:pt x="2440394" y="1203298"/>
                    <a:pt x="2399169" y="1223911"/>
                  </a:cubicBezTo>
                  <a:cubicBezTo>
                    <a:pt x="2317299" y="1264846"/>
                    <a:pt x="2334934" y="1252672"/>
                    <a:pt x="2263367" y="1278232"/>
                  </a:cubicBezTo>
                  <a:cubicBezTo>
                    <a:pt x="1976084" y="1380835"/>
                    <a:pt x="2430087" y="1219988"/>
                    <a:pt x="2109458" y="1341606"/>
                  </a:cubicBezTo>
                  <a:cubicBezTo>
                    <a:pt x="2049668" y="1364285"/>
                    <a:pt x="1985584" y="1376383"/>
                    <a:pt x="1928388" y="1404981"/>
                  </a:cubicBezTo>
                  <a:cubicBezTo>
                    <a:pt x="1904246" y="1417052"/>
                    <a:pt x="1882002" y="1434093"/>
                    <a:pt x="1855961" y="1441195"/>
                  </a:cubicBezTo>
                  <a:cubicBezTo>
                    <a:pt x="1814786" y="1452424"/>
                    <a:pt x="1771310" y="1452285"/>
                    <a:pt x="1729212" y="1459301"/>
                  </a:cubicBezTo>
                  <a:cubicBezTo>
                    <a:pt x="1698855" y="1464360"/>
                    <a:pt x="1669035" y="1472348"/>
                    <a:pt x="1638678" y="1477408"/>
                  </a:cubicBezTo>
                  <a:cubicBezTo>
                    <a:pt x="1421375" y="1513625"/>
                    <a:pt x="1599385" y="1481188"/>
                    <a:pt x="1412341" y="1504569"/>
                  </a:cubicBezTo>
                  <a:cubicBezTo>
                    <a:pt x="1372954" y="1509492"/>
                    <a:pt x="1333878" y="1516640"/>
                    <a:pt x="1294646" y="1522676"/>
                  </a:cubicBezTo>
                  <a:cubicBezTo>
                    <a:pt x="1071327" y="1513622"/>
                    <a:pt x="847565" y="1512231"/>
                    <a:pt x="624689" y="1495515"/>
                  </a:cubicBezTo>
                  <a:cubicBezTo>
                    <a:pt x="604502" y="1494001"/>
                    <a:pt x="588976" y="1476329"/>
                    <a:pt x="570369" y="1468355"/>
                  </a:cubicBezTo>
                  <a:cubicBezTo>
                    <a:pt x="417128" y="1402681"/>
                    <a:pt x="549198" y="1470138"/>
                    <a:pt x="470781" y="1423088"/>
                  </a:cubicBezTo>
                  <a:cubicBezTo>
                    <a:pt x="353378" y="1352646"/>
                    <a:pt x="455746" y="1424813"/>
                    <a:pt x="362139" y="1341606"/>
                  </a:cubicBezTo>
                  <a:cubicBezTo>
                    <a:pt x="324647" y="1308280"/>
                    <a:pt x="322589" y="1320504"/>
                    <a:pt x="289711" y="1278232"/>
                  </a:cubicBezTo>
                  <a:cubicBezTo>
                    <a:pt x="278908" y="1264342"/>
                    <a:pt x="272901" y="1247196"/>
                    <a:pt x="262551" y="1232965"/>
                  </a:cubicBezTo>
                  <a:cubicBezTo>
                    <a:pt x="248688" y="1213903"/>
                    <a:pt x="231755" y="1197249"/>
                    <a:pt x="217284" y="1178644"/>
                  </a:cubicBezTo>
                  <a:cubicBezTo>
                    <a:pt x="201527" y="1158385"/>
                    <a:pt x="185188" y="1125974"/>
                    <a:pt x="172016" y="1106216"/>
                  </a:cubicBezTo>
                  <a:cubicBezTo>
                    <a:pt x="147332" y="1069190"/>
                    <a:pt x="137419" y="1067471"/>
                    <a:pt x="117695" y="1024735"/>
                  </a:cubicBezTo>
                  <a:cubicBezTo>
                    <a:pt x="106890" y="1001324"/>
                    <a:pt x="98689" y="976768"/>
                    <a:pt x="90535" y="952307"/>
                  </a:cubicBezTo>
                  <a:cubicBezTo>
                    <a:pt x="86600" y="940503"/>
                    <a:pt x="86535" y="927464"/>
                    <a:pt x="81482" y="916094"/>
                  </a:cubicBezTo>
                  <a:cubicBezTo>
                    <a:pt x="74335" y="900014"/>
                    <a:pt x="62867" y="886209"/>
                    <a:pt x="54321" y="870826"/>
                  </a:cubicBezTo>
                  <a:cubicBezTo>
                    <a:pt x="47767" y="859028"/>
                    <a:pt x="42250" y="846683"/>
                    <a:pt x="36214" y="834612"/>
                  </a:cubicBezTo>
                  <a:cubicBezTo>
                    <a:pt x="17806" y="742567"/>
                    <a:pt x="36669" y="827150"/>
                    <a:pt x="18107" y="762185"/>
                  </a:cubicBezTo>
                  <a:cubicBezTo>
                    <a:pt x="9586" y="732363"/>
                    <a:pt x="6221" y="711805"/>
                    <a:pt x="0" y="680703"/>
                  </a:cubicBezTo>
                  <a:cubicBezTo>
                    <a:pt x="3018" y="629400"/>
                    <a:pt x="-1025" y="577188"/>
                    <a:pt x="9054" y="526795"/>
                  </a:cubicBezTo>
                  <a:cubicBezTo>
                    <a:pt x="18521" y="479459"/>
                    <a:pt x="62419" y="427922"/>
                    <a:pt x="99588" y="400046"/>
                  </a:cubicBezTo>
                  <a:cubicBezTo>
                    <a:pt x="111659" y="390993"/>
                    <a:pt x="124345" y="382706"/>
                    <a:pt x="135802" y="372886"/>
                  </a:cubicBezTo>
                  <a:cubicBezTo>
                    <a:pt x="178959" y="335894"/>
                    <a:pt x="143923" y="352071"/>
                    <a:pt x="190123" y="336672"/>
                  </a:cubicBezTo>
                  <a:cubicBezTo>
                    <a:pt x="199177" y="330636"/>
                    <a:pt x="209590" y="326259"/>
                    <a:pt x="217284" y="318565"/>
                  </a:cubicBezTo>
                  <a:cubicBezTo>
                    <a:pt x="227954" y="307895"/>
                    <a:pt x="232988" y="292171"/>
                    <a:pt x="244444" y="282351"/>
                  </a:cubicBezTo>
                  <a:cubicBezTo>
                    <a:pt x="254691" y="273568"/>
                    <a:pt x="268940" y="270940"/>
                    <a:pt x="280658" y="264244"/>
                  </a:cubicBezTo>
                  <a:cubicBezTo>
                    <a:pt x="290105" y="258846"/>
                    <a:pt x="297875" y="250556"/>
                    <a:pt x="307818" y="246137"/>
                  </a:cubicBezTo>
                  <a:cubicBezTo>
                    <a:pt x="336160" y="233541"/>
                    <a:pt x="368254" y="226501"/>
                    <a:pt x="398353" y="218977"/>
                  </a:cubicBezTo>
                  <a:lnTo>
                    <a:pt x="534155" y="22803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Heap</a:t>
              </a:r>
            </a:p>
            <a:p>
              <a:pPr algn="ctr"/>
              <a:endPara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endPara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endPara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endParaRPr lang="en-US" b="1" dirty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254436" y="2577312"/>
              <a:ext cx="1230516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“hello”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9036" y="2958312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str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5" idx="3"/>
              <a:endCxn id="13" idx="2"/>
            </p:cNvCxnSpPr>
            <p:nvPr/>
          </p:nvCxnSpPr>
          <p:spPr>
            <a:xfrm flipV="1">
              <a:off x="5644836" y="2767812"/>
              <a:ext cx="609600" cy="34290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959036" y="3962400"/>
            <a:ext cx="3616105" cy="1522676"/>
            <a:chOff x="4959036" y="3962400"/>
            <a:chExt cx="3616105" cy="1522676"/>
          </a:xfrm>
        </p:grpSpPr>
        <p:sp>
          <p:nvSpPr>
            <p:cNvPr id="20" name="Freeform 19"/>
            <p:cNvSpPr/>
            <p:nvPr/>
          </p:nvSpPr>
          <p:spPr>
            <a:xfrm>
              <a:off x="5949636" y="3962400"/>
              <a:ext cx="2625505" cy="1522676"/>
            </a:xfrm>
            <a:custGeom>
              <a:avLst/>
              <a:gdLst>
                <a:gd name="connsiteX0" fmla="*/ 362139 w 2625505"/>
                <a:gd name="connsiteY0" fmla="*/ 246137 h 1522676"/>
                <a:gd name="connsiteX1" fmla="*/ 425513 w 2625505"/>
                <a:gd name="connsiteY1" fmla="*/ 218977 h 1522676"/>
                <a:gd name="connsiteX2" fmla="*/ 479834 w 2625505"/>
                <a:gd name="connsiteY2" fmla="*/ 209923 h 1522676"/>
                <a:gd name="connsiteX3" fmla="*/ 561315 w 2625505"/>
                <a:gd name="connsiteY3" fmla="*/ 173709 h 1522676"/>
                <a:gd name="connsiteX4" fmla="*/ 679010 w 2625505"/>
                <a:gd name="connsiteY4" fmla="*/ 128442 h 1522676"/>
                <a:gd name="connsiteX5" fmla="*/ 878186 w 2625505"/>
                <a:gd name="connsiteY5" fmla="*/ 56014 h 1522676"/>
                <a:gd name="connsiteX6" fmla="*/ 941561 w 2625505"/>
                <a:gd name="connsiteY6" fmla="*/ 46961 h 1522676"/>
                <a:gd name="connsiteX7" fmla="*/ 1032095 w 2625505"/>
                <a:gd name="connsiteY7" fmla="*/ 19800 h 1522676"/>
                <a:gd name="connsiteX8" fmla="*/ 1493822 w 2625505"/>
                <a:gd name="connsiteY8" fmla="*/ 10747 h 1522676"/>
                <a:gd name="connsiteX9" fmla="*/ 1602464 w 2625505"/>
                <a:gd name="connsiteY9" fmla="*/ 28854 h 1522676"/>
                <a:gd name="connsiteX10" fmla="*/ 1638678 w 2625505"/>
                <a:gd name="connsiteY10" fmla="*/ 37907 h 1522676"/>
                <a:gd name="connsiteX11" fmla="*/ 1702052 w 2625505"/>
                <a:gd name="connsiteY11" fmla="*/ 46961 h 1522676"/>
                <a:gd name="connsiteX12" fmla="*/ 1756373 w 2625505"/>
                <a:gd name="connsiteY12" fmla="*/ 56014 h 1522676"/>
                <a:gd name="connsiteX13" fmla="*/ 1810693 w 2625505"/>
                <a:gd name="connsiteY13" fmla="*/ 83175 h 1522676"/>
                <a:gd name="connsiteX14" fmla="*/ 1937442 w 2625505"/>
                <a:gd name="connsiteY14" fmla="*/ 128442 h 1522676"/>
                <a:gd name="connsiteX15" fmla="*/ 1982709 w 2625505"/>
                <a:gd name="connsiteY15" fmla="*/ 155602 h 1522676"/>
                <a:gd name="connsiteX16" fmla="*/ 2037030 w 2625505"/>
                <a:gd name="connsiteY16" fmla="*/ 182763 h 1522676"/>
                <a:gd name="connsiteX17" fmla="*/ 2082297 w 2625505"/>
                <a:gd name="connsiteY17" fmla="*/ 209923 h 1522676"/>
                <a:gd name="connsiteX18" fmla="*/ 2136618 w 2625505"/>
                <a:gd name="connsiteY18" fmla="*/ 237084 h 1522676"/>
                <a:gd name="connsiteX19" fmla="*/ 2181886 w 2625505"/>
                <a:gd name="connsiteY19" fmla="*/ 264244 h 1522676"/>
                <a:gd name="connsiteX20" fmla="*/ 2245260 w 2625505"/>
                <a:gd name="connsiteY20" fmla="*/ 282351 h 1522676"/>
                <a:gd name="connsiteX21" fmla="*/ 2335794 w 2625505"/>
                <a:gd name="connsiteY21" fmla="*/ 345725 h 1522676"/>
                <a:gd name="connsiteX22" fmla="*/ 2408222 w 2625505"/>
                <a:gd name="connsiteY22" fmla="*/ 400046 h 1522676"/>
                <a:gd name="connsiteX23" fmla="*/ 2435383 w 2625505"/>
                <a:gd name="connsiteY23" fmla="*/ 445313 h 1522676"/>
                <a:gd name="connsiteX24" fmla="*/ 2516864 w 2625505"/>
                <a:gd name="connsiteY24" fmla="*/ 544901 h 1522676"/>
                <a:gd name="connsiteX25" fmla="*/ 2553078 w 2625505"/>
                <a:gd name="connsiteY25" fmla="*/ 599222 h 1522676"/>
                <a:gd name="connsiteX26" fmla="*/ 2580238 w 2625505"/>
                <a:gd name="connsiteY26" fmla="*/ 662597 h 1522676"/>
                <a:gd name="connsiteX27" fmla="*/ 2589291 w 2625505"/>
                <a:gd name="connsiteY27" fmla="*/ 707864 h 1522676"/>
                <a:gd name="connsiteX28" fmla="*/ 2616452 w 2625505"/>
                <a:gd name="connsiteY28" fmla="*/ 762185 h 1522676"/>
                <a:gd name="connsiteX29" fmla="*/ 2625505 w 2625505"/>
                <a:gd name="connsiteY29" fmla="*/ 789345 h 1522676"/>
                <a:gd name="connsiteX30" fmla="*/ 2607398 w 2625505"/>
                <a:gd name="connsiteY30" fmla="*/ 1042842 h 1522676"/>
                <a:gd name="connsiteX31" fmla="*/ 2516864 w 2625505"/>
                <a:gd name="connsiteY31" fmla="*/ 1133377 h 1522676"/>
                <a:gd name="connsiteX32" fmla="*/ 2489703 w 2625505"/>
                <a:gd name="connsiteY32" fmla="*/ 1160537 h 1522676"/>
                <a:gd name="connsiteX33" fmla="*/ 2399169 w 2625505"/>
                <a:gd name="connsiteY33" fmla="*/ 1223911 h 1522676"/>
                <a:gd name="connsiteX34" fmla="*/ 2263367 w 2625505"/>
                <a:gd name="connsiteY34" fmla="*/ 1278232 h 1522676"/>
                <a:gd name="connsiteX35" fmla="*/ 2109458 w 2625505"/>
                <a:gd name="connsiteY35" fmla="*/ 1341606 h 1522676"/>
                <a:gd name="connsiteX36" fmla="*/ 1928388 w 2625505"/>
                <a:gd name="connsiteY36" fmla="*/ 1404981 h 1522676"/>
                <a:gd name="connsiteX37" fmla="*/ 1855961 w 2625505"/>
                <a:gd name="connsiteY37" fmla="*/ 1441195 h 1522676"/>
                <a:gd name="connsiteX38" fmla="*/ 1729212 w 2625505"/>
                <a:gd name="connsiteY38" fmla="*/ 1459301 h 1522676"/>
                <a:gd name="connsiteX39" fmla="*/ 1638678 w 2625505"/>
                <a:gd name="connsiteY39" fmla="*/ 1477408 h 1522676"/>
                <a:gd name="connsiteX40" fmla="*/ 1412341 w 2625505"/>
                <a:gd name="connsiteY40" fmla="*/ 1504569 h 1522676"/>
                <a:gd name="connsiteX41" fmla="*/ 1294646 w 2625505"/>
                <a:gd name="connsiteY41" fmla="*/ 1522676 h 1522676"/>
                <a:gd name="connsiteX42" fmla="*/ 624689 w 2625505"/>
                <a:gd name="connsiteY42" fmla="*/ 1495515 h 1522676"/>
                <a:gd name="connsiteX43" fmla="*/ 570369 w 2625505"/>
                <a:gd name="connsiteY43" fmla="*/ 1468355 h 1522676"/>
                <a:gd name="connsiteX44" fmla="*/ 470781 w 2625505"/>
                <a:gd name="connsiteY44" fmla="*/ 1423088 h 1522676"/>
                <a:gd name="connsiteX45" fmla="*/ 362139 w 2625505"/>
                <a:gd name="connsiteY45" fmla="*/ 1341606 h 1522676"/>
                <a:gd name="connsiteX46" fmla="*/ 289711 w 2625505"/>
                <a:gd name="connsiteY46" fmla="*/ 1278232 h 1522676"/>
                <a:gd name="connsiteX47" fmla="*/ 262551 w 2625505"/>
                <a:gd name="connsiteY47" fmla="*/ 1232965 h 1522676"/>
                <a:gd name="connsiteX48" fmla="*/ 217284 w 2625505"/>
                <a:gd name="connsiteY48" fmla="*/ 1178644 h 1522676"/>
                <a:gd name="connsiteX49" fmla="*/ 172016 w 2625505"/>
                <a:gd name="connsiteY49" fmla="*/ 1106216 h 1522676"/>
                <a:gd name="connsiteX50" fmla="*/ 117695 w 2625505"/>
                <a:gd name="connsiteY50" fmla="*/ 1024735 h 1522676"/>
                <a:gd name="connsiteX51" fmla="*/ 90535 w 2625505"/>
                <a:gd name="connsiteY51" fmla="*/ 952307 h 1522676"/>
                <a:gd name="connsiteX52" fmla="*/ 81482 w 2625505"/>
                <a:gd name="connsiteY52" fmla="*/ 916094 h 1522676"/>
                <a:gd name="connsiteX53" fmla="*/ 54321 w 2625505"/>
                <a:gd name="connsiteY53" fmla="*/ 870826 h 1522676"/>
                <a:gd name="connsiteX54" fmla="*/ 36214 w 2625505"/>
                <a:gd name="connsiteY54" fmla="*/ 834612 h 1522676"/>
                <a:gd name="connsiteX55" fmla="*/ 18107 w 2625505"/>
                <a:gd name="connsiteY55" fmla="*/ 762185 h 1522676"/>
                <a:gd name="connsiteX56" fmla="*/ 0 w 2625505"/>
                <a:gd name="connsiteY56" fmla="*/ 680703 h 1522676"/>
                <a:gd name="connsiteX57" fmla="*/ 9054 w 2625505"/>
                <a:gd name="connsiteY57" fmla="*/ 526795 h 1522676"/>
                <a:gd name="connsiteX58" fmla="*/ 99588 w 2625505"/>
                <a:gd name="connsiteY58" fmla="*/ 400046 h 1522676"/>
                <a:gd name="connsiteX59" fmla="*/ 135802 w 2625505"/>
                <a:gd name="connsiteY59" fmla="*/ 372886 h 1522676"/>
                <a:gd name="connsiteX60" fmla="*/ 190123 w 2625505"/>
                <a:gd name="connsiteY60" fmla="*/ 336672 h 1522676"/>
                <a:gd name="connsiteX61" fmla="*/ 217284 w 2625505"/>
                <a:gd name="connsiteY61" fmla="*/ 318565 h 1522676"/>
                <a:gd name="connsiteX62" fmla="*/ 244444 w 2625505"/>
                <a:gd name="connsiteY62" fmla="*/ 282351 h 1522676"/>
                <a:gd name="connsiteX63" fmla="*/ 280658 w 2625505"/>
                <a:gd name="connsiteY63" fmla="*/ 264244 h 1522676"/>
                <a:gd name="connsiteX64" fmla="*/ 307818 w 2625505"/>
                <a:gd name="connsiteY64" fmla="*/ 246137 h 1522676"/>
                <a:gd name="connsiteX65" fmla="*/ 398353 w 2625505"/>
                <a:gd name="connsiteY65" fmla="*/ 218977 h 1522676"/>
                <a:gd name="connsiteX66" fmla="*/ 534155 w 2625505"/>
                <a:gd name="connsiteY66" fmla="*/ 228030 h 1522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625505" h="1522676">
                  <a:moveTo>
                    <a:pt x="362139" y="246137"/>
                  </a:moveTo>
                  <a:cubicBezTo>
                    <a:pt x="383264" y="237084"/>
                    <a:pt x="403546" y="225736"/>
                    <a:pt x="425513" y="218977"/>
                  </a:cubicBezTo>
                  <a:cubicBezTo>
                    <a:pt x="443058" y="213579"/>
                    <a:pt x="462790" y="216741"/>
                    <a:pt x="479834" y="209923"/>
                  </a:cubicBezTo>
                  <a:cubicBezTo>
                    <a:pt x="613278" y="156545"/>
                    <a:pt x="414650" y="203044"/>
                    <a:pt x="561315" y="173709"/>
                  </a:cubicBezTo>
                  <a:cubicBezTo>
                    <a:pt x="749159" y="93205"/>
                    <a:pt x="514087" y="191873"/>
                    <a:pt x="679010" y="128442"/>
                  </a:cubicBezTo>
                  <a:cubicBezTo>
                    <a:pt x="745922" y="102707"/>
                    <a:pt x="804292" y="66570"/>
                    <a:pt x="878186" y="56014"/>
                  </a:cubicBezTo>
                  <a:lnTo>
                    <a:pt x="941561" y="46961"/>
                  </a:lnTo>
                  <a:cubicBezTo>
                    <a:pt x="971739" y="37907"/>
                    <a:pt x="1001200" y="25979"/>
                    <a:pt x="1032095" y="19800"/>
                  </a:cubicBezTo>
                  <a:cubicBezTo>
                    <a:pt x="1204342" y="-14649"/>
                    <a:pt x="1291895" y="5138"/>
                    <a:pt x="1493822" y="10747"/>
                  </a:cubicBezTo>
                  <a:cubicBezTo>
                    <a:pt x="1546742" y="18307"/>
                    <a:pt x="1554795" y="18261"/>
                    <a:pt x="1602464" y="28854"/>
                  </a:cubicBezTo>
                  <a:cubicBezTo>
                    <a:pt x="1614611" y="31553"/>
                    <a:pt x="1626436" y="35681"/>
                    <a:pt x="1638678" y="37907"/>
                  </a:cubicBezTo>
                  <a:cubicBezTo>
                    <a:pt x="1659673" y="41724"/>
                    <a:pt x="1680961" y="43716"/>
                    <a:pt x="1702052" y="46961"/>
                  </a:cubicBezTo>
                  <a:cubicBezTo>
                    <a:pt x="1720195" y="49752"/>
                    <a:pt x="1738266" y="52996"/>
                    <a:pt x="1756373" y="56014"/>
                  </a:cubicBezTo>
                  <a:cubicBezTo>
                    <a:pt x="1774480" y="65068"/>
                    <a:pt x="1792006" y="75389"/>
                    <a:pt x="1810693" y="83175"/>
                  </a:cubicBezTo>
                  <a:cubicBezTo>
                    <a:pt x="1906894" y="123260"/>
                    <a:pt x="1823611" y="75905"/>
                    <a:pt x="1937442" y="128442"/>
                  </a:cubicBezTo>
                  <a:cubicBezTo>
                    <a:pt x="1953419" y="135816"/>
                    <a:pt x="1967261" y="147176"/>
                    <a:pt x="1982709" y="155602"/>
                  </a:cubicBezTo>
                  <a:cubicBezTo>
                    <a:pt x="2000481" y="165296"/>
                    <a:pt x="2019258" y="173069"/>
                    <a:pt x="2037030" y="182763"/>
                  </a:cubicBezTo>
                  <a:cubicBezTo>
                    <a:pt x="2052478" y="191189"/>
                    <a:pt x="2066849" y="201497"/>
                    <a:pt x="2082297" y="209923"/>
                  </a:cubicBezTo>
                  <a:cubicBezTo>
                    <a:pt x="2100069" y="219617"/>
                    <a:pt x="2118846" y="227390"/>
                    <a:pt x="2136618" y="237084"/>
                  </a:cubicBezTo>
                  <a:cubicBezTo>
                    <a:pt x="2152066" y="245510"/>
                    <a:pt x="2165643" y="257476"/>
                    <a:pt x="2181886" y="264244"/>
                  </a:cubicBezTo>
                  <a:cubicBezTo>
                    <a:pt x="2202166" y="272694"/>
                    <a:pt x="2224135" y="276315"/>
                    <a:pt x="2245260" y="282351"/>
                  </a:cubicBezTo>
                  <a:cubicBezTo>
                    <a:pt x="2275438" y="303476"/>
                    <a:pt x="2309746" y="319677"/>
                    <a:pt x="2335794" y="345725"/>
                  </a:cubicBezTo>
                  <a:cubicBezTo>
                    <a:pt x="2387810" y="397741"/>
                    <a:pt x="2360817" y="384245"/>
                    <a:pt x="2408222" y="400046"/>
                  </a:cubicBezTo>
                  <a:cubicBezTo>
                    <a:pt x="2417276" y="415135"/>
                    <a:pt x="2424825" y="431236"/>
                    <a:pt x="2435383" y="445313"/>
                  </a:cubicBezTo>
                  <a:cubicBezTo>
                    <a:pt x="2461118" y="479626"/>
                    <a:pt x="2516864" y="544901"/>
                    <a:pt x="2516864" y="544901"/>
                  </a:cubicBezTo>
                  <a:cubicBezTo>
                    <a:pt x="2542602" y="622119"/>
                    <a:pt x="2502216" y="514452"/>
                    <a:pt x="2553078" y="599222"/>
                  </a:cubicBezTo>
                  <a:cubicBezTo>
                    <a:pt x="2564903" y="618930"/>
                    <a:pt x="2571185" y="641472"/>
                    <a:pt x="2580238" y="662597"/>
                  </a:cubicBezTo>
                  <a:cubicBezTo>
                    <a:pt x="2583256" y="677686"/>
                    <a:pt x="2584032" y="693403"/>
                    <a:pt x="2589291" y="707864"/>
                  </a:cubicBezTo>
                  <a:cubicBezTo>
                    <a:pt x="2596209" y="726889"/>
                    <a:pt x="2608230" y="743686"/>
                    <a:pt x="2616452" y="762185"/>
                  </a:cubicBezTo>
                  <a:cubicBezTo>
                    <a:pt x="2620328" y="770906"/>
                    <a:pt x="2622487" y="780292"/>
                    <a:pt x="2625505" y="789345"/>
                  </a:cubicBezTo>
                  <a:cubicBezTo>
                    <a:pt x="2619469" y="873844"/>
                    <a:pt x="2632908" y="962060"/>
                    <a:pt x="2607398" y="1042842"/>
                  </a:cubicBezTo>
                  <a:cubicBezTo>
                    <a:pt x="2594546" y="1083539"/>
                    <a:pt x="2547042" y="1103199"/>
                    <a:pt x="2516864" y="1133377"/>
                  </a:cubicBezTo>
                  <a:cubicBezTo>
                    <a:pt x="2507810" y="1142431"/>
                    <a:pt x="2499701" y="1152539"/>
                    <a:pt x="2489703" y="1160537"/>
                  </a:cubicBezTo>
                  <a:cubicBezTo>
                    <a:pt x="2453329" y="1189636"/>
                    <a:pt x="2440394" y="1203298"/>
                    <a:pt x="2399169" y="1223911"/>
                  </a:cubicBezTo>
                  <a:cubicBezTo>
                    <a:pt x="2317299" y="1264846"/>
                    <a:pt x="2334934" y="1252672"/>
                    <a:pt x="2263367" y="1278232"/>
                  </a:cubicBezTo>
                  <a:cubicBezTo>
                    <a:pt x="1976084" y="1380835"/>
                    <a:pt x="2430087" y="1219988"/>
                    <a:pt x="2109458" y="1341606"/>
                  </a:cubicBezTo>
                  <a:cubicBezTo>
                    <a:pt x="2049668" y="1364285"/>
                    <a:pt x="1985584" y="1376383"/>
                    <a:pt x="1928388" y="1404981"/>
                  </a:cubicBezTo>
                  <a:cubicBezTo>
                    <a:pt x="1904246" y="1417052"/>
                    <a:pt x="1882002" y="1434093"/>
                    <a:pt x="1855961" y="1441195"/>
                  </a:cubicBezTo>
                  <a:cubicBezTo>
                    <a:pt x="1814786" y="1452424"/>
                    <a:pt x="1771310" y="1452285"/>
                    <a:pt x="1729212" y="1459301"/>
                  </a:cubicBezTo>
                  <a:cubicBezTo>
                    <a:pt x="1698855" y="1464360"/>
                    <a:pt x="1669035" y="1472348"/>
                    <a:pt x="1638678" y="1477408"/>
                  </a:cubicBezTo>
                  <a:cubicBezTo>
                    <a:pt x="1421375" y="1513625"/>
                    <a:pt x="1599385" y="1481188"/>
                    <a:pt x="1412341" y="1504569"/>
                  </a:cubicBezTo>
                  <a:cubicBezTo>
                    <a:pt x="1372954" y="1509492"/>
                    <a:pt x="1333878" y="1516640"/>
                    <a:pt x="1294646" y="1522676"/>
                  </a:cubicBezTo>
                  <a:cubicBezTo>
                    <a:pt x="1071327" y="1513622"/>
                    <a:pt x="847565" y="1512231"/>
                    <a:pt x="624689" y="1495515"/>
                  </a:cubicBezTo>
                  <a:cubicBezTo>
                    <a:pt x="604502" y="1494001"/>
                    <a:pt x="588976" y="1476329"/>
                    <a:pt x="570369" y="1468355"/>
                  </a:cubicBezTo>
                  <a:cubicBezTo>
                    <a:pt x="417128" y="1402681"/>
                    <a:pt x="549198" y="1470138"/>
                    <a:pt x="470781" y="1423088"/>
                  </a:cubicBezTo>
                  <a:cubicBezTo>
                    <a:pt x="353378" y="1352646"/>
                    <a:pt x="455746" y="1424813"/>
                    <a:pt x="362139" y="1341606"/>
                  </a:cubicBezTo>
                  <a:cubicBezTo>
                    <a:pt x="324647" y="1308280"/>
                    <a:pt x="322589" y="1320504"/>
                    <a:pt x="289711" y="1278232"/>
                  </a:cubicBezTo>
                  <a:cubicBezTo>
                    <a:pt x="278908" y="1264342"/>
                    <a:pt x="272901" y="1247196"/>
                    <a:pt x="262551" y="1232965"/>
                  </a:cubicBezTo>
                  <a:cubicBezTo>
                    <a:pt x="248688" y="1213903"/>
                    <a:pt x="231755" y="1197249"/>
                    <a:pt x="217284" y="1178644"/>
                  </a:cubicBezTo>
                  <a:cubicBezTo>
                    <a:pt x="201527" y="1158385"/>
                    <a:pt x="185188" y="1125974"/>
                    <a:pt x="172016" y="1106216"/>
                  </a:cubicBezTo>
                  <a:cubicBezTo>
                    <a:pt x="147332" y="1069190"/>
                    <a:pt x="137419" y="1067471"/>
                    <a:pt x="117695" y="1024735"/>
                  </a:cubicBezTo>
                  <a:cubicBezTo>
                    <a:pt x="106890" y="1001324"/>
                    <a:pt x="98689" y="976768"/>
                    <a:pt x="90535" y="952307"/>
                  </a:cubicBezTo>
                  <a:cubicBezTo>
                    <a:pt x="86600" y="940503"/>
                    <a:pt x="86535" y="927464"/>
                    <a:pt x="81482" y="916094"/>
                  </a:cubicBezTo>
                  <a:cubicBezTo>
                    <a:pt x="74335" y="900014"/>
                    <a:pt x="62867" y="886209"/>
                    <a:pt x="54321" y="870826"/>
                  </a:cubicBezTo>
                  <a:cubicBezTo>
                    <a:pt x="47767" y="859028"/>
                    <a:pt x="42250" y="846683"/>
                    <a:pt x="36214" y="834612"/>
                  </a:cubicBezTo>
                  <a:cubicBezTo>
                    <a:pt x="17806" y="742567"/>
                    <a:pt x="36669" y="827150"/>
                    <a:pt x="18107" y="762185"/>
                  </a:cubicBezTo>
                  <a:cubicBezTo>
                    <a:pt x="9586" y="732363"/>
                    <a:pt x="6221" y="711805"/>
                    <a:pt x="0" y="680703"/>
                  </a:cubicBezTo>
                  <a:cubicBezTo>
                    <a:pt x="3018" y="629400"/>
                    <a:pt x="-1025" y="577188"/>
                    <a:pt x="9054" y="526795"/>
                  </a:cubicBezTo>
                  <a:cubicBezTo>
                    <a:pt x="18521" y="479459"/>
                    <a:pt x="62419" y="427922"/>
                    <a:pt x="99588" y="400046"/>
                  </a:cubicBezTo>
                  <a:cubicBezTo>
                    <a:pt x="111659" y="390993"/>
                    <a:pt x="124345" y="382706"/>
                    <a:pt x="135802" y="372886"/>
                  </a:cubicBezTo>
                  <a:cubicBezTo>
                    <a:pt x="178959" y="335894"/>
                    <a:pt x="143923" y="352071"/>
                    <a:pt x="190123" y="336672"/>
                  </a:cubicBezTo>
                  <a:cubicBezTo>
                    <a:pt x="199177" y="330636"/>
                    <a:pt x="209590" y="326259"/>
                    <a:pt x="217284" y="318565"/>
                  </a:cubicBezTo>
                  <a:cubicBezTo>
                    <a:pt x="227954" y="307895"/>
                    <a:pt x="232988" y="292171"/>
                    <a:pt x="244444" y="282351"/>
                  </a:cubicBezTo>
                  <a:cubicBezTo>
                    <a:pt x="254691" y="273568"/>
                    <a:pt x="268940" y="270940"/>
                    <a:pt x="280658" y="264244"/>
                  </a:cubicBezTo>
                  <a:cubicBezTo>
                    <a:pt x="290105" y="258846"/>
                    <a:pt x="297875" y="250556"/>
                    <a:pt x="307818" y="246137"/>
                  </a:cubicBezTo>
                  <a:cubicBezTo>
                    <a:pt x="336160" y="233541"/>
                    <a:pt x="368254" y="226501"/>
                    <a:pt x="398353" y="218977"/>
                  </a:cubicBezTo>
                  <a:lnTo>
                    <a:pt x="534155" y="22803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Heap</a:t>
              </a:r>
            </a:p>
            <a:p>
              <a:pPr algn="ctr"/>
              <a:endPara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endParaRPr lang="en-US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endParaRPr 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  <a:p>
              <a:pPr algn="ctr"/>
              <a:endParaRPr lang="en-US" b="1" dirty="0">
                <a:ln w="1270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265322" y="4266538"/>
              <a:ext cx="1230516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“hello”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59036" y="4590388"/>
              <a:ext cx="6858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str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2" idx="3"/>
              <a:endCxn id="21" idx="2"/>
            </p:cNvCxnSpPr>
            <p:nvPr/>
          </p:nvCxnSpPr>
          <p:spPr>
            <a:xfrm flipV="1">
              <a:off x="5644836" y="4457038"/>
              <a:ext cx="620486" cy="28575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217290" y="4533238"/>
              <a:ext cx="12954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“world”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6472704" y="4895188"/>
              <a:ext cx="1952962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“</a:t>
              </a:r>
              <a:r>
                <a:rPr lang="en-US" dirty="0" err="1" smtClean="0"/>
                <a:t>helloworld</a:t>
              </a:r>
              <a:r>
                <a:rPr lang="en-US" dirty="0" smtClean="0"/>
                <a:t>”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22" idx="3"/>
              <a:endCxn id="30" idx="2"/>
            </p:cNvCxnSpPr>
            <p:nvPr/>
          </p:nvCxnSpPr>
          <p:spPr>
            <a:xfrm>
              <a:off x="5644836" y="4742788"/>
              <a:ext cx="827868" cy="34290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96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“hello”;</a:t>
            </a:r>
          </a:p>
          <a:p>
            <a:pPr marL="0" indent="0">
              <a:buNone/>
            </a:pPr>
            <a:r>
              <a:rPr lang="en-US" dirty="0" err="1" smtClean="0"/>
              <a:t>str.replace</a:t>
            </a:r>
            <a:r>
              <a:rPr lang="en-US" dirty="0" smtClean="0"/>
              <a:t>(‘</a:t>
            </a:r>
            <a:r>
              <a:rPr lang="en-US" dirty="0"/>
              <a:t>h</a:t>
            </a:r>
            <a:r>
              <a:rPr lang="en-US" dirty="0" smtClean="0"/>
              <a:t>’, ‘X’);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//this does not modify the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str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string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Xello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was not assigned. It is lost.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0070C0"/>
                </a:solidFill>
              </a:rPr>
              <a:t>str</a:t>
            </a:r>
            <a:r>
              <a:rPr lang="en-US" sz="4000" dirty="0" smtClean="0">
                <a:solidFill>
                  <a:srgbClr val="0070C0"/>
                </a:solidFill>
              </a:rPr>
              <a:t> is still “hello”!!!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constant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JVM store string literal in special pool.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“hello”;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// get form pool</a:t>
            </a:r>
          </a:p>
          <a:p>
            <a:pPr marL="0" indent="0">
              <a:buNone/>
            </a:pPr>
            <a:r>
              <a:rPr lang="en-US" dirty="0" smtClean="0"/>
              <a:t>String str1 = “hello”;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 “new” forces creation of new object</a:t>
            </a:r>
          </a:p>
          <a:p>
            <a:pPr marL="0" indent="0">
              <a:buNone/>
            </a:pPr>
            <a:r>
              <a:rPr lang="en-US" dirty="0" smtClean="0"/>
              <a:t>String str2 = new String(“hello”); </a:t>
            </a:r>
          </a:p>
        </p:txBody>
      </p:sp>
      <p:sp>
        <p:nvSpPr>
          <p:cNvPr id="5" name="Freeform 4"/>
          <p:cNvSpPr/>
          <p:nvPr/>
        </p:nvSpPr>
        <p:spPr>
          <a:xfrm>
            <a:off x="5627914" y="2895600"/>
            <a:ext cx="2625505" cy="1674944"/>
          </a:xfrm>
          <a:custGeom>
            <a:avLst/>
            <a:gdLst>
              <a:gd name="connsiteX0" fmla="*/ 362139 w 2625505"/>
              <a:gd name="connsiteY0" fmla="*/ 246137 h 1522676"/>
              <a:gd name="connsiteX1" fmla="*/ 425513 w 2625505"/>
              <a:gd name="connsiteY1" fmla="*/ 218977 h 1522676"/>
              <a:gd name="connsiteX2" fmla="*/ 479834 w 2625505"/>
              <a:gd name="connsiteY2" fmla="*/ 209923 h 1522676"/>
              <a:gd name="connsiteX3" fmla="*/ 561315 w 2625505"/>
              <a:gd name="connsiteY3" fmla="*/ 173709 h 1522676"/>
              <a:gd name="connsiteX4" fmla="*/ 679010 w 2625505"/>
              <a:gd name="connsiteY4" fmla="*/ 128442 h 1522676"/>
              <a:gd name="connsiteX5" fmla="*/ 878186 w 2625505"/>
              <a:gd name="connsiteY5" fmla="*/ 56014 h 1522676"/>
              <a:gd name="connsiteX6" fmla="*/ 941561 w 2625505"/>
              <a:gd name="connsiteY6" fmla="*/ 46961 h 1522676"/>
              <a:gd name="connsiteX7" fmla="*/ 1032095 w 2625505"/>
              <a:gd name="connsiteY7" fmla="*/ 19800 h 1522676"/>
              <a:gd name="connsiteX8" fmla="*/ 1493822 w 2625505"/>
              <a:gd name="connsiteY8" fmla="*/ 10747 h 1522676"/>
              <a:gd name="connsiteX9" fmla="*/ 1602464 w 2625505"/>
              <a:gd name="connsiteY9" fmla="*/ 28854 h 1522676"/>
              <a:gd name="connsiteX10" fmla="*/ 1638678 w 2625505"/>
              <a:gd name="connsiteY10" fmla="*/ 37907 h 1522676"/>
              <a:gd name="connsiteX11" fmla="*/ 1702052 w 2625505"/>
              <a:gd name="connsiteY11" fmla="*/ 46961 h 1522676"/>
              <a:gd name="connsiteX12" fmla="*/ 1756373 w 2625505"/>
              <a:gd name="connsiteY12" fmla="*/ 56014 h 1522676"/>
              <a:gd name="connsiteX13" fmla="*/ 1810693 w 2625505"/>
              <a:gd name="connsiteY13" fmla="*/ 83175 h 1522676"/>
              <a:gd name="connsiteX14" fmla="*/ 1937442 w 2625505"/>
              <a:gd name="connsiteY14" fmla="*/ 128442 h 1522676"/>
              <a:gd name="connsiteX15" fmla="*/ 1982709 w 2625505"/>
              <a:gd name="connsiteY15" fmla="*/ 155602 h 1522676"/>
              <a:gd name="connsiteX16" fmla="*/ 2037030 w 2625505"/>
              <a:gd name="connsiteY16" fmla="*/ 182763 h 1522676"/>
              <a:gd name="connsiteX17" fmla="*/ 2082297 w 2625505"/>
              <a:gd name="connsiteY17" fmla="*/ 209923 h 1522676"/>
              <a:gd name="connsiteX18" fmla="*/ 2136618 w 2625505"/>
              <a:gd name="connsiteY18" fmla="*/ 237084 h 1522676"/>
              <a:gd name="connsiteX19" fmla="*/ 2181886 w 2625505"/>
              <a:gd name="connsiteY19" fmla="*/ 264244 h 1522676"/>
              <a:gd name="connsiteX20" fmla="*/ 2245260 w 2625505"/>
              <a:gd name="connsiteY20" fmla="*/ 282351 h 1522676"/>
              <a:gd name="connsiteX21" fmla="*/ 2335794 w 2625505"/>
              <a:gd name="connsiteY21" fmla="*/ 345725 h 1522676"/>
              <a:gd name="connsiteX22" fmla="*/ 2408222 w 2625505"/>
              <a:gd name="connsiteY22" fmla="*/ 400046 h 1522676"/>
              <a:gd name="connsiteX23" fmla="*/ 2435383 w 2625505"/>
              <a:gd name="connsiteY23" fmla="*/ 445313 h 1522676"/>
              <a:gd name="connsiteX24" fmla="*/ 2516864 w 2625505"/>
              <a:gd name="connsiteY24" fmla="*/ 544901 h 1522676"/>
              <a:gd name="connsiteX25" fmla="*/ 2553078 w 2625505"/>
              <a:gd name="connsiteY25" fmla="*/ 599222 h 1522676"/>
              <a:gd name="connsiteX26" fmla="*/ 2580238 w 2625505"/>
              <a:gd name="connsiteY26" fmla="*/ 662597 h 1522676"/>
              <a:gd name="connsiteX27" fmla="*/ 2589291 w 2625505"/>
              <a:gd name="connsiteY27" fmla="*/ 707864 h 1522676"/>
              <a:gd name="connsiteX28" fmla="*/ 2616452 w 2625505"/>
              <a:gd name="connsiteY28" fmla="*/ 762185 h 1522676"/>
              <a:gd name="connsiteX29" fmla="*/ 2625505 w 2625505"/>
              <a:gd name="connsiteY29" fmla="*/ 789345 h 1522676"/>
              <a:gd name="connsiteX30" fmla="*/ 2607398 w 2625505"/>
              <a:gd name="connsiteY30" fmla="*/ 1042842 h 1522676"/>
              <a:gd name="connsiteX31" fmla="*/ 2516864 w 2625505"/>
              <a:gd name="connsiteY31" fmla="*/ 1133377 h 1522676"/>
              <a:gd name="connsiteX32" fmla="*/ 2489703 w 2625505"/>
              <a:gd name="connsiteY32" fmla="*/ 1160537 h 1522676"/>
              <a:gd name="connsiteX33" fmla="*/ 2399169 w 2625505"/>
              <a:gd name="connsiteY33" fmla="*/ 1223911 h 1522676"/>
              <a:gd name="connsiteX34" fmla="*/ 2263367 w 2625505"/>
              <a:gd name="connsiteY34" fmla="*/ 1278232 h 1522676"/>
              <a:gd name="connsiteX35" fmla="*/ 2109458 w 2625505"/>
              <a:gd name="connsiteY35" fmla="*/ 1341606 h 1522676"/>
              <a:gd name="connsiteX36" fmla="*/ 1928388 w 2625505"/>
              <a:gd name="connsiteY36" fmla="*/ 1404981 h 1522676"/>
              <a:gd name="connsiteX37" fmla="*/ 1855961 w 2625505"/>
              <a:gd name="connsiteY37" fmla="*/ 1441195 h 1522676"/>
              <a:gd name="connsiteX38" fmla="*/ 1729212 w 2625505"/>
              <a:gd name="connsiteY38" fmla="*/ 1459301 h 1522676"/>
              <a:gd name="connsiteX39" fmla="*/ 1638678 w 2625505"/>
              <a:gd name="connsiteY39" fmla="*/ 1477408 h 1522676"/>
              <a:gd name="connsiteX40" fmla="*/ 1412341 w 2625505"/>
              <a:gd name="connsiteY40" fmla="*/ 1504569 h 1522676"/>
              <a:gd name="connsiteX41" fmla="*/ 1294646 w 2625505"/>
              <a:gd name="connsiteY41" fmla="*/ 1522676 h 1522676"/>
              <a:gd name="connsiteX42" fmla="*/ 624689 w 2625505"/>
              <a:gd name="connsiteY42" fmla="*/ 1495515 h 1522676"/>
              <a:gd name="connsiteX43" fmla="*/ 570369 w 2625505"/>
              <a:gd name="connsiteY43" fmla="*/ 1468355 h 1522676"/>
              <a:gd name="connsiteX44" fmla="*/ 470781 w 2625505"/>
              <a:gd name="connsiteY44" fmla="*/ 1423088 h 1522676"/>
              <a:gd name="connsiteX45" fmla="*/ 362139 w 2625505"/>
              <a:gd name="connsiteY45" fmla="*/ 1341606 h 1522676"/>
              <a:gd name="connsiteX46" fmla="*/ 289711 w 2625505"/>
              <a:gd name="connsiteY46" fmla="*/ 1278232 h 1522676"/>
              <a:gd name="connsiteX47" fmla="*/ 262551 w 2625505"/>
              <a:gd name="connsiteY47" fmla="*/ 1232965 h 1522676"/>
              <a:gd name="connsiteX48" fmla="*/ 217284 w 2625505"/>
              <a:gd name="connsiteY48" fmla="*/ 1178644 h 1522676"/>
              <a:gd name="connsiteX49" fmla="*/ 172016 w 2625505"/>
              <a:gd name="connsiteY49" fmla="*/ 1106216 h 1522676"/>
              <a:gd name="connsiteX50" fmla="*/ 117695 w 2625505"/>
              <a:gd name="connsiteY50" fmla="*/ 1024735 h 1522676"/>
              <a:gd name="connsiteX51" fmla="*/ 90535 w 2625505"/>
              <a:gd name="connsiteY51" fmla="*/ 952307 h 1522676"/>
              <a:gd name="connsiteX52" fmla="*/ 81482 w 2625505"/>
              <a:gd name="connsiteY52" fmla="*/ 916094 h 1522676"/>
              <a:gd name="connsiteX53" fmla="*/ 54321 w 2625505"/>
              <a:gd name="connsiteY53" fmla="*/ 870826 h 1522676"/>
              <a:gd name="connsiteX54" fmla="*/ 36214 w 2625505"/>
              <a:gd name="connsiteY54" fmla="*/ 834612 h 1522676"/>
              <a:gd name="connsiteX55" fmla="*/ 18107 w 2625505"/>
              <a:gd name="connsiteY55" fmla="*/ 762185 h 1522676"/>
              <a:gd name="connsiteX56" fmla="*/ 0 w 2625505"/>
              <a:gd name="connsiteY56" fmla="*/ 680703 h 1522676"/>
              <a:gd name="connsiteX57" fmla="*/ 9054 w 2625505"/>
              <a:gd name="connsiteY57" fmla="*/ 526795 h 1522676"/>
              <a:gd name="connsiteX58" fmla="*/ 99588 w 2625505"/>
              <a:gd name="connsiteY58" fmla="*/ 400046 h 1522676"/>
              <a:gd name="connsiteX59" fmla="*/ 135802 w 2625505"/>
              <a:gd name="connsiteY59" fmla="*/ 372886 h 1522676"/>
              <a:gd name="connsiteX60" fmla="*/ 190123 w 2625505"/>
              <a:gd name="connsiteY60" fmla="*/ 336672 h 1522676"/>
              <a:gd name="connsiteX61" fmla="*/ 217284 w 2625505"/>
              <a:gd name="connsiteY61" fmla="*/ 318565 h 1522676"/>
              <a:gd name="connsiteX62" fmla="*/ 244444 w 2625505"/>
              <a:gd name="connsiteY62" fmla="*/ 282351 h 1522676"/>
              <a:gd name="connsiteX63" fmla="*/ 280658 w 2625505"/>
              <a:gd name="connsiteY63" fmla="*/ 264244 h 1522676"/>
              <a:gd name="connsiteX64" fmla="*/ 307818 w 2625505"/>
              <a:gd name="connsiteY64" fmla="*/ 246137 h 1522676"/>
              <a:gd name="connsiteX65" fmla="*/ 398353 w 2625505"/>
              <a:gd name="connsiteY65" fmla="*/ 218977 h 1522676"/>
              <a:gd name="connsiteX66" fmla="*/ 534155 w 2625505"/>
              <a:gd name="connsiteY66" fmla="*/ 228030 h 152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625505" h="1522676">
                <a:moveTo>
                  <a:pt x="362139" y="246137"/>
                </a:moveTo>
                <a:cubicBezTo>
                  <a:pt x="383264" y="237084"/>
                  <a:pt x="403546" y="225736"/>
                  <a:pt x="425513" y="218977"/>
                </a:cubicBezTo>
                <a:cubicBezTo>
                  <a:pt x="443058" y="213579"/>
                  <a:pt x="462790" y="216741"/>
                  <a:pt x="479834" y="209923"/>
                </a:cubicBezTo>
                <a:cubicBezTo>
                  <a:pt x="613278" y="156545"/>
                  <a:pt x="414650" y="203044"/>
                  <a:pt x="561315" y="173709"/>
                </a:cubicBezTo>
                <a:cubicBezTo>
                  <a:pt x="749159" y="93205"/>
                  <a:pt x="514087" y="191873"/>
                  <a:pt x="679010" y="128442"/>
                </a:cubicBezTo>
                <a:cubicBezTo>
                  <a:pt x="745922" y="102707"/>
                  <a:pt x="804292" y="66570"/>
                  <a:pt x="878186" y="56014"/>
                </a:cubicBezTo>
                <a:lnTo>
                  <a:pt x="941561" y="46961"/>
                </a:lnTo>
                <a:cubicBezTo>
                  <a:pt x="971739" y="37907"/>
                  <a:pt x="1001200" y="25979"/>
                  <a:pt x="1032095" y="19800"/>
                </a:cubicBezTo>
                <a:cubicBezTo>
                  <a:pt x="1204342" y="-14649"/>
                  <a:pt x="1291895" y="5138"/>
                  <a:pt x="1493822" y="10747"/>
                </a:cubicBezTo>
                <a:cubicBezTo>
                  <a:pt x="1546742" y="18307"/>
                  <a:pt x="1554795" y="18261"/>
                  <a:pt x="1602464" y="28854"/>
                </a:cubicBezTo>
                <a:cubicBezTo>
                  <a:pt x="1614611" y="31553"/>
                  <a:pt x="1626436" y="35681"/>
                  <a:pt x="1638678" y="37907"/>
                </a:cubicBezTo>
                <a:cubicBezTo>
                  <a:pt x="1659673" y="41724"/>
                  <a:pt x="1680961" y="43716"/>
                  <a:pt x="1702052" y="46961"/>
                </a:cubicBezTo>
                <a:cubicBezTo>
                  <a:pt x="1720195" y="49752"/>
                  <a:pt x="1738266" y="52996"/>
                  <a:pt x="1756373" y="56014"/>
                </a:cubicBezTo>
                <a:cubicBezTo>
                  <a:pt x="1774480" y="65068"/>
                  <a:pt x="1792006" y="75389"/>
                  <a:pt x="1810693" y="83175"/>
                </a:cubicBezTo>
                <a:cubicBezTo>
                  <a:pt x="1906894" y="123260"/>
                  <a:pt x="1823611" y="75905"/>
                  <a:pt x="1937442" y="128442"/>
                </a:cubicBezTo>
                <a:cubicBezTo>
                  <a:pt x="1953419" y="135816"/>
                  <a:pt x="1967261" y="147176"/>
                  <a:pt x="1982709" y="155602"/>
                </a:cubicBezTo>
                <a:cubicBezTo>
                  <a:pt x="2000481" y="165296"/>
                  <a:pt x="2019258" y="173069"/>
                  <a:pt x="2037030" y="182763"/>
                </a:cubicBezTo>
                <a:cubicBezTo>
                  <a:pt x="2052478" y="191189"/>
                  <a:pt x="2066849" y="201497"/>
                  <a:pt x="2082297" y="209923"/>
                </a:cubicBezTo>
                <a:cubicBezTo>
                  <a:pt x="2100069" y="219617"/>
                  <a:pt x="2118846" y="227390"/>
                  <a:pt x="2136618" y="237084"/>
                </a:cubicBezTo>
                <a:cubicBezTo>
                  <a:pt x="2152066" y="245510"/>
                  <a:pt x="2165643" y="257476"/>
                  <a:pt x="2181886" y="264244"/>
                </a:cubicBezTo>
                <a:cubicBezTo>
                  <a:pt x="2202166" y="272694"/>
                  <a:pt x="2224135" y="276315"/>
                  <a:pt x="2245260" y="282351"/>
                </a:cubicBezTo>
                <a:cubicBezTo>
                  <a:pt x="2275438" y="303476"/>
                  <a:pt x="2309746" y="319677"/>
                  <a:pt x="2335794" y="345725"/>
                </a:cubicBezTo>
                <a:cubicBezTo>
                  <a:pt x="2387810" y="397741"/>
                  <a:pt x="2360817" y="384245"/>
                  <a:pt x="2408222" y="400046"/>
                </a:cubicBezTo>
                <a:cubicBezTo>
                  <a:pt x="2417276" y="415135"/>
                  <a:pt x="2424825" y="431236"/>
                  <a:pt x="2435383" y="445313"/>
                </a:cubicBezTo>
                <a:cubicBezTo>
                  <a:pt x="2461118" y="479626"/>
                  <a:pt x="2516864" y="544901"/>
                  <a:pt x="2516864" y="544901"/>
                </a:cubicBezTo>
                <a:cubicBezTo>
                  <a:pt x="2542602" y="622119"/>
                  <a:pt x="2502216" y="514452"/>
                  <a:pt x="2553078" y="599222"/>
                </a:cubicBezTo>
                <a:cubicBezTo>
                  <a:pt x="2564903" y="618930"/>
                  <a:pt x="2571185" y="641472"/>
                  <a:pt x="2580238" y="662597"/>
                </a:cubicBezTo>
                <a:cubicBezTo>
                  <a:pt x="2583256" y="677686"/>
                  <a:pt x="2584032" y="693403"/>
                  <a:pt x="2589291" y="707864"/>
                </a:cubicBezTo>
                <a:cubicBezTo>
                  <a:pt x="2596209" y="726889"/>
                  <a:pt x="2608230" y="743686"/>
                  <a:pt x="2616452" y="762185"/>
                </a:cubicBezTo>
                <a:cubicBezTo>
                  <a:pt x="2620328" y="770906"/>
                  <a:pt x="2622487" y="780292"/>
                  <a:pt x="2625505" y="789345"/>
                </a:cubicBezTo>
                <a:cubicBezTo>
                  <a:pt x="2619469" y="873844"/>
                  <a:pt x="2632908" y="962060"/>
                  <a:pt x="2607398" y="1042842"/>
                </a:cubicBezTo>
                <a:cubicBezTo>
                  <a:pt x="2594546" y="1083539"/>
                  <a:pt x="2547042" y="1103199"/>
                  <a:pt x="2516864" y="1133377"/>
                </a:cubicBezTo>
                <a:cubicBezTo>
                  <a:pt x="2507810" y="1142431"/>
                  <a:pt x="2499701" y="1152539"/>
                  <a:pt x="2489703" y="1160537"/>
                </a:cubicBezTo>
                <a:cubicBezTo>
                  <a:pt x="2453329" y="1189636"/>
                  <a:pt x="2440394" y="1203298"/>
                  <a:pt x="2399169" y="1223911"/>
                </a:cubicBezTo>
                <a:cubicBezTo>
                  <a:pt x="2317299" y="1264846"/>
                  <a:pt x="2334934" y="1252672"/>
                  <a:pt x="2263367" y="1278232"/>
                </a:cubicBezTo>
                <a:cubicBezTo>
                  <a:pt x="1976084" y="1380835"/>
                  <a:pt x="2430087" y="1219988"/>
                  <a:pt x="2109458" y="1341606"/>
                </a:cubicBezTo>
                <a:cubicBezTo>
                  <a:pt x="2049668" y="1364285"/>
                  <a:pt x="1985584" y="1376383"/>
                  <a:pt x="1928388" y="1404981"/>
                </a:cubicBezTo>
                <a:cubicBezTo>
                  <a:pt x="1904246" y="1417052"/>
                  <a:pt x="1882002" y="1434093"/>
                  <a:pt x="1855961" y="1441195"/>
                </a:cubicBezTo>
                <a:cubicBezTo>
                  <a:pt x="1814786" y="1452424"/>
                  <a:pt x="1771310" y="1452285"/>
                  <a:pt x="1729212" y="1459301"/>
                </a:cubicBezTo>
                <a:cubicBezTo>
                  <a:pt x="1698855" y="1464360"/>
                  <a:pt x="1669035" y="1472348"/>
                  <a:pt x="1638678" y="1477408"/>
                </a:cubicBezTo>
                <a:cubicBezTo>
                  <a:pt x="1421375" y="1513625"/>
                  <a:pt x="1599385" y="1481188"/>
                  <a:pt x="1412341" y="1504569"/>
                </a:cubicBezTo>
                <a:cubicBezTo>
                  <a:pt x="1372954" y="1509492"/>
                  <a:pt x="1333878" y="1516640"/>
                  <a:pt x="1294646" y="1522676"/>
                </a:cubicBezTo>
                <a:cubicBezTo>
                  <a:pt x="1071327" y="1513622"/>
                  <a:pt x="847565" y="1512231"/>
                  <a:pt x="624689" y="1495515"/>
                </a:cubicBezTo>
                <a:cubicBezTo>
                  <a:pt x="604502" y="1494001"/>
                  <a:pt x="588976" y="1476329"/>
                  <a:pt x="570369" y="1468355"/>
                </a:cubicBezTo>
                <a:cubicBezTo>
                  <a:pt x="417128" y="1402681"/>
                  <a:pt x="549198" y="1470138"/>
                  <a:pt x="470781" y="1423088"/>
                </a:cubicBezTo>
                <a:cubicBezTo>
                  <a:pt x="353378" y="1352646"/>
                  <a:pt x="455746" y="1424813"/>
                  <a:pt x="362139" y="1341606"/>
                </a:cubicBezTo>
                <a:cubicBezTo>
                  <a:pt x="324647" y="1308280"/>
                  <a:pt x="322589" y="1320504"/>
                  <a:pt x="289711" y="1278232"/>
                </a:cubicBezTo>
                <a:cubicBezTo>
                  <a:pt x="278908" y="1264342"/>
                  <a:pt x="272901" y="1247196"/>
                  <a:pt x="262551" y="1232965"/>
                </a:cubicBezTo>
                <a:cubicBezTo>
                  <a:pt x="248688" y="1213903"/>
                  <a:pt x="231755" y="1197249"/>
                  <a:pt x="217284" y="1178644"/>
                </a:cubicBezTo>
                <a:cubicBezTo>
                  <a:pt x="201527" y="1158385"/>
                  <a:pt x="185188" y="1125974"/>
                  <a:pt x="172016" y="1106216"/>
                </a:cubicBezTo>
                <a:cubicBezTo>
                  <a:pt x="147332" y="1069190"/>
                  <a:pt x="137419" y="1067471"/>
                  <a:pt x="117695" y="1024735"/>
                </a:cubicBezTo>
                <a:cubicBezTo>
                  <a:pt x="106890" y="1001324"/>
                  <a:pt x="98689" y="976768"/>
                  <a:pt x="90535" y="952307"/>
                </a:cubicBezTo>
                <a:cubicBezTo>
                  <a:pt x="86600" y="940503"/>
                  <a:pt x="86535" y="927464"/>
                  <a:pt x="81482" y="916094"/>
                </a:cubicBezTo>
                <a:cubicBezTo>
                  <a:pt x="74335" y="900014"/>
                  <a:pt x="62867" y="886209"/>
                  <a:pt x="54321" y="870826"/>
                </a:cubicBezTo>
                <a:cubicBezTo>
                  <a:pt x="47767" y="859028"/>
                  <a:pt x="42250" y="846683"/>
                  <a:pt x="36214" y="834612"/>
                </a:cubicBezTo>
                <a:cubicBezTo>
                  <a:pt x="17806" y="742567"/>
                  <a:pt x="36669" y="827150"/>
                  <a:pt x="18107" y="762185"/>
                </a:cubicBezTo>
                <a:cubicBezTo>
                  <a:pt x="9586" y="732363"/>
                  <a:pt x="6221" y="711805"/>
                  <a:pt x="0" y="680703"/>
                </a:cubicBezTo>
                <a:cubicBezTo>
                  <a:pt x="3018" y="629400"/>
                  <a:pt x="-1025" y="577188"/>
                  <a:pt x="9054" y="526795"/>
                </a:cubicBezTo>
                <a:cubicBezTo>
                  <a:pt x="18521" y="479459"/>
                  <a:pt x="62419" y="427922"/>
                  <a:pt x="99588" y="400046"/>
                </a:cubicBezTo>
                <a:cubicBezTo>
                  <a:pt x="111659" y="390993"/>
                  <a:pt x="124345" y="382706"/>
                  <a:pt x="135802" y="372886"/>
                </a:cubicBezTo>
                <a:cubicBezTo>
                  <a:pt x="178959" y="335894"/>
                  <a:pt x="143923" y="352071"/>
                  <a:pt x="190123" y="336672"/>
                </a:cubicBezTo>
                <a:cubicBezTo>
                  <a:pt x="199177" y="330636"/>
                  <a:pt x="209590" y="326259"/>
                  <a:pt x="217284" y="318565"/>
                </a:cubicBezTo>
                <a:cubicBezTo>
                  <a:pt x="227954" y="307895"/>
                  <a:pt x="232988" y="292171"/>
                  <a:pt x="244444" y="282351"/>
                </a:cubicBezTo>
                <a:cubicBezTo>
                  <a:pt x="254691" y="273568"/>
                  <a:pt x="268940" y="270940"/>
                  <a:pt x="280658" y="264244"/>
                </a:cubicBezTo>
                <a:cubicBezTo>
                  <a:pt x="290105" y="258846"/>
                  <a:pt x="297875" y="250556"/>
                  <a:pt x="307818" y="246137"/>
                </a:cubicBezTo>
                <a:cubicBezTo>
                  <a:pt x="336160" y="233541"/>
                  <a:pt x="368254" y="226501"/>
                  <a:pt x="398353" y="218977"/>
                </a:cubicBezTo>
                <a:lnTo>
                  <a:pt x="534155" y="22803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Heap</a:t>
            </a:r>
          </a:p>
          <a:p>
            <a:pPr algn="ctr"/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b="1" dirty="0"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0" y="3390900"/>
            <a:ext cx="1230516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883442"/>
            <a:ext cx="685800" cy="335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str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5410200" y="3051082"/>
            <a:ext cx="685800" cy="4525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27418" y="3503659"/>
            <a:ext cx="685800" cy="335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24400" y="4023294"/>
            <a:ext cx="685800" cy="335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str2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  <a:endCxn id="6" idx="2"/>
          </p:cNvCxnSpPr>
          <p:nvPr/>
        </p:nvCxnSpPr>
        <p:spPr>
          <a:xfrm flipV="1">
            <a:off x="5413218" y="3600450"/>
            <a:ext cx="682782" cy="7084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4" idx="2"/>
          </p:cNvCxnSpPr>
          <p:nvPr/>
        </p:nvCxnSpPr>
        <p:spPr>
          <a:xfrm flipV="1">
            <a:off x="5398883" y="4149024"/>
            <a:ext cx="926525" cy="1021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325408" y="3939474"/>
            <a:ext cx="1230516" cy="4191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“hello”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“Plus” operator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JVM provides special support for the string concatenation operator ( + 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String a = b + c</a:t>
            </a:r>
            <a:r>
              <a:rPr lang="en-US" dirty="0" smtClean="0">
                <a:solidFill>
                  <a:prstClr val="black"/>
                </a:solidFill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At compile time this become: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String </a:t>
            </a:r>
            <a:r>
              <a:rPr lang="en-US" dirty="0">
                <a:solidFill>
                  <a:prstClr val="black"/>
                </a:solidFill>
              </a:rPr>
              <a:t>a = new </a:t>
            </a:r>
            <a:r>
              <a:rPr lang="en-US" dirty="0" err="1">
                <a:solidFill>
                  <a:prstClr val="black"/>
                </a:solidFill>
              </a:rPr>
              <a:t>StringBuilder</a:t>
            </a:r>
            <a:r>
              <a:rPr lang="en-US" dirty="0">
                <a:solidFill>
                  <a:prstClr val="black"/>
                </a:solidFill>
              </a:rPr>
              <a:t>().append(a).append(b).</a:t>
            </a:r>
            <a:r>
              <a:rPr lang="en-US" dirty="0" err="1">
                <a:solidFill>
                  <a:prstClr val="black"/>
                </a:solidFill>
              </a:rPr>
              <a:t>toString</a:t>
            </a:r>
            <a:r>
              <a:rPr lang="en-US" dirty="0" smtClean="0">
                <a:solidFill>
                  <a:prstClr val="black"/>
                </a:solidFill>
              </a:rPr>
              <a:t>();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0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“Plus”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So this</a:t>
            </a:r>
          </a:p>
          <a:p>
            <a:pPr marL="0" indent="0">
              <a:buNone/>
            </a:pP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s = 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"";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for (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0;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 10;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++) {</a:t>
            </a: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s +=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;  </a:t>
            </a:r>
          </a:p>
          <a:p>
            <a:pPr mar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Can become this:</a:t>
            </a:r>
          </a:p>
          <a:p>
            <a:pPr marL="0" lvl="0" indent="0">
              <a:buNone/>
            </a:pPr>
            <a:endParaRPr lang="en-US" sz="1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en-US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String 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s = "";  </a:t>
            </a:r>
          </a:p>
          <a:p>
            <a:pPr marL="0" lv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for (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= 0;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&lt; 10;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++){  </a:t>
            </a:r>
          </a:p>
          <a:p>
            <a:pPr marL="0" lv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s = new 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StringBuilder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().append(s).append(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  <a:r>
              <a:rPr lang="en-US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toString</a:t>
            </a: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();  </a:t>
            </a:r>
          </a:p>
          <a:p>
            <a:pPr marL="0" lvl="0" indent="0">
              <a:buNone/>
            </a:pPr>
            <a:r>
              <a:rPr lang="en-US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473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StringBuilder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Allows to perform string modification without generating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a large number of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discarded String objects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 smtClean="0"/>
              <a:t>StringBuilder</a:t>
            </a:r>
            <a:r>
              <a:rPr lang="en-US" sz="2800" dirty="0" smtClean="0"/>
              <a:t> </a:t>
            </a:r>
            <a:r>
              <a:rPr lang="en-US" sz="2800" dirty="0" err="1" smtClean="0"/>
              <a:t>sb</a:t>
            </a:r>
            <a:r>
              <a:rPr lang="en-US" sz="2800" dirty="0" smtClean="0"/>
              <a:t> = new </a:t>
            </a:r>
            <a:r>
              <a:rPr lang="en-US" sz="2800" dirty="0" err="1" smtClean="0"/>
              <a:t>StringBuilder</a:t>
            </a:r>
            <a:r>
              <a:rPr lang="en-US" sz="2800" dirty="0" smtClean="0"/>
              <a:t>(“hello”);</a:t>
            </a:r>
          </a:p>
          <a:p>
            <a:pPr marL="0" indent="0">
              <a:buNone/>
            </a:pPr>
            <a:r>
              <a:rPr lang="en-US" sz="2800" dirty="0" err="1" smtClean="0"/>
              <a:t>sb.append</a:t>
            </a:r>
            <a:r>
              <a:rPr lang="en-US" sz="2800" dirty="0" smtClean="0"/>
              <a:t>(“world”);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/>
              <a:t>sb.append</a:t>
            </a:r>
            <a:r>
              <a:rPr lang="en-US" sz="2800" dirty="0" smtClean="0"/>
              <a:t>(“forever”).insert(4, “---”);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sb.toString</a:t>
            </a:r>
            <a:r>
              <a:rPr lang="en-US" sz="2800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308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493</Words>
  <Application>Microsoft Office PowerPoint</Application>
  <PresentationFormat>On-screen Show (4:3)</PresentationFormat>
  <Paragraphs>174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Strings processing</vt:lpstr>
      <vt:lpstr>String</vt:lpstr>
      <vt:lpstr>String class</vt:lpstr>
      <vt:lpstr>Strings are immutable</vt:lpstr>
      <vt:lpstr>Immutable!</vt:lpstr>
      <vt:lpstr>String constant pool</vt:lpstr>
      <vt:lpstr>“Plus” operator </vt:lpstr>
      <vt:lpstr>“Plus” operator</vt:lpstr>
      <vt:lpstr>The StringBuilder Class</vt:lpstr>
      <vt:lpstr>StringBuilder in action</vt:lpstr>
      <vt:lpstr>StringBuffer</vt:lpstr>
      <vt:lpstr>?</vt:lpstr>
      <vt:lpstr>Tokens</vt:lpstr>
      <vt:lpstr>String Tokenizers</vt:lpstr>
      <vt:lpstr>Regular Expressions</vt:lpstr>
      <vt:lpstr>Regular Expressions</vt:lpstr>
      <vt:lpstr>String formatting</vt:lpstr>
      <vt:lpstr>?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processing</dc:title>
  <dc:creator>Aleh Stsiapanau</dc:creator>
  <cp:lastModifiedBy>Aleh Stsiapanau</cp:lastModifiedBy>
  <cp:revision>46</cp:revision>
  <dcterms:created xsi:type="dcterms:W3CDTF">2012-03-06T14:27:34Z</dcterms:created>
  <dcterms:modified xsi:type="dcterms:W3CDTF">2013-03-15T09:50:22Z</dcterms:modified>
</cp:coreProperties>
</file>