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4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2783B-29FE-4099-82BA-5742ECBE45C6}"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334798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2783B-29FE-4099-82BA-5742ECBE45C6}"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389247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2783B-29FE-4099-82BA-5742ECBE45C6}"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2423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2783B-29FE-4099-82BA-5742ECBE45C6}"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81650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2783B-29FE-4099-82BA-5742ECBE45C6}"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90497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2783B-29FE-4099-82BA-5742ECBE45C6}"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97563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C2783B-29FE-4099-82BA-5742ECBE45C6}" type="datetimeFigureOut">
              <a:rPr lang="en-US" smtClean="0"/>
              <a:t>3/18/2013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158665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C2783B-29FE-4099-82BA-5742ECBE45C6}" type="datetimeFigureOut">
              <a:rPr lang="en-US" smtClean="0"/>
              <a:t>3/18/2013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324041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2783B-29FE-4099-82BA-5742ECBE45C6}" type="datetimeFigureOut">
              <a:rPr lang="en-US" smtClean="0"/>
              <a:t>3/18/2013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7803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2783B-29FE-4099-82BA-5742ECBE45C6}"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360378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2783B-29FE-4099-82BA-5742ECBE45C6}"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231F9-614C-49A3-BBC7-3B795E608975}" type="slidenum">
              <a:rPr lang="en-US" smtClean="0"/>
              <a:t>‹#›</a:t>
            </a:fld>
            <a:endParaRPr lang="en-US"/>
          </a:p>
        </p:txBody>
      </p:sp>
    </p:spTree>
    <p:extLst>
      <p:ext uri="{BB962C8B-B14F-4D97-AF65-F5344CB8AC3E}">
        <p14:creationId xmlns:p14="http://schemas.microsoft.com/office/powerpoint/2010/main" val="236268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783B-29FE-4099-82BA-5742ECBE45C6}" type="datetimeFigureOut">
              <a:rPr lang="en-US" smtClean="0"/>
              <a:t>3/18/2013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231F9-614C-49A3-BBC7-3B795E608975}" type="slidenum">
              <a:rPr lang="en-US" smtClean="0"/>
              <a:t>‹#›</a:t>
            </a:fld>
            <a:endParaRPr lang="en-US"/>
          </a:p>
        </p:txBody>
      </p:sp>
    </p:spTree>
    <p:extLst>
      <p:ext uri="{BB962C8B-B14F-4D97-AF65-F5344CB8AC3E}">
        <p14:creationId xmlns:p14="http://schemas.microsoft.com/office/powerpoint/2010/main" val="21719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Enumerations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601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Pattern</a:t>
            </a:r>
            <a:endParaRPr lang="en-US" dirty="0"/>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417345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8458200" cy="4343399"/>
          </a:xfrm>
        </p:spPr>
        <p:txBody>
          <a:bodyPr>
            <a:noAutofit/>
          </a:bodyPr>
          <a:lstStyle/>
          <a:p>
            <a:pPr algn="l"/>
            <a:r>
              <a:rPr lang="en-US" sz="3200" dirty="0" err="1">
                <a:latin typeface="Courier New" pitchFamily="49" charset="0"/>
                <a:cs typeface="Courier New" pitchFamily="49" charset="0"/>
              </a:rPr>
              <a:t>enum</a:t>
            </a:r>
            <a:r>
              <a:rPr lang="en-US" sz="3200" dirty="0">
                <a:latin typeface="Courier New" pitchFamily="49" charset="0"/>
                <a:cs typeface="Courier New" pitchFamily="49" charset="0"/>
              </a:rPr>
              <a:t> </a:t>
            </a:r>
            <a:r>
              <a:rPr lang="en-US" sz="3200" dirty="0" err="1">
                <a:latin typeface="Courier New" pitchFamily="49" charset="0"/>
                <a:cs typeface="Courier New" pitchFamily="49" charset="0"/>
              </a:rPr>
              <a:t>AnimalType</a:t>
            </a:r>
            <a:r>
              <a:rPr lang="en-US" sz="3200" dirty="0">
                <a:latin typeface="Courier New" pitchFamily="49" charset="0"/>
                <a:cs typeface="Courier New" pitchFamily="49" charset="0"/>
              </a:rPr>
              <a:t> </a:t>
            </a:r>
            <a:r>
              <a:rPr lang="en-US" sz="3200" dirty="0" smtClean="0">
                <a:latin typeface="Courier New" pitchFamily="49" charset="0"/>
                <a:cs typeface="Courier New" pitchFamily="49" charset="0"/>
              </a:rPr>
              <a:t>{</a:t>
            </a:r>
            <a:br>
              <a:rPr lang="en-US" sz="3200" dirty="0" smtClean="0">
                <a:latin typeface="Courier New" pitchFamily="49" charset="0"/>
                <a:cs typeface="Courier New" pitchFamily="49" charset="0"/>
              </a:rPr>
            </a:br>
            <a:r>
              <a:rPr lang="en-US" sz="3200" dirty="0" smtClean="0">
                <a:latin typeface="Courier New" pitchFamily="49" charset="0"/>
                <a:cs typeface="Courier New" pitchFamily="49" charset="0"/>
              </a:rPr>
              <a:t>  </a:t>
            </a:r>
            <a:r>
              <a:rPr lang="en-US" sz="3200" i="1" dirty="0" smtClean="0">
                <a:latin typeface="Courier New" pitchFamily="49" charset="0"/>
                <a:cs typeface="Courier New" pitchFamily="49" charset="0"/>
              </a:rPr>
              <a:t>DOG</a:t>
            </a:r>
            <a:r>
              <a:rPr lang="en-US" sz="3200" i="1" dirty="0">
                <a:latin typeface="Courier New" pitchFamily="49" charset="0"/>
                <a:cs typeface="Courier New" pitchFamily="49" charset="0"/>
              </a:rPr>
              <a:t>, CAT, </a:t>
            </a:r>
            <a:r>
              <a:rPr lang="en-US" sz="3200" i="1" dirty="0" smtClean="0">
                <a:latin typeface="Courier New" pitchFamily="49" charset="0"/>
                <a:cs typeface="Courier New" pitchFamily="49" charset="0"/>
              </a:rPr>
              <a:t>BIRD</a:t>
            </a:r>
            <a:br>
              <a:rPr lang="en-US" sz="3200" i="1" dirty="0" smtClean="0">
                <a:latin typeface="Courier New" pitchFamily="49" charset="0"/>
                <a:cs typeface="Courier New" pitchFamily="49" charset="0"/>
              </a:rPr>
            </a:br>
            <a:r>
              <a:rPr lang="en-US" sz="3200" i="1" dirty="0" smtClean="0">
                <a:latin typeface="Courier New" pitchFamily="49" charset="0"/>
                <a:cs typeface="Courier New" pitchFamily="49" charset="0"/>
              </a:rPr>
              <a:t>}</a:t>
            </a:r>
            <a:br>
              <a:rPr lang="en-US" sz="3200" i="1" dirty="0" smtClean="0">
                <a:latin typeface="Courier New" pitchFamily="49" charset="0"/>
                <a:cs typeface="Courier New" pitchFamily="49" charset="0"/>
              </a:rPr>
            </a:br>
            <a:r>
              <a:rPr lang="en-US" sz="3200" i="1" dirty="0">
                <a:latin typeface="Courier New" pitchFamily="49" charset="0"/>
                <a:cs typeface="Courier New" pitchFamily="49" charset="0"/>
              </a:rPr>
              <a:t/>
            </a:r>
            <a:br>
              <a:rPr lang="en-US" sz="3200" i="1" dirty="0">
                <a:latin typeface="Courier New" pitchFamily="49" charset="0"/>
                <a:cs typeface="Courier New" pitchFamily="49" charset="0"/>
              </a:rPr>
            </a:br>
            <a:r>
              <a:rPr lang="en-US" sz="3200" dirty="0">
                <a:latin typeface="Courier New" pitchFamily="49" charset="0"/>
                <a:cs typeface="Courier New" pitchFamily="49" charset="0"/>
              </a:rPr>
              <a:t>abstract class Animal { </a:t>
            </a:r>
            <a:r>
              <a:rPr lang="en-US" sz="3200" dirty="0" smtClean="0">
                <a:latin typeface="Courier New" pitchFamily="49" charset="0"/>
                <a:cs typeface="Courier New" pitchFamily="49" charset="0"/>
              </a:rPr>
              <a:t>}</a:t>
            </a:r>
            <a:br>
              <a:rPr lang="en-US" sz="3200" dirty="0" smtClean="0">
                <a:latin typeface="Courier New" pitchFamily="49" charset="0"/>
                <a:cs typeface="Courier New" pitchFamily="49" charset="0"/>
              </a:rPr>
            </a:br>
            <a:r>
              <a:rPr lang="en-US" sz="3200" dirty="0">
                <a:latin typeface="Courier New" pitchFamily="49" charset="0"/>
                <a:cs typeface="Courier New" pitchFamily="49" charset="0"/>
              </a:rPr>
              <a:t/>
            </a:r>
            <a:br>
              <a:rPr lang="en-US" sz="3200" dirty="0">
                <a:latin typeface="Courier New" pitchFamily="49" charset="0"/>
                <a:cs typeface="Courier New" pitchFamily="49" charset="0"/>
              </a:rPr>
            </a:br>
            <a:r>
              <a:rPr lang="en-US" sz="3200" dirty="0">
                <a:latin typeface="Courier New" pitchFamily="49" charset="0"/>
                <a:cs typeface="Courier New" pitchFamily="49" charset="0"/>
              </a:rPr>
              <a:t>class Dog extends Animal { }</a:t>
            </a:r>
            <a:br>
              <a:rPr lang="en-US" sz="3200" dirty="0">
                <a:latin typeface="Courier New" pitchFamily="49" charset="0"/>
                <a:cs typeface="Courier New" pitchFamily="49" charset="0"/>
              </a:rPr>
            </a:br>
            <a:r>
              <a:rPr lang="en-US" sz="3200" dirty="0">
                <a:latin typeface="Courier New" pitchFamily="49" charset="0"/>
                <a:cs typeface="Courier New" pitchFamily="49" charset="0"/>
              </a:rPr>
              <a:t>class Cat extends Animal { }</a:t>
            </a:r>
            <a:br>
              <a:rPr lang="en-US" sz="3200" dirty="0">
                <a:latin typeface="Courier New" pitchFamily="49" charset="0"/>
                <a:cs typeface="Courier New" pitchFamily="49" charset="0"/>
              </a:rPr>
            </a:br>
            <a:r>
              <a:rPr lang="en-US" sz="3200" dirty="0">
                <a:latin typeface="Courier New" pitchFamily="49" charset="0"/>
                <a:cs typeface="Courier New" pitchFamily="49" charset="0"/>
              </a:rPr>
              <a:t>class Bird extends Animal { }</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412862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382000" cy="5715000"/>
          </a:xfrm>
        </p:spPr>
        <p:txBody>
          <a:bodyPr>
            <a:noAutofit/>
          </a:bodyPr>
          <a:lstStyle/>
          <a:p>
            <a:pPr algn="l"/>
            <a:r>
              <a:rPr lang="en-US" sz="2000" dirty="0">
                <a:latin typeface="Courier New" pitchFamily="49" charset="0"/>
                <a:cs typeface="Courier New" pitchFamily="49" charset="0"/>
              </a:rPr>
              <a:t>class </a:t>
            </a:r>
            <a:r>
              <a:rPr lang="en-US" sz="2000" dirty="0" err="1">
                <a:latin typeface="Courier New" pitchFamily="49" charset="0"/>
                <a:cs typeface="Courier New" pitchFamily="49" charset="0"/>
              </a:rPr>
              <a:t>AnimalFactory</a:t>
            </a: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static Animal </a:t>
            </a:r>
            <a:r>
              <a:rPr lang="en-US" sz="2000" dirty="0" err="1">
                <a:latin typeface="Courier New" pitchFamily="49" charset="0"/>
                <a:cs typeface="Courier New" pitchFamily="49" charset="0"/>
              </a:rPr>
              <a:t>createAnimal</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AnimalType</a:t>
            </a:r>
            <a:r>
              <a:rPr lang="en-US" sz="2000" dirty="0">
                <a:latin typeface="Courier New" pitchFamily="49" charset="0"/>
                <a:cs typeface="Courier New" pitchFamily="49" charset="0"/>
              </a:rPr>
              <a:t> type)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switch (type)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case </a:t>
            </a:r>
            <a:r>
              <a:rPr lang="en-US" sz="2000" i="1" dirty="0">
                <a:latin typeface="Courier New" pitchFamily="49" charset="0"/>
                <a:cs typeface="Courier New" pitchFamily="49" charset="0"/>
              </a:rPr>
              <a:t>DOG:</a:t>
            </a:r>
            <a:br>
              <a:rPr lang="en-US" sz="2000" i="1" dirty="0">
                <a:latin typeface="Courier New" pitchFamily="49" charset="0"/>
                <a:cs typeface="Courier New" pitchFamily="49" charset="0"/>
              </a:rPr>
            </a:br>
            <a:r>
              <a:rPr lang="en-US" sz="2000" dirty="0">
                <a:latin typeface="Courier New" pitchFamily="49" charset="0"/>
                <a:cs typeface="Courier New" pitchFamily="49" charset="0"/>
              </a:rPr>
              <a:t>      return new </a:t>
            </a:r>
            <a:r>
              <a:rPr lang="en-US" sz="2000">
                <a:latin typeface="Courier New" pitchFamily="49" charset="0"/>
                <a:cs typeface="Courier New" pitchFamily="49" charset="0"/>
              </a:rPr>
              <a:t>Dog</a:t>
            </a:r>
            <a:r>
              <a:rPr lang="en-US" sz="2000" smtClean="0">
                <a:latin typeface="Courier New" pitchFamily="49" charset="0"/>
                <a:cs typeface="Courier New" pitchFamily="49" charset="0"/>
              </a:rPr>
              <a:t>();</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case </a:t>
            </a:r>
            <a:r>
              <a:rPr lang="en-US" sz="2000" i="1" dirty="0">
                <a:latin typeface="Courier New" pitchFamily="49" charset="0"/>
                <a:cs typeface="Courier New" pitchFamily="49" charset="0"/>
              </a:rPr>
              <a:t>CAT:</a:t>
            </a:r>
            <a:br>
              <a:rPr lang="en-US" sz="2000" i="1" dirty="0">
                <a:latin typeface="Courier New" pitchFamily="49" charset="0"/>
                <a:cs typeface="Courier New" pitchFamily="49" charset="0"/>
              </a:rPr>
            </a:br>
            <a:r>
              <a:rPr lang="en-US" sz="2000" dirty="0">
                <a:latin typeface="Courier New" pitchFamily="49" charset="0"/>
                <a:cs typeface="Courier New" pitchFamily="49" charset="0"/>
              </a:rPr>
              <a:t>      return new Cat();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case </a:t>
            </a:r>
            <a:r>
              <a:rPr lang="en-US" sz="2000" i="1" dirty="0">
                <a:latin typeface="Courier New" pitchFamily="49" charset="0"/>
                <a:cs typeface="Courier New" pitchFamily="49" charset="0"/>
              </a:rPr>
              <a:t>BIRD:</a:t>
            </a:r>
            <a:br>
              <a:rPr lang="en-US" sz="2000" i="1" dirty="0">
                <a:latin typeface="Courier New" pitchFamily="49" charset="0"/>
                <a:cs typeface="Courier New" pitchFamily="49" charset="0"/>
              </a:rPr>
            </a:br>
            <a:r>
              <a:rPr lang="en-US" sz="2000" dirty="0">
                <a:latin typeface="Courier New" pitchFamily="49" charset="0"/>
                <a:cs typeface="Courier New" pitchFamily="49" charset="0"/>
              </a:rPr>
              <a:t>      return new Bird();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default: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throw new </a:t>
            </a:r>
            <a:r>
              <a:rPr lang="en-US" sz="2000" dirty="0" err="1">
                <a:latin typeface="Courier New" pitchFamily="49" charset="0"/>
                <a:cs typeface="Courier New" pitchFamily="49" charset="0"/>
              </a:rPr>
              <a:t>IllegalArgumentException</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2451202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382000" cy="5715000"/>
          </a:xfrm>
        </p:spPr>
        <p:txBody>
          <a:bodyPr>
            <a:noAutofit/>
          </a:bodyPr>
          <a:lstStyle/>
          <a:p>
            <a:pPr algn="l"/>
            <a:r>
              <a:rPr lang="en-US" sz="2400" dirty="0">
                <a:latin typeface="Courier New" pitchFamily="49" charset="0"/>
                <a:cs typeface="Courier New" pitchFamily="49" charset="0"/>
              </a:rPr>
              <a:t>class Tester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void </a:t>
            </a:r>
            <a:r>
              <a:rPr lang="en-US" sz="2400" dirty="0" err="1">
                <a:latin typeface="Courier New" pitchFamily="49" charset="0"/>
                <a:cs typeface="Courier New" pitchFamily="49" charset="0"/>
              </a:rPr>
              <a:t>doIt</a:t>
            </a:r>
            <a:r>
              <a:rPr lang="en-US" sz="2400" dirty="0">
                <a:latin typeface="Courier New" pitchFamily="49" charset="0"/>
                <a:cs typeface="Courier New" pitchFamily="49" charset="0"/>
              </a:rPr>
              <a:t>()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Animal dog = </a:t>
            </a:r>
            <a:r>
              <a:rPr lang="en-US" sz="2400" dirty="0" err="1" smtClean="0">
                <a:latin typeface="Courier New" pitchFamily="49" charset="0"/>
                <a:cs typeface="Courier New" pitchFamily="49" charset="0"/>
              </a:rPr>
              <a:t>AnimalFactory.</a:t>
            </a:r>
            <a:r>
              <a:rPr lang="en-US" sz="2400" i="1" dirty="0" err="1" smtClean="0">
                <a:latin typeface="Courier New" pitchFamily="49" charset="0"/>
                <a:cs typeface="Courier New" pitchFamily="49" charset="0"/>
              </a:rPr>
              <a:t>createAnimal</a:t>
            </a:r>
            <a:r>
              <a:rPr lang="en-US" sz="2400" i="1" dirty="0" smtClean="0">
                <a:latin typeface="Courier New" pitchFamily="49" charset="0"/>
                <a:cs typeface="Courier New" pitchFamily="49" charset="0"/>
              </a:rPr>
              <a:t>(</a:t>
            </a:r>
            <a:br>
              <a:rPr lang="en-US" sz="2400" i="1" dirty="0" smtClean="0">
                <a:latin typeface="Courier New" pitchFamily="49" charset="0"/>
                <a:cs typeface="Courier New" pitchFamily="49" charset="0"/>
              </a:rPr>
            </a:br>
            <a:r>
              <a:rPr lang="en-US" sz="2400" i="1" dirty="0" smtClean="0">
                <a:latin typeface="Courier New" pitchFamily="49" charset="0"/>
                <a:cs typeface="Courier New" pitchFamily="49" charset="0"/>
              </a:rPr>
              <a:t>       AnimalType.DOG</a:t>
            </a:r>
            <a:r>
              <a:rPr lang="en-US" sz="2400" i="1" dirty="0">
                <a:latin typeface="Courier New" pitchFamily="49" charset="0"/>
                <a:cs typeface="Courier New" pitchFamily="49" charset="0"/>
              </a:rPr>
              <a:t>);</a:t>
            </a:r>
            <a:br>
              <a:rPr lang="en-US" sz="2400" i="1" dirty="0">
                <a:latin typeface="Courier New" pitchFamily="49" charset="0"/>
                <a:cs typeface="Courier New" pitchFamily="49" charset="0"/>
              </a:rPr>
            </a:br>
            <a:r>
              <a:rPr lang="en-US" sz="2400" dirty="0">
                <a:latin typeface="Courier New" pitchFamily="49" charset="0"/>
                <a:cs typeface="Courier New" pitchFamily="49" charset="0"/>
              </a:rPr>
              <a:t>    Animal cat = </a:t>
            </a:r>
            <a:r>
              <a:rPr lang="en-US" sz="2400" dirty="0" err="1">
                <a:latin typeface="Courier New" pitchFamily="49" charset="0"/>
                <a:cs typeface="Courier New" pitchFamily="49" charset="0"/>
              </a:rPr>
              <a:t>AnimalFactory.</a:t>
            </a:r>
            <a:r>
              <a:rPr lang="en-US" sz="2400" i="1" dirty="0" err="1">
                <a:latin typeface="Courier New" pitchFamily="49" charset="0"/>
                <a:cs typeface="Courier New" pitchFamily="49" charset="0"/>
              </a:rPr>
              <a:t>createAnimal</a:t>
            </a:r>
            <a:r>
              <a:rPr lang="en-US" sz="2400" i="1" dirty="0" smtClean="0">
                <a:latin typeface="Courier New" pitchFamily="49" charset="0"/>
                <a:cs typeface="Courier New" pitchFamily="49" charset="0"/>
              </a:rPr>
              <a:t>(</a:t>
            </a:r>
            <a:br>
              <a:rPr lang="en-US" sz="2400" i="1" dirty="0" smtClean="0">
                <a:latin typeface="Courier New" pitchFamily="49" charset="0"/>
                <a:cs typeface="Courier New" pitchFamily="49" charset="0"/>
              </a:rPr>
            </a:br>
            <a:r>
              <a:rPr lang="en-US" sz="2400" i="1" dirty="0" smtClean="0">
                <a:latin typeface="Courier New" pitchFamily="49" charset="0"/>
                <a:cs typeface="Courier New" pitchFamily="49" charset="0"/>
              </a:rPr>
              <a:t>       AnimalType.CAT</a:t>
            </a:r>
            <a:r>
              <a:rPr lang="en-US" sz="2400" i="1" dirty="0">
                <a:latin typeface="Courier New" pitchFamily="49" charset="0"/>
                <a:cs typeface="Courier New" pitchFamily="49" charset="0"/>
              </a:rPr>
              <a:t>);</a:t>
            </a:r>
            <a:br>
              <a:rPr lang="en-US" sz="2400" i="1" dirty="0">
                <a:latin typeface="Courier New" pitchFamily="49" charset="0"/>
                <a:cs typeface="Courier New" pitchFamily="49" charset="0"/>
              </a:rPr>
            </a:br>
            <a:r>
              <a:rPr lang="en-US" sz="2400" dirty="0">
                <a:latin typeface="Courier New" pitchFamily="49" charset="0"/>
                <a:cs typeface="Courier New" pitchFamily="49" charset="0"/>
              </a:rPr>
              <a:t>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221957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304324" y="1164432"/>
            <a:ext cx="8405336" cy="4610576"/>
          </a:xfrm>
        </p:spPr>
        <p:txBody>
          <a:bodyPr lIns="0" tIns="0" rIns="0" bIns="0" anchor="t"/>
          <a:lstStyle/>
          <a:p>
            <a:pPr eaLnBrk="1" hangingPunct="1">
              <a:lnSpc>
                <a:spcPct val="95000"/>
              </a:lnSpc>
            </a:pPr>
            <a:r>
              <a:rPr lang="en-US" sz="5800" dirty="0">
                <a:solidFill>
                  <a:srgbClr val="332B29"/>
                </a:solidFill>
                <a:latin typeface="Times" pitchFamily="34"/>
              </a:rPr>
              <a:t>An </a:t>
            </a:r>
            <a:r>
              <a:rPr lang="en-US" sz="5800" dirty="0">
                <a:solidFill>
                  <a:srgbClr val="38761D"/>
                </a:solidFill>
                <a:latin typeface="Times" pitchFamily="34"/>
              </a:rPr>
              <a:t>enumeration</a:t>
            </a:r>
            <a:r>
              <a:rPr lang="en-US" sz="5800" dirty="0">
                <a:solidFill>
                  <a:srgbClr val="332B29"/>
                </a:solidFill>
                <a:latin typeface="Times" pitchFamily="34"/>
              </a:rPr>
              <a:t> is a fixed set of constants. An </a:t>
            </a:r>
            <a:r>
              <a:rPr lang="en-US" sz="5800" dirty="0" err="1">
                <a:solidFill>
                  <a:srgbClr val="38761D"/>
                </a:solidFill>
                <a:latin typeface="Times" pitchFamily="34"/>
              </a:rPr>
              <a:t>enum</a:t>
            </a:r>
            <a:r>
              <a:rPr lang="en-US" sz="5800" dirty="0">
                <a:solidFill>
                  <a:srgbClr val="332B29"/>
                </a:solidFill>
                <a:latin typeface="Times" pitchFamily="34"/>
              </a:rPr>
              <a:t> is a Java class that represents an enumeration.</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34283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954405" y="640080"/>
            <a:ext cx="7926705" cy="5522119"/>
          </a:xfrm>
        </p:spPr>
        <p:txBody>
          <a:bodyPr lIns="0" tIns="0" rIns="0" bIns="0" anchor="t"/>
          <a:lstStyle/>
          <a:p>
            <a:pPr algn="l" eaLnBrk="1" hangingPunct="1">
              <a:lnSpc>
                <a:spcPct val="95000"/>
              </a:lnSpc>
            </a:pPr>
            <a:r>
              <a:rPr lang="en-US" sz="4300" dirty="0">
                <a:solidFill>
                  <a:srgbClr val="332B29"/>
                </a:solidFill>
                <a:latin typeface="Times" pitchFamily="34"/>
              </a:rPr>
              <a:t>public </a:t>
            </a:r>
            <a:r>
              <a:rPr lang="en-US" sz="4300" dirty="0" err="1">
                <a:solidFill>
                  <a:srgbClr val="38761D"/>
                </a:solidFill>
                <a:latin typeface="Times" pitchFamily="34"/>
              </a:rPr>
              <a:t>enum</a:t>
            </a:r>
            <a:r>
              <a:rPr lang="en-US" sz="4300" dirty="0">
                <a:solidFill>
                  <a:srgbClr val="332B29"/>
                </a:solidFill>
                <a:latin typeface="Times" pitchFamily="34"/>
              </a:rPr>
              <a:t> Season {</a:t>
            </a:r>
            <a:r>
              <a:rPr lang="en-US" dirty="0" smtClean="0"/>
              <a:t/>
            </a:r>
            <a:br>
              <a:rPr lang="en-US" dirty="0" smtClean="0"/>
            </a:br>
            <a:r>
              <a:rPr lang="en-US" sz="4300" dirty="0">
                <a:solidFill>
                  <a:srgbClr val="332B29"/>
                </a:solidFill>
                <a:latin typeface="Times" pitchFamily="34"/>
              </a:rPr>
              <a:t>  WINTER,</a:t>
            </a:r>
            <a:r>
              <a:rPr lang="en-US" dirty="0" smtClean="0"/>
              <a:t/>
            </a:r>
            <a:br>
              <a:rPr lang="en-US" dirty="0" smtClean="0"/>
            </a:br>
            <a:r>
              <a:rPr lang="en-US" sz="4300" dirty="0">
                <a:solidFill>
                  <a:srgbClr val="332B29"/>
                </a:solidFill>
                <a:latin typeface="Times" pitchFamily="34"/>
              </a:rPr>
              <a:t>  SPRING,</a:t>
            </a:r>
            <a:r>
              <a:rPr lang="en-US" dirty="0" smtClean="0"/>
              <a:t/>
            </a:r>
            <a:br>
              <a:rPr lang="en-US" dirty="0" smtClean="0"/>
            </a:br>
            <a:r>
              <a:rPr lang="en-US" sz="4300" dirty="0">
                <a:solidFill>
                  <a:srgbClr val="332B29"/>
                </a:solidFill>
                <a:latin typeface="Times" pitchFamily="34"/>
              </a:rPr>
              <a:t>  SUMMER,</a:t>
            </a:r>
            <a:r>
              <a:rPr lang="en-US" dirty="0" smtClean="0"/>
              <a:t/>
            </a:r>
            <a:br>
              <a:rPr lang="en-US" dirty="0" smtClean="0"/>
            </a:br>
            <a:r>
              <a:rPr lang="en-US" sz="4300" dirty="0">
                <a:solidFill>
                  <a:srgbClr val="332B29"/>
                </a:solidFill>
                <a:latin typeface="Times" pitchFamily="34"/>
              </a:rPr>
              <a:t>  FALL</a:t>
            </a:r>
            <a:r>
              <a:rPr lang="en-US" dirty="0" smtClean="0"/>
              <a:t/>
            </a:r>
            <a:br>
              <a:rPr lang="en-US" dirty="0" smtClean="0"/>
            </a:br>
            <a:r>
              <a:rPr lang="en-US" sz="4300" dirty="0">
                <a:solidFill>
                  <a:srgbClr val="332B29"/>
                </a:solidFill>
                <a:latin typeface="Times" pitchFamily="34"/>
              </a:rPr>
              <a:t>}</a:t>
            </a:r>
            <a:r>
              <a:rPr lang="en-US" dirty="0" smtClean="0"/>
              <a:t/>
            </a:r>
            <a:br>
              <a:rPr lang="en-US" dirty="0" smtClean="0"/>
            </a:br>
            <a:r>
              <a:rPr lang="en-US" sz="4300" dirty="0">
                <a:solidFill>
                  <a:srgbClr val="332B29"/>
                </a:solidFill>
                <a:latin typeface="Times" pitchFamily="34"/>
              </a:rPr>
              <a:t/>
            </a:r>
            <a:br>
              <a:rPr lang="en-US" sz="4300" dirty="0">
                <a:solidFill>
                  <a:srgbClr val="332B29"/>
                </a:solidFill>
                <a:latin typeface="Times" pitchFamily="34"/>
              </a:rPr>
            </a:br>
            <a:r>
              <a:rPr lang="en-US" sz="4300" dirty="0">
                <a:solidFill>
                  <a:srgbClr val="332B29"/>
                </a:solidFill>
                <a:latin typeface="Times" pitchFamily="34"/>
              </a:rPr>
              <a:t>Season now = </a:t>
            </a:r>
            <a:r>
              <a:rPr lang="en-US" sz="4300" dirty="0" err="1">
                <a:solidFill>
                  <a:srgbClr val="332B29"/>
                </a:solidFill>
                <a:latin typeface="Times" pitchFamily="34"/>
              </a:rPr>
              <a:t>Season.FALL</a:t>
            </a:r>
            <a:r>
              <a:rPr lang="en-US" sz="4300" dirty="0">
                <a:solidFill>
                  <a:srgbClr val="332B29"/>
                </a:solidFill>
                <a:latin typeface="Times" pitchFamily="34"/>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1203732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ctrTitle"/>
          </p:nvPr>
        </p:nvSpPr>
        <p:spPr>
          <a:xfrm>
            <a:off x="662940" y="891540"/>
            <a:ext cx="7739539" cy="5237798"/>
          </a:xfrm>
        </p:spPr>
        <p:txBody>
          <a:bodyPr lIns="0" tIns="0" rIns="0" bIns="0" anchor="t"/>
          <a:lstStyle/>
          <a:p>
            <a:pPr algn="l" eaLnBrk="1" hangingPunct="1">
              <a:lnSpc>
                <a:spcPct val="95000"/>
              </a:lnSpc>
              <a:buClr>
                <a:srgbClr val="332B29"/>
              </a:buClr>
            </a:pPr>
            <a:r>
              <a:rPr lang="en-US" sz="3200" dirty="0">
                <a:solidFill>
                  <a:srgbClr val="332B29"/>
                </a:solidFill>
                <a:latin typeface="Times" pitchFamily="34"/>
              </a:rPr>
              <a:t>The </a:t>
            </a:r>
            <a:r>
              <a:rPr lang="en-US" sz="3200" dirty="0" err="1">
                <a:solidFill>
                  <a:srgbClr val="332B29"/>
                </a:solidFill>
                <a:latin typeface="Times" pitchFamily="34"/>
              </a:rPr>
              <a:t>enum</a:t>
            </a:r>
            <a:r>
              <a:rPr lang="en-US" sz="3200" dirty="0">
                <a:solidFill>
                  <a:srgbClr val="332B29"/>
                </a:solidFill>
                <a:latin typeface="Times" pitchFamily="34"/>
              </a:rPr>
              <a:t> keyword actually defines a class behind the scenes that extends </a:t>
            </a:r>
            <a:r>
              <a:rPr lang="en-US" sz="3200" dirty="0" err="1">
                <a:solidFill>
                  <a:srgbClr val="0B5394"/>
                </a:solidFill>
                <a:latin typeface="Times" pitchFamily="34"/>
              </a:rPr>
              <a:t>java.lang.Enum</a:t>
            </a:r>
            <a:r>
              <a:rPr lang="en-US" sz="3200" dirty="0">
                <a:solidFill>
                  <a:srgbClr val="332B29"/>
                </a:solidFill>
                <a:latin typeface="Times" pitchFamily="34"/>
              </a:rPr>
              <a:t>. Therefore, an </a:t>
            </a:r>
            <a:r>
              <a:rPr lang="en-US" sz="3200" dirty="0" err="1">
                <a:solidFill>
                  <a:srgbClr val="332B29"/>
                </a:solidFill>
                <a:latin typeface="Times" pitchFamily="34"/>
              </a:rPr>
              <a:t>enum</a:t>
            </a:r>
            <a:r>
              <a:rPr lang="en-US" sz="3200" dirty="0">
                <a:solidFill>
                  <a:srgbClr val="332B29"/>
                </a:solidFill>
                <a:latin typeface="Times" pitchFamily="34"/>
              </a:rPr>
              <a:t> cannot extend any other class or </a:t>
            </a:r>
            <a:r>
              <a:rPr lang="en-US" sz="3200" dirty="0" err="1">
                <a:solidFill>
                  <a:srgbClr val="332B29"/>
                </a:solidFill>
                <a:latin typeface="Times" pitchFamily="34"/>
              </a:rPr>
              <a:t>enum</a:t>
            </a:r>
            <a:r>
              <a:rPr lang="en-US" sz="3200" dirty="0">
                <a:solidFill>
                  <a:srgbClr val="332B29"/>
                </a:solidFill>
                <a:latin typeface="Times" pitchFamily="34"/>
              </a:rPr>
              <a:t>.</a:t>
            </a:r>
            <a:br>
              <a:rPr lang="en-US" sz="3200" dirty="0">
                <a:solidFill>
                  <a:srgbClr val="332B29"/>
                </a:solidFill>
                <a:latin typeface="Times" pitchFamily="34"/>
              </a:rPr>
            </a:br>
            <a:r>
              <a:rPr lang="en-US" dirty="0" smtClean="0"/>
              <a:t/>
            </a:r>
            <a:br>
              <a:rPr lang="en-US" dirty="0" smtClean="0"/>
            </a:br>
            <a:r>
              <a:rPr lang="en-US" sz="3200" dirty="0">
                <a:solidFill>
                  <a:srgbClr val="332B29"/>
                </a:solidFill>
                <a:latin typeface="Times" pitchFamily="34"/>
              </a:rPr>
              <a:t>You do not instantiate an </a:t>
            </a:r>
            <a:r>
              <a:rPr lang="en-US" sz="3200" dirty="0" err="1">
                <a:solidFill>
                  <a:srgbClr val="332B29"/>
                </a:solidFill>
                <a:latin typeface="Times" pitchFamily="34"/>
              </a:rPr>
              <a:t>enum</a:t>
            </a:r>
            <a:r>
              <a:rPr lang="en-US" sz="3200" dirty="0">
                <a:solidFill>
                  <a:srgbClr val="332B29"/>
                </a:solidFill>
                <a:latin typeface="Times" pitchFamily="34"/>
              </a:rPr>
              <a:t>. The constants defined in an </a:t>
            </a:r>
            <a:r>
              <a:rPr lang="en-US" sz="3200" dirty="0" err="1">
                <a:solidFill>
                  <a:srgbClr val="332B29"/>
                </a:solidFill>
                <a:latin typeface="Times" pitchFamily="34"/>
              </a:rPr>
              <a:t>enum</a:t>
            </a:r>
            <a:r>
              <a:rPr lang="en-US" sz="3200" dirty="0">
                <a:solidFill>
                  <a:srgbClr val="332B29"/>
                </a:solidFill>
                <a:latin typeface="Times" pitchFamily="34"/>
              </a:rPr>
              <a:t> are all implicitly </a:t>
            </a:r>
            <a:r>
              <a:rPr lang="en-US" sz="3200" dirty="0">
                <a:solidFill>
                  <a:srgbClr val="0B5394"/>
                </a:solidFill>
                <a:latin typeface="Times" pitchFamily="34"/>
              </a:rPr>
              <a:t>public</a:t>
            </a:r>
            <a:r>
              <a:rPr lang="en-US" sz="3200" dirty="0">
                <a:solidFill>
                  <a:srgbClr val="332B29"/>
                </a:solidFill>
                <a:latin typeface="Times" pitchFamily="34"/>
              </a:rPr>
              <a:t>, </a:t>
            </a:r>
            <a:r>
              <a:rPr lang="en-US" sz="3200" dirty="0">
                <a:solidFill>
                  <a:srgbClr val="0B5394"/>
                </a:solidFill>
                <a:latin typeface="Times" pitchFamily="34"/>
              </a:rPr>
              <a:t>final</a:t>
            </a:r>
            <a:r>
              <a:rPr lang="en-US" sz="3200" dirty="0">
                <a:solidFill>
                  <a:srgbClr val="332B29"/>
                </a:solidFill>
                <a:latin typeface="Times" pitchFamily="34"/>
              </a:rPr>
              <a:t>, and </a:t>
            </a:r>
            <a:r>
              <a:rPr lang="en-US" sz="3200" dirty="0">
                <a:solidFill>
                  <a:srgbClr val="0B5394"/>
                </a:solidFill>
                <a:latin typeface="Times" pitchFamily="34"/>
              </a:rPr>
              <a:t>static</a:t>
            </a:r>
            <a:r>
              <a:rPr lang="en-US" sz="3200" dirty="0">
                <a:solidFill>
                  <a:srgbClr val="332B29"/>
                </a:solidFill>
                <a:latin typeface="Times" pitchFamily="34"/>
              </a:rPr>
              <a:t>, so there is no reason to create instances of the </a:t>
            </a:r>
            <a:r>
              <a:rPr lang="en-US" sz="3200" dirty="0" err="1">
                <a:solidFill>
                  <a:srgbClr val="332B29"/>
                </a:solidFill>
                <a:latin typeface="Times" pitchFamily="34"/>
              </a:rPr>
              <a:t>enum</a:t>
            </a:r>
            <a:r>
              <a:rPr lang="en-US" sz="3200" dirty="0">
                <a:solidFill>
                  <a:srgbClr val="332B29"/>
                </a:solidFill>
                <a:latin typeface="Times" pitchFamily="34"/>
              </a:rPr>
              <a:t> class.</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385900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ctrTitle"/>
          </p:nvPr>
        </p:nvSpPr>
        <p:spPr>
          <a:xfrm>
            <a:off x="771525" y="640080"/>
            <a:ext cx="7926705" cy="5522119"/>
          </a:xfrm>
        </p:spPr>
        <p:txBody>
          <a:bodyPr lIns="0" tIns="0" rIns="0" bIns="0" anchor="t"/>
          <a:lstStyle/>
          <a:p>
            <a:pPr algn="l" eaLnBrk="1" hangingPunct="1">
              <a:lnSpc>
                <a:spcPct val="95000"/>
              </a:lnSpc>
            </a:pPr>
            <a:r>
              <a:rPr lang="en-US" sz="3900" dirty="0">
                <a:solidFill>
                  <a:srgbClr val="332B29"/>
                </a:solidFill>
                <a:latin typeface="Times" pitchFamily="34"/>
              </a:rPr>
              <a:t>Using </a:t>
            </a:r>
            <a:r>
              <a:rPr lang="en-US" sz="3900" dirty="0" err="1">
                <a:solidFill>
                  <a:srgbClr val="332B29"/>
                </a:solidFill>
                <a:latin typeface="Times" pitchFamily="34"/>
              </a:rPr>
              <a:t>enums</a:t>
            </a:r>
            <a:r>
              <a:rPr lang="en-US" sz="3900" dirty="0">
                <a:solidFill>
                  <a:srgbClr val="332B29"/>
                </a:solidFill>
                <a:latin typeface="Times" pitchFamily="34"/>
              </a:rPr>
              <a:t> in a switch Statement</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Season now = </a:t>
            </a:r>
            <a:r>
              <a:rPr lang="en-US" sz="2400" dirty="0" err="1">
                <a:solidFill>
                  <a:srgbClr val="332B29"/>
                </a:solidFill>
                <a:latin typeface="Times" pitchFamily="34"/>
              </a:rPr>
              <a:t>Season.WINTER</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switch(now) {</a:t>
            </a:r>
            <a:r>
              <a:rPr lang="en-US" dirty="0" smtClean="0"/>
              <a:t/>
            </a:r>
            <a:br>
              <a:rPr lang="en-US" dirty="0" smtClean="0"/>
            </a:br>
            <a:r>
              <a:rPr lang="en-US" sz="2400" dirty="0">
                <a:solidFill>
                  <a:srgbClr val="332B29"/>
                </a:solidFill>
                <a:latin typeface="Times" pitchFamily="34"/>
              </a:rPr>
              <a:t>  case </a:t>
            </a:r>
            <a:r>
              <a:rPr lang="en-US" sz="2400" dirty="0">
                <a:solidFill>
                  <a:srgbClr val="0B5394"/>
                </a:solidFill>
                <a:latin typeface="Times" pitchFamily="34"/>
              </a:rPr>
              <a:t>WINTER</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t>
            </a:r>
            <a:r>
              <a:rPr lang="en-US" sz="2400" dirty="0" err="1">
                <a:solidFill>
                  <a:srgbClr val="332B29"/>
                </a:solidFill>
                <a:latin typeface="Times" pitchFamily="34"/>
              </a:rPr>
              <a:t>S.o.p</a:t>
            </a:r>
            <a:r>
              <a:rPr lang="en-US" sz="2400" dirty="0">
                <a:solidFill>
                  <a:srgbClr val="332B29"/>
                </a:solidFill>
                <a:latin typeface="Times" pitchFamily="34"/>
              </a:rPr>
              <a:t>(“It is cold now”);</a:t>
            </a:r>
            <a:r>
              <a:rPr lang="en-US" dirty="0" smtClean="0"/>
              <a:t/>
            </a:r>
            <a:br>
              <a:rPr lang="en-US" dirty="0" smtClean="0"/>
            </a:br>
            <a:r>
              <a:rPr lang="en-US" sz="2400" dirty="0">
                <a:solidFill>
                  <a:srgbClr val="332B29"/>
                </a:solidFill>
                <a:latin typeface="Times" pitchFamily="34"/>
              </a:rPr>
              <a:t>    break;</a:t>
            </a:r>
            <a:r>
              <a:rPr lang="en-US" dirty="0" smtClean="0"/>
              <a:t/>
            </a:r>
            <a:br>
              <a:rPr lang="en-US" dirty="0" smtClean="0"/>
            </a:br>
            <a:r>
              <a:rPr lang="en-US" sz="2400" dirty="0">
                <a:solidFill>
                  <a:srgbClr val="332B29"/>
                </a:solidFill>
                <a:latin typeface="Times" pitchFamily="34"/>
              </a:rPr>
              <a:t>  case </a:t>
            </a:r>
            <a:r>
              <a:rPr lang="en-US" sz="2400" dirty="0">
                <a:solidFill>
                  <a:srgbClr val="0B5394"/>
                </a:solidFill>
                <a:latin typeface="Times" pitchFamily="34"/>
              </a:rPr>
              <a:t>SUMMER</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t>
            </a:r>
            <a:r>
              <a:rPr lang="en-US" sz="2400" dirty="0" err="1">
                <a:solidFill>
                  <a:srgbClr val="332B29"/>
                </a:solidFill>
                <a:latin typeface="Times" pitchFamily="34"/>
              </a:rPr>
              <a:t>S.o.p</a:t>
            </a:r>
            <a:r>
              <a:rPr lang="en-US" sz="2400" dirty="0">
                <a:solidFill>
                  <a:srgbClr val="332B29"/>
                </a:solidFill>
                <a:latin typeface="Times" pitchFamily="34"/>
              </a:rPr>
              <a:t>(“It is hot now”);</a:t>
            </a:r>
            <a:r>
              <a:rPr lang="en-US" dirty="0" smtClean="0"/>
              <a:t/>
            </a:r>
            <a:br>
              <a:rPr lang="en-US" dirty="0" smtClean="0"/>
            </a:br>
            <a:r>
              <a:rPr lang="en-US" sz="2400" dirty="0">
                <a:solidFill>
                  <a:srgbClr val="332B29"/>
                </a:solidFill>
                <a:latin typeface="Times" pitchFamily="34"/>
              </a:rPr>
              <a:t>    break;</a:t>
            </a:r>
            <a:r>
              <a:rPr lang="en-US" dirty="0" smtClean="0"/>
              <a:t/>
            </a:r>
            <a:br>
              <a:rPr lang="en-US" dirty="0" smtClean="0"/>
            </a:br>
            <a:r>
              <a:rPr lang="en-US" sz="2400" dirty="0">
                <a:solidFill>
                  <a:srgbClr val="332B29"/>
                </a:solidFill>
                <a:latin typeface="Times" pitchFamily="34"/>
              </a:rPr>
              <a:t>  default:</a:t>
            </a:r>
            <a:r>
              <a:rPr lang="en-US" dirty="0" smtClean="0"/>
              <a:t/>
            </a:r>
            <a:br>
              <a:rPr lang="en-US" dirty="0" smtClean="0"/>
            </a:br>
            <a:r>
              <a:rPr lang="en-US" sz="2400" dirty="0">
                <a:solidFill>
                  <a:srgbClr val="332B29"/>
                </a:solidFill>
                <a:latin typeface="Times" pitchFamily="34"/>
              </a:rPr>
              <a:t>    </a:t>
            </a:r>
            <a:r>
              <a:rPr lang="en-US" sz="2400" dirty="0" err="1">
                <a:solidFill>
                  <a:srgbClr val="332B29"/>
                </a:solidFill>
                <a:latin typeface="Times" pitchFamily="34"/>
              </a:rPr>
              <a:t>S.o.p</a:t>
            </a:r>
            <a:r>
              <a:rPr lang="en-US" sz="2400" dirty="0">
                <a:solidFill>
                  <a:srgbClr val="332B29"/>
                </a:solidFill>
                <a:latin typeface="Times" pitchFamily="34"/>
              </a:rPr>
              <a:t>(“It is nice now”);</a:t>
            </a:r>
            <a:r>
              <a:rPr lang="en-US" dirty="0" smtClean="0"/>
              <a:t/>
            </a:r>
            <a:br>
              <a:rPr lang="en-US" dirty="0" smtClean="0"/>
            </a:br>
            <a:r>
              <a:rPr lang="en-US" sz="2400" dirty="0">
                <a:solidFill>
                  <a:srgbClr val="332B29"/>
                </a:solidFill>
                <a:latin typeface="Times" pitchFamily="34"/>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368710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ctrTitle"/>
          </p:nvPr>
        </p:nvSpPr>
        <p:spPr>
          <a:xfrm>
            <a:off x="771525" y="640080"/>
            <a:ext cx="7926705" cy="5522119"/>
          </a:xfrm>
        </p:spPr>
        <p:txBody>
          <a:bodyPr lIns="0" tIns="0" rIns="0" bIns="0" anchor="t"/>
          <a:lstStyle/>
          <a:p>
            <a:pPr algn="l" eaLnBrk="1" hangingPunct="1">
              <a:lnSpc>
                <a:spcPct val="95000"/>
              </a:lnSpc>
            </a:pPr>
            <a:r>
              <a:rPr lang="en-US" sz="3900" dirty="0">
                <a:solidFill>
                  <a:srgbClr val="332B29"/>
                </a:solidFill>
                <a:latin typeface="Times" pitchFamily="34"/>
              </a:rPr>
              <a:t>Using </a:t>
            </a:r>
            <a:r>
              <a:rPr lang="en-US" sz="3900" dirty="0" err="1">
                <a:solidFill>
                  <a:srgbClr val="332B29"/>
                </a:solidFill>
                <a:latin typeface="Times" pitchFamily="34"/>
              </a:rPr>
              <a:t>enums</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public </a:t>
            </a:r>
            <a:r>
              <a:rPr lang="en-US" sz="2400" dirty="0" err="1">
                <a:solidFill>
                  <a:srgbClr val="332B29"/>
                </a:solidFill>
                <a:latin typeface="Times" pitchFamily="34"/>
              </a:rPr>
              <a:t>enum</a:t>
            </a:r>
            <a:r>
              <a:rPr lang="en-US" sz="2400" dirty="0">
                <a:solidFill>
                  <a:srgbClr val="332B29"/>
                </a:solidFill>
                <a:latin typeface="Times" pitchFamily="34"/>
              </a:rPr>
              <a:t> Direction {</a:t>
            </a:r>
            <a:r>
              <a:rPr lang="en-US" dirty="0" smtClean="0"/>
              <a:t/>
            </a:r>
            <a:br>
              <a:rPr lang="en-US" dirty="0" smtClean="0"/>
            </a:br>
            <a:r>
              <a:rPr lang="en-US" sz="2400" dirty="0">
                <a:solidFill>
                  <a:srgbClr val="332B29"/>
                </a:solidFill>
                <a:latin typeface="Times" pitchFamily="34"/>
              </a:rPr>
              <a:t>  NORTH, SOUTH, EAST, WEST</a:t>
            </a:r>
            <a:r>
              <a:rPr lang="en-US" dirty="0" smtClean="0"/>
              <a:t/>
            </a:r>
            <a:br>
              <a:rPr lang="en-US" dirty="0" smtClean="0"/>
            </a:b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for(Direction d : </a:t>
            </a:r>
            <a:r>
              <a:rPr lang="en-US" sz="2400" dirty="0" err="1">
                <a:solidFill>
                  <a:srgbClr val="332B29"/>
                </a:solidFill>
                <a:latin typeface="Times" pitchFamily="34"/>
              </a:rPr>
              <a:t>Direction.</a:t>
            </a:r>
            <a:r>
              <a:rPr lang="en-US" sz="2400" dirty="0" err="1">
                <a:solidFill>
                  <a:srgbClr val="0B5394"/>
                </a:solidFill>
                <a:latin typeface="Times" pitchFamily="34"/>
              </a:rPr>
              <a:t>values</a:t>
            </a: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  </a:t>
            </a:r>
            <a:r>
              <a:rPr lang="en-US" sz="2400" dirty="0" err="1">
                <a:solidFill>
                  <a:srgbClr val="332B29"/>
                </a:solidFill>
                <a:latin typeface="Times" pitchFamily="34"/>
              </a:rPr>
              <a:t>S.o.p</a:t>
            </a:r>
            <a:r>
              <a:rPr lang="en-US" sz="2400" dirty="0">
                <a:solidFill>
                  <a:srgbClr val="332B29"/>
                </a:solidFill>
                <a:latin typeface="Times" pitchFamily="34"/>
              </a:rPr>
              <a:t>(</a:t>
            </a:r>
            <a:r>
              <a:rPr lang="en-US" sz="2400" dirty="0" err="1">
                <a:solidFill>
                  <a:srgbClr val="332B29"/>
                </a:solidFill>
                <a:latin typeface="Times" pitchFamily="34"/>
              </a:rPr>
              <a:t>d.toString</a:t>
            </a:r>
            <a:r>
              <a:rPr lang="en-US" sz="2400" dirty="0">
                <a:solidFill>
                  <a:srgbClr val="332B29"/>
                </a:solidFill>
                <a:latin typeface="Times" pitchFamily="34"/>
              </a:rPr>
              <a:t>() + “ “);</a:t>
            </a:r>
            <a:r>
              <a:rPr lang="en-US" dirty="0" smtClean="0"/>
              <a:t/>
            </a:r>
            <a:br>
              <a:rPr lang="en-US" dirty="0" smtClean="0"/>
            </a:b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for(Direction d : </a:t>
            </a:r>
            <a:r>
              <a:rPr lang="en-US" sz="2400" dirty="0" err="1">
                <a:solidFill>
                  <a:srgbClr val="332B29"/>
                </a:solidFill>
                <a:latin typeface="Times" pitchFamily="34"/>
              </a:rPr>
              <a:t>Direction.</a:t>
            </a:r>
            <a:r>
              <a:rPr lang="en-US" sz="2400" dirty="0" err="1">
                <a:solidFill>
                  <a:srgbClr val="0B5394"/>
                </a:solidFill>
                <a:latin typeface="Times" pitchFamily="34"/>
              </a:rPr>
              <a:t>values</a:t>
            </a: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  </a:t>
            </a:r>
            <a:r>
              <a:rPr lang="en-US" sz="2400" dirty="0" err="1">
                <a:solidFill>
                  <a:srgbClr val="332B29"/>
                </a:solidFill>
                <a:latin typeface="Times" pitchFamily="34"/>
              </a:rPr>
              <a:t>S.o.p</a:t>
            </a:r>
            <a:r>
              <a:rPr lang="en-US" sz="2400" dirty="0">
                <a:solidFill>
                  <a:srgbClr val="332B29"/>
                </a:solidFill>
                <a:latin typeface="Times" pitchFamily="34"/>
              </a:rPr>
              <a:t>(</a:t>
            </a:r>
            <a:r>
              <a:rPr lang="en-US" sz="2400" dirty="0" err="1">
                <a:solidFill>
                  <a:srgbClr val="332B29"/>
                </a:solidFill>
                <a:latin typeface="Times" pitchFamily="34"/>
              </a:rPr>
              <a:t>d.</a:t>
            </a:r>
            <a:r>
              <a:rPr lang="en-US" sz="2400" dirty="0" err="1">
                <a:solidFill>
                  <a:srgbClr val="0B5394"/>
                </a:solidFill>
                <a:latin typeface="Times" pitchFamily="34"/>
              </a:rPr>
              <a:t>ordinal</a:t>
            </a:r>
            <a:r>
              <a:rPr lang="en-US" sz="2400" dirty="0">
                <a:solidFill>
                  <a:srgbClr val="332B29"/>
                </a:solidFill>
                <a:latin typeface="Times" pitchFamily="34"/>
              </a:rPr>
              <a:t>() + “ “);</a:t>
            </a:r>
            <a:r>
              <a:rPr lang="en-US" dirty="0" smtClean="0"/>
              <a:t/>
            </a:r>
            <a:br>
              <a:rPr lang="en-US" dirty="0" smtClean="0"/>
            </a:b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Direction home = </a:t>
            </a:r>
            <a:r>
              <a:rPr lang="en-US" sz="2400" dirty="0" err="1">
                <a:solidFill>
                  <a:srgbClr val="332B29"/>
                </a:solidFill>
                <a:latin typeface="Times" pitchFamily="34"/>
              </a:rPr>
              <a:t>Direction.</a:t>
            </a:r>
            <a:r>
              <a:rPr lang="en-US" sz="2400" dirty="0" err="1">
                <a:solidFill>
                  <a:srgbClr val="0B5394"/>
                </a:solidFill>
                <a:latin typeface="Times" pitchFamily="34"/>
              </a:rPr>
              <a:t>valueOf</a:t>
            </a:r>
            <a:r>
              <a:rPr lang="en-US" sz="2400" dirty="0">
                <a:solidFill>
                  <a:srgbClr val="332B29"/>
                </a:solidFill>
                <a:latin typeface="Times" pitchFamily="34"/>
              </a:rPr>
              <a:t>(“SOUTH”);</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32987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ctrTitle"/>
          </p:nvPr>
        </p:nvSpPr>
        <p:spPr>
          <a:xfrm>
            <a:off x="771525" y="640080"/>
            <a:ext cx="7916704" cy="3909060"/>
          </a:xfrm>
        </p:spPr>
        <p:txBody>
          <a:bodyPr lIns="0" tIns="0" rIns="0" bIns="0" anchor="t"/>
          <a:lstStyle/>
          <a:p>
            <a:pPr algn="l" eaLnBrk="1" hangingPunct="1">
              <a:lnSpc>
                <a:spcPct val="95000"/>
              </a:lnSpc>
            </a:pPr>
            <a:r>
              <a:rPr lang="en-US" sz="3900" dirty="0">
                <a:solidFill>
                  <a:srgbClr val="332B29"/>
                </a:solidFill>
                <a:latin typeface="Times" pitchFamily="34"/>
              </a:rPr>
              <a:t>Declaring </a:t>
            </a:r>
            <a:r>
              <a:rPr lang="en-US" sz="3900" dirty="0" err="1">
                <a:solidFill>
                  <a:srgbClr val="332B29"/>
                </a:solidFill>
                <a:latin typeface="Times" pitchFamily="34"/>
              </a:rPr>
              <a:t>enum</a:t>
            </a:r>
            <a:r>
              <a:rPr lang="en-US" sz="3900" dirty="0">
                <a:solidFill>
                  <a:srgbClr val="332B29"/>
                </a:solidFill>
                <a:latin typeface="Times" pitchFamily="34"/>
              </a:rPr>
              <a:t> methods</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public </a:t>
            </a:r>
            <a:r>
              <a:rPr lang="en-US" sz="2400" dirty="0" err="1">
                <a:solidFill>
                  <a:srgbClr val="332B29"/>
                </a:solidFill>
                <a:latin typeface="Times" pitchFamily="34"/>
              </a:rPr>
              <a:t>enum</a:t>
            </a:r>
            <a:r>
              <a:rPr lang="en-US" sz="2400" dirty="0">
                <a:solidFill>
                  <a:srgbClr val="332B29"/>
                </a:solidFill>
                <a:latin typeface="Times" pitchFamily="34"/>
              </a:rPr>
              <a:t> Direction {</a:t>
            </a:r>
            <a:r>
              <a:rPr lang="en-US" dirty="0" smtClean="0"/>
              <a:t/>
            </a:r>
            <a:br>
              <a:rPr lang="en-US" dirty="0" smtClean="0"/>
            </a:br>
            <a:r>
              <a:rPr lang="en-US" sz="2400" dirty="0">
                <a:solidFill>
                  <a:srgbClr val="332B29"/>
                </a:solidFill>
                <a:latin typeface="Times" pitchFamily="34"/>
              </a:rPr>
              <a:t>  NORTH, SOUTH, EAST, WEST</a:t>
            </a:r>
            <a:r>
              <a:rPr lang="en-US" sz="2400" dirty="0">
                <a:solidFill>
                  <a:srgbClr val="FF0000"/>
                </a:solidFill>
                <a:latin typeface="Times" pitchFamily="34"/>
              </a:rPr>
              <a:t>;</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  public String </a:t>
            </a:r>
            <a:r>
              <a:rPr lang="en-US" sz="2400" dirty="0" err="1">
                <a:solidFill>
                  <a:srgbClr val="332B29"/>
                </a:solidFill>
                <a:latin typeface="Times" pitchFamily="34"/>
              </a:rPr>
              <a:t>toString</a:t>
            </a: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    return this.</a:t>
            </a:r>
            <a:r>
              <a:rPr lang="en-US" sz="2400" dirty="0">
                <a:solidFill>
                  <a:srgbClr val="0B5394"/>
                </a:solidFill>
                <a:latin typeface="Times" pitchFamily="34"/>
              </a:rPr>
              <a:t>name</a:t>
            </a:r>
            <a:r>
              <a:rPr lang="en-US" sz="2400" dirty="0">
                <a:solidFill>
                  <a:srgbClr val="332B29"/>
                </a:solidFill>
                <a:latin typeface="Times" pitchFamily="34"/>
              </a:rPr>
              <a:t>().</a:t>
            </a:r>
            <a:r>
              <a:rPr lang="en-US" sz="2400" dirty="0" err="1">
                <a:solidFill>
                  <a:srgbClr val="332B29"/>
                </a:solidFill>
                <a:latin typeface="Times" pitchFamily="34"/>
              </a:rPr>
              <a:t>toLowerCase</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4069215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ctrTitle"/>
          </p:nvPr>
        </p:nvSpPr>
        <p:spPr>
          <a:xfrm>
            <a:off x="771525" y="548640"/>
            <a:ext cx="7916704" cy="5656422"/>
          </a:xfrm>
        </p:spPr>
        <p:txBody>
          <a:bodyPr lIns="0" tIns="0" rIns="0" bIns="0" anchor="t"/>
          <a:lstStyle/>
          <a:p>
            <a:pPr algn="l" eaLnBrk="1" hangingPunct="1">
              <a:lnSpc>
                <a:spcPct val="95000"/>
              </a:lnSpc>
            </a:pPr>
            <a:r>
              <a:rPr lang="en-US" sz="3900" dirty="0">
                <a:solidFill>
                  <a:srgbClr val="332B29"/>
                </a:solidFill>
                <a:latin typeface="Times" pitchFamily="34"/>
              </a:rPr>
              <a:t>Declaring </a:t>
            </a:r>
            <a:r>
              <a:rPr lang="en-US" sz="3900" dirty="0" err="1">
                <a:solidFill>
                  <a:srgbClr val="332B29"/>
                </a:solidFill>
                <a:latin typeface="Times" pitchFamily="34"/>
              </a:rPr>
              <a:t>enum</a:t>
            </a:r>
            <a:r>
              <a:rPr lang="en-US" sz="3900" dirty="0">
                <a:solidFill>
                  <a:srgbClr val="332B29"/>
                </a:solidFill>
                <a:latin typeface="Times" pitchFamily="34"/>
              </a:rPr>
              <a:t> constructors</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public </a:t>
            </a:r>
            <a:r>
              <a:rPr lang="en-US" sz="2400" dirty="0" err="1">
                <a:solidFill>
                  <a:srgbClr val="332B29"/>
                </a:solidFill>
                <a:latin typeface="Times" pitchFamily="34"/>
              </a:rPr>
              <a:t>enum</a:t>
            </a:r>
            <a:r>
              <a:rPr lang="en-US" sz="2400" dirty="0">
                <a:solidFill>
                  <a:srgbClr val="332B29"/>
                </a:solidFill>
                <a:latin typeface="Times" pitchFamily="34"/>
              </a:rPr>
              <a:t> Ensemble {</a:t>
            </a:r>
            <a:r>
              <a:rPr lang="en-US" dirty="0" smtClean="0"/>
              <a:t/>
            </a:r>
            <a:br>
              <a:rPr lang="en-US" dirty="0" smtClean="0"/>
            </a:br>
            <a:r>
              <a:rPr lang="en-US" sz="2400" dirty="0">
                <a:solidFill>
                  <a:srgbClr val="332B29"/>
                </a:solidFill>
                <a:latin typeface="Times" pitchFamily="34"/>
              </a:rPr>
              <a:t>  SOLO</a:t>
            </a:r>
            <a:r>
              <a:rPr lang="en-US" sz="2400" dirty="0">
                <a:solidFill>
                  <a:srgbClr val="0B5394"/>
                </a:solidFill>
                <a:latin typeface="Times" pitchFamily="34"/>
              </a:rPr>
              <a:t>(1)</a:t>
            </a:r>
            <a:r>
              <a:rPr lang="en-US" sz="2400" dirty="0">
                <a:solidFill>
                  <a:srgbClr val="332B29"/>
                </a:solidFill>
                <a:latin typeface="Times" pitchFamily="34"/>
              </a:rPr>
              <a:t>, DUET</a:t>
            </a:r>
            <a:r>
              <a:rPr lang="en-US" sz="2400" dirty="0">
                <a:solidFill>
                  <a:srgbClr val="0B5394"/>
                </a:solidFill>
                <a:latin typeface="Times" pitchFamily="34"/>
              </a:rPr>
              <a:t>(2)</a:t>
            </a:r>
            <a:r>
              <a:rPr lang="en-US" sz="2400" dirty="0">
                <a:solidFill>
                  <a:srgbClr val="332B29"/>
                </a:solidFill>
                <a:latin typeface="Times" pitchFamily="34"/>
              </a:rPr>
              <a:t>, TRIO</a:t>
            </a:r>
            <a:r>
              <a:rPr lang="en-US" sz="2400" dirty="0">
                <a:solidFill>
                  <a:srgbClr val="0B5394"/>
                </a:solidFill>
                <a:latin typeface="Times" pitchFamily="34"/>
              </a:rPr>
              <a:t>(3)</a:t>
            </a:r>
            <a:r>
              <a:rPr lang="en-US" sz="2400" dirty="0">
                <a:solidFill>
                  <a:srgbClr val="332B29"/>
                </a:solidFill>
                <a:latin typeface="Times" pitchFamily="34"/>
              </a:rPr>
              <a:t>, QUARTET</a:t>
            </a:r>
            <a:r>
              <a:rPr lang="en-US" sz="2400" dirty="0">
                <a:solidFill>
                  <a:srgbClr val="0B5394"/>
                </a:solidFill>
                <a:latin typeface="Times" pitchFamily="34"/>
              </a:rPr>
              <a:t>(4)</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SEXTET</a:t>
            </a:r>
            <a:r>
              <a:rPr lang="en-US" sz="2400" dirty="0">
                <a:solidFill>
                  <a:srgbClr val="0B5394"/>
                </a:solidFill>
                <a:latin typeface="Times" pitchFamily="34"/>
              </a:rPr>
              <a:t>(6)</a:t>
            </a:r>
            <a:r>
              <a:rPr lang="en-US" sz="2400" dirty="0">
                <a:solidFill>
                  <a:srgbClr val="332B29"/>
                </a:solidFill>
                <a:latin typeface="Times" pitchFamily="34"/>
              </a:rPr>
              <a:t>, OCTET</a:t>
            </a:r>
            <a:r>
              <a:rPr lang="en-US" sz="2400" dirty="0">
                <a:solidFill>
                  <a:srgbClr val="0B5394"/>
                </a:solidFill>
                <a:latin typeface="Times" pitchFamily="34"/>
              </a:rPr>
              <a:t>(8)</a:t>
            </a:r>
            <a:r>
              <a:rPr lang="en-US" sz="2400" dirty="0">
                <a:solidFill>
                  <a:srgbClr val="332B29"/>
                </a:solidFill>
                <a:latin typeface="Times" pitchFamily="34"/>
              </a:rPr>
              <a:t>, DOUBLE_QUARTET</a:t>
            </a:r>
            <a:r>
              <a:rPr lang="en-US" sz="2400" dirty="0">
                <a:solidFill>
                  <a:srgbClr val="0B5394"/>
                </a:solidFill>
                <a:latin typeface="Times" pitchFamily="34"/>
              </a:rPr>
              <a:t>(8)</a:t>
            </a:r>
            <a:r>
              <a:rPr lang="en-US" sz="2400" dirty="0">
                <a:solidFill>
                  <a:srgbClr val="FF0000"/>
                </a:solidFill>
                <a:latin typeface="Times" pitchFamily="34"/>
              </a:rPr>
              <a:t>;</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  private final </a:t>
            </a:r>
            <a:r>
              <a:rPr lang="en-US" sz="2400" dirty="0" err="1">
                <a:solidFill>
                  <a:srgbClr val="332B29"/>
                </a:solidFill>
                <a:latin typeface="Times" pitchFamily="34"/>
              </a:rPr>
              <a:t>int</a:t>
            </a:r>
            <a:r>
              <a:rPr lang="en-US" sz="2400" dirty="0">
                <a:solidFill>
                  <a:srgbClr val="332B29"/>
                </a:solidFill>
                <a:latin typeface="Times" pitchFamily="34"/>
              </a:rPr>
              <a:t> </a:t>
            </a:r>
            <a:r>
              <a:rPr lang="en-US" sz="2400" dirty="0" err="1">
                <a:solidFill>
                  <a:srgbClr val="332B29"/>
                </a:solidFill>
                <a:latin typeface="Times" pitchFamily="34"/>
              </a:rPr>
              <a:t>numberOfMusicians</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  Ensemble</a:t>
            </a:r>
            <a:r>
              <a:rPr lang="en-US" sz="2400" dirty="0">
                <a:solidFill>
                  <a:srgbClr val="0B5394"/>
                </a:solidFill>
                <a:latin typeface="Times" pitchFamily="34"/>
              </a:rPr>
              <a:t>(</a:t>
            </a:r>
            <a:r>
              <a:rPr lang="en-US" sz="2400" dirty="0" err="1">
                <a:solidFill>
                  <a:srgbClr val="0B5394"/>
                </a:solidFill>
                <a:latin typeface="Times" pitchFamily="34"/>
              </a:rPr>
              <a:t>int</a:t>
            </a:r>
            <a:r>
              <a:rPr lang="en-US" sz="2400" dirty="0">
                <a:solidFill>
                  <a:srgbClr val="0B5394"/>
                </a:solidFill>
                <a:latin typeface="Times" pitchFamily="34"/>
              </a:rPr>
              <a:t> size)</a:t>
            </a:r>
            <a:r>
              <a:rPr lang="en-US" sz="2400" dirty="0">
                <a:solidFill>
                  <a:srgbClr val="332B29"/>
                </a:solidFill>
                <a:latin typeface="Times" pitchFamily="34"/>
              </a:rPr>
              <a:t> { </a:t>
            </a:r>
            <a:r>
              <a:rPr lang="en-US" sz="2400" dirty="0" err="1">
                <a:solidFill>
                  <a:srgbClr val="332B29"/>
                </a:solidFill>
                <a:latin typeface="Times" pitchFamily="34"/>
              </a:rPr>
              <a:t>this.numberOfMusicians</a:t>
            </a:r>
            <a:r>
              <a:rPr lang="en-US" sz="2400" dirty="0">
                <a:solidFill>
                  <a:srgbClr val="332B29"/>
                </a:solidFill>
                <a:latin typeface="Times" pitchFamily="34"/>
              </a:rPr>
              <a:t> = size; }</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400" dirty="0">
                <a:solidFill>
                  <a:srgbClr val="332B29"/>
                </a:solidFill>
                <a:latin typeface="Times" pitchFamily="34"/>
              </a:rPr>
              <a:t>  public </a:t>
            </a:r>
            <a:r>
              <a:rPr lang="en-US" sz="2400" dirty="0" err="1">
                <a:solidFill>
                  <a:srgbClr val="332B29"/>
                </a:solidFill>
                <a:latin typeface="Times" pitchFamily="34"/>
              </a:rPr>
              <a:t>int</a:t>
            </a:r>
            <a:r>
              <a:rPr lang="en-US" sz="2400" dirty="0">
                <a:solidFill>
                  <a:srgbClr val="332B29"/>
                </a:solidFill>
                <a:latin typeface="Times" pitchFamily="34"/>
              </a:rPr>
              <a:t> </a:t>
            </a:r>
            <a:r>
              <a:rPr lang="en-US" sz="2400" dirty="0" err="1">
                <a:solidFill>
                  <a:srgbClr val="332B29"/>
                </a:solidFill>
                <a:latin typeface="Times" pitchFamily="34"/>
              </a:rPr>
              <a:t>numberOfMusicians</a:t>
            </a: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    return </a:t>
            </a:r>
            <a:r>
              <a:rPr lang="en-US" sz="2400" dirty="0" err="1">
                <a:solidFill>
                  <a:srgbClr val="332B29"/>
                </a:solidFill>
                <a:latin typeface="Times" pitchFamily="34"/>
              </a:rPr>
              <a:t>numberOfMusicians</a:t>
            </a:r>
            <a:r>
              <a:rPr lang="en-US" sz="2400" dirty="0">
                <a:solidFill>
                  <a:srgbClr val="332B29"/>
                </a:solidFill>
                <a:latin typeface="Times" pitchFamily="34"/>
              </a:rPr>
              <a:t>;</a:t>
            </a:r>
            <a:r>
              <a:rPr lang="en-US" dirty="0" smtClean="0"/>
              <a:t/>
            </a:r>
            <a:br>
              <a:rPr lang="en-US" dirty="0" smtClean="0"/>
            </a:br>
            <a:r>
              <a:rPr lang="en-US" sz="2400" dirty="0">
                <a:solidFill>
                  <a:srgbClr val="332B29"/>
                </a:solidFill>
                <a:latin typeface="Times" pitchFamily="34"/>
              </a:rPr>
              <a:t>  }</a:t>
            </a:r>
            <a:r>
              <a:rPr lang="en-US" dirty="0" smtClean="0"/>
              <a:t/>
            </a:r>
            <a:br>
              <a:rPr lang="en-US" dirty="0" smtClean="0"/>
            </a:br>
            <a:r>
              <a:rPr lang="en-US" sz="2400" dirty="0">
                <a:solidFill>
                  <a:srgbClr val="332B29"/>
                </a:solidFill>
                <a:latin typeface="Times" pitchFamily="34"/>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3434212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ctrTitle"/>
          </p:nvPr>
        </p:nvSpPr>
        <p:spPr>
          <a:xfrm>
            <a:off x="771525" y="532924"/>
            <a:ext cx="7905274" cy="4494848"/>
          </a:xfrm>
        </p:spPr>
        <p:txBody>
          <a:bodyPr lIns="0" tIns="0" rIns="0" bIns="0" anchor="t"/>
          <a:lstStyle/>
          <a:p>
            <a:pPr algn="l" eaLnBrk="1" hangingPunct="1">
              <a:lnSpc>
                <a:spcPct val="95000"/>
              </a:lnSpc>
            </a:pPr>
            <a:r>
              <a:rPr lang="en-US" sz="3900" dirty="0" err="1">
                <a:solidFill>
                  <a:srgbClr val="332B29"/>
                </a:solidFill>
                <a:latin typeface="Times" pitchFamily="34"/>
              </a:rPr>
              <a:t>Enum</a:t>
            </a:r>
            <a:r>
              <a:rPr lang="en-US" sz="3900" dirty="0">
                <a:solidFill>
                  <a:srgbClr val="332B29"/>
                </a:solidFill>
                <a:latin typeface="Times" pitchFamily="34"/>
              </a:rPr>
              <a:t> with constant-specific method implementations</a:t>
            </a:r>
            <a:r>
              <a:rPr lang="en-US" dirty="0" smtClean="0"/>
              <a:t/>
            </a:r>
            <a:br>
              <a:rPr lang="en-US" dirty="0" smtClean="0"/>
            </a:br>
            <a:r>
              <a:rPr lang="en-US" sz="2400" dirty="0">
                <a:solidFill>
                  <a:srgbClr val="332B29"/>
                </a:solidFill>
                <a:latin typeface="Times" pitchFamily="34"/>
              </a:rPr>
              <a:t/>
            </a:r>
            <a:br>
              <a:rPr lang="en-US" sz="2400" dirty="0">
                <a:solidFill>
                  <a:srgbClr val="332B29"/>
                </a:solidFill>
                <a:latin typeface="Times" pitchFamily="34"/>
              </a:rPr>
            </a:br>
            <a:r>
              <a:rPr lang="en-US" sz="2200" dirty="0">
                <a:solidFill>
                  <a:srgbClr val="332B29"/>
                </a:solidFill>
                <a:latin typeface="Times" pitchFamily="34"/>
              </a:rPr>
              <a:t>public </a:t>
            </a:r>
            <a:r>
              <a:rPr lang="en-US" sz="2200" dirty="0" err="1">
                <a:solidFill>
                  <a:srgbClr val="332B29"/>
                </a:solidFill>
                <a:latin typeface="Times" pitchFamily="34"/>
              </a:rPr>
              <a:t>enum</a:t>
            </a:r>
            <a:r>
              <a:rPr lang="en-US" sz="2200" dirty="0">
                <a:solidFill>
                  <a:srgbClr val="332B29"/>
                </a:solidFill>
                <a:latin typeface="Times" pitchFamily="34"/>
              </a:rPr>
              <a:t> Operation {</a:t>
            </a:r>
            <a:r>
              <a:rPr lang="en-US" dirty="0" smtClean="0"/>
              <a:t/>
            </a:r>
            <a:br>
              <a:rPr lang="en-US" dirty="0" smtClean="0"/>
            </a:br>
            <a:r>
              <a:rPr lang="en-US" sz="2200" dirty="0">
                <a:solidFill>
                  <a:srgbClr val="332B29"/>
                </a:solidFill>
                <a:latin typeface="Times" pitchFamily="34"/>
              </a:rPr>
              <a:t>  PLUS { double </a:t>
            </a:r>
            <a:r>
              <a:rPr lang="en-US" sz="2200" dirty="0">
                <a:solidFill>
                  <a:srgbClr val="0B5394"/>
                </a:solidFill>
                <a:latin typeface="Times" pitchFamily="34"/>
              </a:rPr>
              <a:t>apply</a:t>
            </a:r>
            <a:r>
              <a:rPr lang="en-US" sz="2200" dirty="0">
                <a:solidFill>
                  <a:srgbClr val="332B29"/>
                </a:solidFill>
                <a:latin typeface="Times" pitchFamily="34"/>
              </a:rPr>
              <a:t>(double x, double y) { return x + y; } },</a:t>
            </a:r>
            <a:r>
              <a:rPr lang="en-US" dirty="0" smtClean="0"/>
              <a:t/>
            </a:r>
            <a:br>
              <a:rPr lang="en-US" dirty="0" smtClean="0"/>
            </a:br>
            <a:r>
              <a:rPr lang="en-US" sz="2200" dirty="0">
                <a:solidFill>
                  <a:srgbClr val="332B29"/>
                </a:solidFill>
                <a:latin typeface="Times" pitchFamily="34"/>
              </a:rPr>
              <a:t>  MINUS { double </a:t>
            </a:r>
            <a:r>
              <a:rPr lang="en-US" sz="2200" dirty="0">
                <a:solidFill>
                  <a:srgbClr val="0B5394"/>
                </a:solidFill>
                <a:latin typeface="Times" pitchFamily="34"/>
              </a:rPr>
              <a:t>apply</a:t>
            </a:r>
            <a:r>
              <a:rPr lang="en-US" sz="2200" dirty="0">
                <a:solidFill>
                  <a:srgbClr val="332B29"/>
                </a:solidFill>
                <a:latin typeface="Times" pitchFamily="34"/>
              </a:rPr>
              <a:t>(double x, double y) { return x - y; } },</a:t>
            </a:r>
            <a:r>
              <a:rPr lang="en-US" dirty="0" smtClean="0"/>
              <a:t/>
            </a:r>
            <a:br>
              <a:rPr lang="en-US" dirty="0" smtClean="0"/>
            </a:br>
            <a:r>
              <a:rPr lang="en-US" sz="2200" dirty="0">
                <a:solidFill>
                  <a:srgbClr val="332B29"/>
                </a:solidFill>
                <a:latin typeface="Times" pitchFamily="34"/>
              </a:rPr>
              <a:t>  TIMES { double </a:t>
            </a:r>
            <a:r>
              <a:rPr lang="en-US" sz="2200" dirty="0">
                <a:solidFill>
                  <a:srgbClr val="0B5394"/>
                </a:solidFill>
                <a:latin typeface="Times" pitchFamily="34"/>
              </a:rPr>
              <a:t>apply</a:t>
            </a:r>
            <a:r>
              <a:rPr lang="en-US" sz="2200" dirty="0">
                <a:solidFill>
                  <a:srgbClr val="332B29"/>
                </a:solidFill>
                <a:latin typeface="Times" pitchFamily="34"/>
              </a:rPr>
              <a:t>(double x, double y) { return x * y; } },</a:t>
            </a:r>
            <a:r>
              <a:rPr lang="en-US" dirty="0" smtClean="0"/>
              <a:t/>
            </a:r>
            <a:br>
              <a:rPr lang="en-US" dirty="0" smtClean="0"/>
            </a:br>
            <a:r>
              <a:rPr lang="en-US" sz="2200" dirty="0">
                <a:solidFill>
                  <a:srgbClr val="332B29"/>
                </a:solidFill>
                <a:latin typeface="Times" pitchFamily="34"/>
              </a:rPr>
              <a:t>  DIVIDE { double </a:t>
            </a:r>
            <a:r>
              <a:rPr lang="en-US" sz="2200" dirty="0">
                <a:solidFill>
                  <a:srgbClr val="0B5394"/>
                </a:solidFill>
                <a:latin typeface="Times" pitchFamily="34"/>
              </a:rPr>
              <a:t>apply</a:t>
            </a:r>
            <a:r>
              <a:rPr lang="en-US" sz="2200" dirty="0">
                <a:solidFill>
                  <a:srgbClr val="332B29"/>
                </a:solidFill>
                <a:latin typeface="Times" pitchFamily="34"/>
              </a:rPr>
              <a:t>(double x, double y) { return x / y; } };</a:t>
            </a:r>
            <a:r>
              <a:rPr lang="en-US" dirty="0" smtClean="0"/>
              <a:t/>
            </a:r>
            <a:br>
              <a:rPr lang="en-US" dirty="0" smtClean="0"/>
            </a:br>
            <a:r>
              <a:rPr lang="en-US" sz="2200" dirty="0">
                <a:solidFill>
                  <a:srgbClr val="332B29"/>
                </a:solidFill>
                <a:latin typeface="Times" pitchFamily="34"/>
              </a:rPr>
              <a:t/>
            </a:r>
            <a:br>
              <a:rPr lang="en-US" sz="2200" dirty="0">
                <a:solidFill>
                  <a:srgbClr val="332B29"/>
                </a:solidFill>
                <a:latin typeface="Times" pitchFamily="34"/>
              </a:rPr>
            </a:br>
            <a:r>
              <a:rPr lang="en-US" sz="2200" dirty="0">
                <a:solidFill>
                  <a:srgbClr val="332B29"/>
                </a:solidFill>
                <a:latin typeface="Times" pitchFamily="34"/>
              </a:rPr>
              <a:t>  </a:t>
            </a:r>
            <a:r>
              <a:rPr lang="en-US" sz="2200" dirty="0">
                <a:solidFill>
                  <a:srgbClr val="38761D"/>
                </a:solidFill>
                <a:latin typeface="Times" pitchFamily="34"/>
              </a:rPr>
              <a:t>abstract</a:t>
            </a:r>
            <a:r>
              <a:rPr lang="en-US" sz="2200" dirty="0">
                <a:solidFill>
                  <a:srgbClr val="332B29"/>
                </a:solidFill>
                <a:latin typeface="Times" pitchFamily="34"/>
              </a:rPr>
              <a:t> double </a:t>
            </a:r>
            <a:r>
              <a:rPr lang="en-US" sz="2200" dirty="0">
                <a:solidFill>
                  <a:srgbClr val="0B5394"/>
                </a:solidFill>
                <a:latin typeface="Times" pitchFamily="34"/>
              </a:rPr>
              <a:t>apply</a:t>
            </a:r>
            <a:r>
              <a:rPr lang="en-US" sz="2200" dirty="0">
                <a:solidFill>
                  <a:srgbClr val="332B29"/>
                </a:solidFill>
                <a:latin typeface="Times" pitchFamily="34"/>
              </a:rPr>
              <a:t>(double x, double y);</a:t>
            </a:r>
            <a:r>
              <a:rPr lang="en-US" dirty="0" smtClean="0"/>
              <a:t/>
            </a:r>
            <a:br>
              <a:rPr lang="en-US" dirty="0" smtClean="0"/>
            </a:br>
            <a:r>
              <a:rPr lang="en-US" sz="2200" dirty="0">
                <a:solidFill>
                  <a:srgbClr val="332B29"/>
                </a:solidFill>
                <a:latin typeface="Times" pitchFamily="34"/>
              </a:rPr>
              <a:t>}</a:t>
            </a:r>
          </a:p>
        </p:txBody>
      </p:sp>
      <p:pic>
        <p:nvPicPr>
          <p:cNvPr id="3" name="Picture 5"/>
          <p:cNvPicPr>
            <a:picLocks noChangeAspect="1" noChangeArrowheads="1"/>
          </p:cNvPicPr>
          <p:nvPr/>
        </p:nvPicPr>
        <p:blipFill>
          <a:blip r:embed="rId2"/>
          <a:srcRect/>
          <a:stretch>
            <a:fillRect/>
          </a:stretch>
        </p:blipFill>
        <p:spPr bwMode="auto">
          <a:xfrm>
            <a:off x="7600950" y="0"/>
            <a:ext cx="1543050" cy="619125"/>
          </a:xfrm>
          <a:prstGeom prst="rect">
            <a:avLst/>
          </a:prstGeom>
          <a:noFill/>
          <a:ln w="12700">
            <a:noFill/>
            <a:miter lim="800000"/>
            <a:headEnd/>
            <a:tailEnd/>
          </a:ln>
          <a:effectLst/>
        </p:spPr>
      </p:pic>
    </p:spTree>
    <p:extLst>
      <p:ext uri="{BB962C8B-B14F-4D97-AF65-F5344CB8AC3E}">
        <p14:creationId xmlns:p14="http://schemas.microsoft.com/office/powerpoint/2010/main" val="2363771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Words>
  <Application>Microsoft Office PowerPoint</Application>
  <PresentationFormat>On-screen Show (4:3)</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Enumerations</vt:lpstr>
      <vt:lpstr>An enumeration is a fixed set of constants. An enum is a Java class that represents an enumeration.</vt:lpstr>
      <vt:lpstr>public enum Season {   WINTER,   SPRING,   SUMMER,   FALL }  Season now = Season.FALL;</vt:lpstr>
      <vt:lpstr>The enum keyword actually defines a class behind the scenes that extends java.lang.Enum. Therefore, an enum cannot extend any other class or enum.  You do not instantiate an enum. The constants defined in an enum are all implicitly public, final, and static, so there is no reason to create instances of the enum class.</vt:lpstr>
      <vt:lpstr>Using enums in a switch Statement  Season now = Season.WINTER; switch(now) {   case WINTER:     S.o.p(“It is cold now”);     break;   case SUMMER:     S.o.p(“It is hot now”);     break;   default:     S.o.p(“It is nice now”); }</vt:lpstr>
      <vt:lpstr>Using enums  public enum Direction {   NORTH, SOUTH, EAST, WEST }  for(Direction d : Direction.values()) {   S.o.p(d.toString() + “ “); } for(Direction d : Direction.values()) {   S.o.p(d.ordinal() + “ “); } Direction home = Direction.valueOf(“SOUTH”);</vt:lpstr>
      <vt:lpstr>Declaring enum methods  public enum Direction {   NORTH, SOUTH, EAST, WEST;    public String toString() {     return this.name().toLowerCase();   } }</vt:lpstr>
      <vt:lpstr>Declaring enum constructors  public enum Ensemble {   SOLO(1), DUET(2), TRIO(3), QUARTET(4),   SEXTET(6), OCTET(8), DOUBLE_QUARTET(8);    private final int numberOfMusicians;    Ensemble(int size) { this.numberOfMusicians = size; }    public int numberOfMusicians() {     return numberOfMusicians;   } }</vt:lpstr>
      <vt:lpstr>Enum with constant-specific method implementations  public enum Operation {   PLUS { double apply(double x, double y) { return x + y; } },   MINUS { double apply(double x, double y) { return x - y; } },   TIMES { double apply(double x, double y) { return x * y; } },   DIVIDE { double apply(double x, double y) { return x / y; } };    abstract double apply(double x, double y); }</vt:lpstr>
      <vt:lpstr>Factory Pattern</vt:lpstr>
      <vt:lpstr>enum AnimalType {   DOG, CAT, BIRD }  abstract class Animal { }  class Dog extends Animal { } class Cat extends Animal { } class Bird extends Animal { }</vt:lpstr>
      <vt:lpstr>class AnimalFactory {   static Animal createAnimal(AnimalType type) {     switch (type) {     case DOG:       return new Dog();     case CAT:       return new Cat();     case BIRD:       return new Bird();     default:       throw new IllegalArgumentException();     }   } }</vt:lpstr>
      <vt:lpstr>class Tester {   void doIt() {     Animal dog = AnimalFactory.createAnimal(        AnimalType.DOG);     Animal cat = AnimalFactory.createAnimal(        AnimalType.CAT);   } }</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Enumerations</dc:title>
  <dc:creator>Aleh Stsiapanau</dc:creator>
  <cp:lastModifiedBy>Aleh Stsiapanau</cp:lastModifiedBy>
  <cp:revision>1</cp:revision>
  <dcterms:created xsi:type="dcterms:W3CDTF">2013-03-18T14:40:35Z</dcterms:created>
  <dcterms:modified xsi:type="dcterms:W3CDTF">2013-03-18T14:41:17Z</dcterms:modified>
</cp:coreProperties>
</file>