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87" r:id="rId8"/>
    <p:sldId id="263" r:id="rId9"/>
    <p:sldId id="28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0" r:id="rId18"/>
    <p:sldId id="272" r:id="rId19"/>
    <p:sldId id="273" r:id="rId20"/>
    <p:sldId id="274" r:id="rId21"/>
    <p:sldId id="275" r:id="rId22"/>
    <p:sldId id="276" r:id="rId23"/>
    <p:sldId id="277" r:id="rId24"/>
    <p:sldId id="291" r:id="rId25"/>
    <p:sldId id="292" r:id="rId26"/>
    <p:sldId id="278" r:id="rId27"/>
    <p:sldId id="294" r:id="rId28"/>
    <p:sldId id="295" r:id="rId29"/>
    <p:sldId id="297" r:id="rId30"/>
    <p:sldId id="296" r:id="rId31"/>
    <p:sldId id="279" r:id="rId32"/>
    <p:sldId id="298" r:id="rId33"/>
    <p:sldId id="299" r:id="rId34"/>
    <p:sldId id="280" r:id="rId35"/>
    <p:sldId id="281" r:id="rId36"/>
    <p:sldId id="282" r:id="rId37"/>
    <p:sldId id="283" r:id="rId38"/>
    <p:sldId id="284" r:id="rId39"/>
    <p:sldId id="300" r:id="rId40"/>
    <p:sldId id="289" r:id="rId41"/>
    <p:sldId id="285" r:id="rId42"/>
    <p:sldId id="28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0AFE5-21CE-4E3B-8067-37E68A249D96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E11F-CE24-4E85-B54A-7833DAA0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E11F-CE24-4E85-B54A-7833DAA068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4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D1DDA-E6E5-40BF-A704-A033CEACBCF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44C9-CCF7-40CC-8180-6F51EE70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61524"/>
            <a:ext cx="6935153" cy="122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091565" y="758667"/>
            <a:ext cx="7068027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How type erasure works?</a:t>
            </a: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8" y="1828800"/>
            <a:ext cx="3877628" cy="314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1218724" y="1828800"/>
            <a:ext cx="3072619" cy="27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public class Holder3&lt;T&gt; {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 private T a;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 public Holder3(T a) { </a:t>
            </a:r>
            <a:r>
              <a:rPr lang="en-US" sz="1700" dirty="0" err="1">
                <a:solidFill>
                  <a:srgbClr val="000000"/>
                </a:solidFill>
                <a:latin typeface="Calibri" pitchFamily="34" charset="0"/>
              </a:rPr>
              <a:t>this.a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 = a; }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 public void set(T a) { </a:t>
            </a:r>
            <a:r>
              <a:rPr lang="en-US" sz="1700" dirty="0" err="1">
                <a:solidFill>
                  <a:srgbClr val="000000"/>
                </a:solidFill>
                <a:latin typeface="Calibri" pitchFamily="34" charset="0"/>
              </a:rPr>
              <a:t>this.a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 = a; }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 public T get() { return a; }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}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…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Holder3&lt;Long&gt; h3 =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   new Holder3&lt;Long&gt;(1L);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Long n = h3.get();</a:t>
            </a:r>
          </a:p>
        </p:txBody>
      </p:sp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4848" y="1828800"/>
            <a:ext cx="4269105" cy="286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5257800" y="1828800"/>
            <a:ext cx="3465195" cy="25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public class Holder3 {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 private Object a;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 public Holder3(Object a) { </a:t>
            </a:r>
            <a:r>
              <a:rPr lang="en-US" sz="1700" dirty="0" err="1">
                <a:solidFill>
                  <a:srgbClr val="000000"/>
                </a:solidFill>
                <a:latin typeface="Calibri" pitchFamily="34" charset="0"/>
              </a:rPr>
              <a:t>this.a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 = a; }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 public void set(Object a) { </a:t>
            </a:r>
            <a:r>
              <a:rPr lang="en-US" sz="1700" dirty="0" err="1">
                <a:solidFill>
                  <a:srgbClr val="000000"/>
                </a:solidFill>
                <a:latin typeface="Calibri" pitchFamily="34" charset="0"/>
              </a:rPr>
              <a:t>this.a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 = a; }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  public Object get() { return a; } </a:t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}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…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Holder3 h3 = new Holder3(1L);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>Long n = (Long) h3.get();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" name="Right Arrow 1"/>
          <p:cNvSpPr/>
          <p:nvPr/>
        </p:nvSpPr>
        <p:spPr>
          <a:xfrm>
            <a:off x="4343400" y="2738512"/>
            <a:ext cx="533400" cy="457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1137285" y="1148715"/>
            <a:ext cx="7618095" cy="353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Compensating for erasure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Erased&lt;T&gt;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private final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 = 100;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f(Object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if(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T) {} // Error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T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T(); // Error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T[] array =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T[SIZE]; // Error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T[] array = (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T[])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Object[SIZE]; // Unchecked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			warning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4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1045845" y="1097280"/>
            <a:ext cx="7593807" cy="329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Generic class with two types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TwoTuple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&lt;A, B&gt;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final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first;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final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second;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TwoTuple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first = a; second = b;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String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return "(" + first + ", " + second + ")";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 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68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772400" cy="419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34365" y="1333024"/>
            <a:ext cx="7875270" cy="274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You cannot use primitives as type parameters!</a:t>
            </a:r>
            <a:r>
              <a:rPr lang="en-US" sz="3800" dirty="0">
                <a:solidFill>
                  <a:srgbClr val="000000"/>
                </a:solidFill>
                <a:latin typeface="Times" pitchFamily="34"/>
              </a:rPr>
              <a:t/>
            </a:r>
            <a:br>
              <a:rPr lang="en-US" sz="3800" dirty="0">
                <a:solidFill>
                  <a:srgbClr val="000000"/>
                </a:solidFill>
                <a:latin typeface="Times" pitchFamily="34"/>
              </a:rPr>
            </a:b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900" dirty="0" err="1">
                <a:solidFill>
                  <a:srgbClr val="000000"/>
                </a:solidFill>
                <a:latin typeface="'courier new'" pitchFamily="34"/>
              </a:rPr>
              <a:t>TwoTuple</a:t>
            </a:r>
            <a:r>
              <a:rPr lang="en-US" sz="1900" dirty="0">
                <a:solidFill>
                  <a:srgbClr val="38761D"/>
                </a:solidFill>
                <a:latin typeface="'courier new'" pitchFamily="34"/>
              </a:rPr>
              <a:t>&lt;String, Integer&gt;</a:t>
            </a:r>
            <a:r>
              <a:rPr lang="en-US" sz="1900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'courier new'" pitchFamily="34"/>
              </a:rPr>
              <a:t>ttsi</a:t>
            </a:r>
            <a:r>
              <a:rPr lang="en-US" sz="1900" dirty="0">
                <a:solidFill>
                  <a:srgbClr val="000000"/>
                </a:solidFill>
                <a:latin typeface="'courier new'" pitchFamily="34"/>
              </a:rPr>
              <a:t> = new </a:t>
            </a:r>
            <a:r>
              <a:rPr lang="en-US" sz="1900" dirty="0" err="1">
                <a:solidFill>
                  <a:srgbClr val="000000"/>
                </a:solidFill>
                <a:latin typeface="'courier new'" pitchFamily="34"/>
              </a:rPr>
              <a:t>TwoTuple</a:t>
            </a:r>
            <a:r>
              <a:rPr lang="en-US" sz="1900" dirty="0">
                <a:solidFill>
                  <a:srgbClr val="38761D"/>
                </a:solidFill>
                <a:latin typeface="'courier new'" pitchFamily="34"/>
              </a:rPr>
              <a:t>&lt;String, Integer&gt;</a:t>
            </a:r>
            <a:r>
              <a:rPr lang="en-US" sz="1900" dirty="0">
                <a:solidFill>
                  <a:srgbClr val="000000"/>
                </a:solidFill>
                <a:latin typeface="'courier new'" pitchFamily="34"/>
              </a:rPr>
              <a:t>("hi", 47);</a:t>
            </a:r>
            <a:r>
              <a:rPr lang="en-US" sz="1900" dirty="0">
                <a:solidFill>
                  <a:srgbClr val="332B29"/>
                </a:solidFill>
                <a:latin typeface="Times" pitchFamily="34"/>
              </a:rPr>
              <a:t/>
            </a:r>
            <a:br>
              <a:rPr lang="en-US" sz="1900" dirty="0">
                <a:solidFill>
                  <a:srgbClr val="332B29"/>
                </a:solidFill>
                <a:latin typeface="Times" pitchFamily="34"/>
              </a:rPr>
            </a:br>
            <a:r>
              <a:rPr lang="en-US" sz="1900" dirty="0">
                <a:solidFill>
                  <a:srgbClr val="332B29"/>
                </a:solidFill>
                <a:latin typeface="Times" pitchFamily="34"/>
              </a:rPr>
              <a:t/>
            </a:r>
            <a:br>
              <a:rPr lang="en-US" sz="1900" dirty="0">
                <a:solidFill>
                  <a:srgbClr val="332B29"/>
                </a:solidFill>
                <a:latin typeface="Times" pitchFamily="34"/>
              </a:rPr>
            </a:br>
            <a:r>
              <a:rPr lang="en-US" sz="1900" dirty="0">
                <a:solidFill>
                  <a:srgbClr val="000000"/>
                </a:solidFill>
                <a:latin typeface="'trebuchet ms'" pitchFamily="34"/>
              </a:rPr>
              <a:t>but not</a:t>
            </a:r>
            <a:r>
              <a:rPr lang="en-US" sz="1900" dirty="0">
                <a:solidFill>
                  <a:srgbClr val="332B29"/>
                </a:solidFill>
                <a:latin typeface="Times" pitchFamily="34"/>
              </a:rPr>
              <a:t/>
            </a:r>
            <a:br>
              <a:rPr lang="en-US" sz="1900" dirty="0">
                <a:solidFill>
                  <a:srgbClr val="332B29"/>
                </a:solidFill>
                <a:latin typeface="Times" pitchFamily="34"/>
              </a:rPr>
            </a:br>
            <a:r>
              <a:rPr lang="en-US" sz="1900" dirty="0">
                <a:solidFill>
                  <a:srgbClr val="332B29"/>
                </a:solidFill>
                <a:latin typeface="Times" pitchFamily="34"/>
              </a:rPr>
              <a:t/>
            </a:r>
            <a:br>
              <a:rPr lang="en-US" sz="1900" dirty="0">
                <a:solidFill>
                  <a:srgbClr val="332B29"/>
                </a:solidFill>
                <a:latin typeface="Times" pitchFamily="34"/>
              </a:rPr>
            </a:br>
            <a:r>
              <a:rPr lang="en-US" sz="1900" dirty="0" err="1">
                <a:solidFill>
                  <a:srgbClr val="000000"/>
                </a:solidFill>
                <a:latin typeface="'courier new'" pitchFamily="34"/>
              </a:rPr>
              <a:t>TwoTuple</a:t>
            </a:r>
            <a:r>
              <a:rPr lang="en-US" sz="1900" dirty="0">
                <a:solidFill>
                  <a:srgbClr val="FF0000"/>
                </a:solidFill>
                <a:latin typeface="'courier new'" pitchFamily="34"/>
              </a:rPr>
              <a:t>&lt;double, </a:t>
            </a:r>
            <a:r>
              <a:rPr lang="en-US" sz="1900" dirty="0" err="1">
                <a:solidFill>
                  <a:srgbClr val="FF0000"/>
                </a:solidFill>
                <a:latin typeface="'courier new'" pitchFamily="34"/>
              </a:rPr>
              <a:t>int</a:t>
            </a:r>
            <a:r>
              <a:rPr lang="en-US" sz="1900" dirty="0">
                <a:solidFill>
                  <a:srgbClr val="FF0000"/>
                </a:solidFill>
                <a:latin typeface="'courier new'" pitchFamily="34"/>
              </a:rPr>
              <a:t>&gt;</a:t>
            </a:r>
            <a:r>
              <a:rPr lang="en-US" sz="1900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'courier new'" pitchFamily="34"/>
              </a:rPr>
              <a:t>ttdi</a:t>
            </a:r>
            <a:r>
              <a:rPr lang="en-US" sz="1900" dirty="0">
                <a:solidFill>
                  <a:srgbClr val="000000"/>
                </a:solidFill>
                <a:latin typeface="'courier new'" pitchFamily="34"/>
              </a:rPr>
              <a:t> = new </a:t>
            </a:r>
            <a:r>
              <a:rPr lang="en-US" sz="1900" dirty="0" err="1">
                <a:solidFill>
                  <a:srgbClr val="000000"/>
                </a:solidFill>
                <a:latin typeface="'courier new'" pitchFamily="34"/>
              </a:rPr>
              <a:t>TwoTuple</a:t>
            </a:r>
            <a:r>
              <a:rPr lang="en-US" sz="1900" dirty="0">
                <a:solidFill>
                  <a:srgbClr val="FF0000"/>
                </a:solidFill>
                <a:latin typeface="'courier new'" pitchFamily="34"/>
              </a:rPr>
              <a:t>&lt;double, </a:t>
            </a:r>
            <a:r>
              <a:rPr lang="en-US" sz="1900" dirty="0" err="1">
                <a:solidFill>
                  <a:srgbClr val="FF0000"/>
                </a:solidFill>
                <a:latin typeface="'courier new'" pitchFamily="34"/>
              </a:rPr>
              <a:t>int</a:t>
            </a:r>
            <a:r>
              <a:rPr lang="en-US" sz="1900" dirty="0">
                <a:solidFill>
                  <a:srgbClr val="FF0000"/>
                </a:solidFill>
                <a:latin typeface="'courier new'" pitchFamily="34"/>
              </a:rPr>
              <a:t>&gt;</a:t>
            </a:r>
            <a:r>
              <a:rPr lang="en-US" sz="1900" dirty="0">
                <a:solidFill>
                  <a:srgbClr val="000000"/>
                </a:solidFill>
                <a:latin typeface="'courier new'" pitchFamily="34"/>
              </a:rPr>
              <a:t>(47.0, 47);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5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771525" y="608648"/>
            <a:ext cx="7648099" cy="403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Inheritance with generic classes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ThreeTuple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A, B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extends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TwoTuple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A, B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final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third;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ThreeTuple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super(a, b);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third = c;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String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return "(" + first + ", " + second + ", " +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     third +")";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51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782955" y="1120140"/>
            <a:ext cx="7578090" cy="435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000000"/>
                </a:solidFill>
                <a:latin typeface="'trebuchet ms'" pitchFamily="34"/>
              </a:rPr>
              <a:t>Generic interface</a:t>
            </a:r>
          </a:p>
          <a:p>
            <a:pPr>
              <a:lnSpc>
                <a:spcPct val="95000"/>
              </a:lnSpc>
            </a:pPr>
            <a:r>
              <a:rPr lang="en-US" sz="1400" dirty="0">
                <a:solidFill>
                  <a:srgbClr val="332B29"/>
                </a:solidFill>
                <a:latin typeface="'courier new'" pitchFamily="34"/>
              </a:rPr>
              <a:t/>
            </a:r>
            <a:br>
              <a:rPr lang="en-US" sz="1400" dirty="0">
                <a:solidFill>
                  <a:srgbClr val="332B29"/>
                </a:solidFill>
                <a:latin typeface="'courier new'" pitchFamily="34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public interface Generator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{ T next(); }</a:t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public class Fibonacci implements Generator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private </a:t>
            </a:r>
            <a:r>
              <a:rPr lang="en-US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count = 0;</a:t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next() { return fib(count++); </a:t>
            </a:r>
            <a:r>
              <a:rPr lang="en-US" dirty="0" smtClean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...</a:t>
            </a:r>
            <a:endParaRPr lang="en-US" dirty="0">
              <a:solidFill>
                <a:srgbClr val="332B2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  Fibonacci gen = new Fibonacci();</a:t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  for(</a:t>
            </a:r>
            <a:r>
              <a:rPr lang="en-US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&lt; 18; </a:t>
            </a:r>
            <a:r>
              <a:rPr lang="en-US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gen.next</a:t>
            </a: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() + " ");</a:t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4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954405" y="1124427"/>
            <a:ext cx="7445217" cy="403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Generic Methods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GenericMethods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f(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x)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x.getClass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GenericMethods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gm = new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GenericMethods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gm.f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("");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gm.f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gm.f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(1.0);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gm.f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('c');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gm.f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String[] {“H”, “W”});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76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954405" y="1124427"/>
            <a:ext cx="7445217" cy="41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The Syntax for Invoking a Generic </a:t>
            </a:r>
            <a:r>
              <a:rPr lang="en-US" sz="3800" dirty="0" smtClean="0">
                <a:solidFill>
                  <a:srgbClr val="000000"/>
                </a:solidFill>
                <a:latin typeface="'trebuchet ms'" pitchFamily="34"/>
              </a:rPr>
              <a:t>Method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</a:rPr>
              <a:t>Generics have an optional syntax for specifying the type for a generic method. You </a:t>
            </a:r>
            <a:r>
              <a:rPr lang="en-US" dirty="0" smtClean="0">
                <a:solidFill>
                  <a:srgbClr val="000000"/>
                </a:solidFill>
              </a:rPr>
              <a:t>can place </a:t>
            </a:r>
            <a:r>
              <a:rPr lang="en-US" dirty="0">
                <a:solidFill>
                  <a:srgbClr val="000000"/>
                </a:solidFill>
              </a:rPr>
              <a:t>the data type of the generic in angle brackets, &lt; &gt; , after the dot operator and </a:t>
            </a:r>
            <a:r>
              <a:rPr lang="en-US" dirty="0" smtClean="0">
                <a:solidFill>
                  <a:srgbClr val="000000"/>
                </a:solidFill>
              </a:rPr>
              <a:t>before the </a:t>
            </a:r>
            <a:r>
              <a:rPr lang="en-US" dirty="0">
                <a:solidFill>
                  <a:srgbClr val="000000"/>
                </a:solidFill>
              </a:rPr>
              <a:t>method call.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gm.&lt;String&gt;f(“a string object”);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gm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.&lt;Integer&gt;f(1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gm.&lt;Double&gt;f(1.0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gm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.&lt;Char&gt;f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('c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gm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.&lt;String[]&gt;f(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 String[] {“H”, “W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”});</a:t>
            </a: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syntax makes the code more readable and also gives you control over the </a:t>
            </a:r>
            <a:r>
              <a:rPr lang="en-US" dirty="0" smtClean="0">
                <a:solidFill>
                  <a:srgbClr val="000000"/>
                </a:solidFill>
              </a:rPr>
              <a:t>generic type </a:t>
            </a:r>
            <a:r>
              <a:rPr lang="en-US" dirty="0">
                <a:solidFill>
                  <a:srgbClr val="000000"/>
                </a:solidFill>
              </a:rPr>
              <a:t>in situations where the type might not be obvious.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28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771525" y="1714500"/>
            <a:ext cx="7999572" cy="318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Leveraging type argument inference 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Tuple {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&lt;A,B&gt; </a:t>
            </a: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TwoTuple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&lt;A,B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tuple(A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B b) {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return new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TwoTuple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&lt;A,B&gt;(a, b);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&lt;A,B,C&gt;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ThreeTuple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&lt;A,B,C&gt; tuple(A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b,C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c) {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return new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ThreeTuple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&lt;A,B,C&gt;(a, b, c);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TwoTuple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&lt;String, Integer&gt;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ttsi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Tuple.tuple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(“hi”, 47);</a:t>
            </a:r>
            <a:b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ThreeTuple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String,Integer,Double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ttsid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Tuple.tuple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(“hi”,47,47.0);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0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025843" y="1275874"/>
            <a:ext cx="7392353" cy="428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Anonymous inner classes</a:t>
            </a:r>
            <a:r>
              <a:rPr lang="en-US" sz="17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7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interface Generator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next();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Customer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private Customer() {}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Generator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&lt;Customer&gt;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generator()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return 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new Generator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&lt;Customer&gt;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      public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 next() { return new Customer(); } </a:t>
            </a:r>
            <a:b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    }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Customer customer1 =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Customer.generator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().next();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Customer customer2 =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Customer.generator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().next();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27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1648"/>
            <a:ext cx="7772400" cy="27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34365" y="1751648"/>
            <a:ext cx="7875270" cy="228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  <a:latin typeface="'trebuchet ms'" pitchFamily="34"/>
              </a:rPr>
              <a:t>What if you could say that your code works with "</a:t>
            </a:r>
            <a:r>
              <a:rPr lang="en-US" sz="3900" dirty="0">
                <a:solidFill>
                  <a:srgbClr val="0B5394"/>
                </a:solidFill>
                <a:latin typeface="'trebuchet ms'" pitchFamily="34"/>
              </a:rPr>
              <a:t>some unspecified type</a:t>
            </a:r>
            <a:r>
              <a:rPr lang="en-US" sz="3900" dirty="0">
                <a:solidFill>
                  <a:srgbClr val="000000"/>
                </a:solidFill>
                <a:latin typeface="'trebuchet ms'" pitchFamily="34"/>
              </a:rPr>
              <a:t>," rather than a specific interface or class?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62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862965" y="781527"/>
            <a:ext cx="7663815" cy="505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900" dirty="0">
                <a:solidFill>
                  <a:srgbClr val="000000"/>
                </a:solidFill>
                <a:latin typeface="'trebuchet ms'" pitchFamily="34"/>
              </a:rPr>
              <a:t>Bounded Generic </a:t>
            </a:r>
            <a:r>
              <a:rPr lang="en-US" sz="3900" dirty="0" smtClean="0">
                <a:solidFill>
                  <a:srgbClr val="000000"/>
                </a:solidFill>
                <a:latin typeface="'trebuchet ms'" pitchFamily="34"/>
              </a:rPr>
              <a:t>Types</a:t>
            </a:r>
          </a:p>
          <a:p>
            <a:pPr>
              <a:lnSpc>
                <a:spcPct val="95000"/>
              </a:lnSpc>
            </a:pPr>
            <a:endParaRPr lang="en-US" sz="1700" dirty="0" smtClean="0">
              <a:solidFill>
                <a:srgbClr val="000000"/>
              </a:solidFill>
              <a:latin typeface="'trebuchet ms'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 smtClean="0">
                <a:solidFill>
                  <a:srgbClr val="000000"/>
                </a:solidFill>
                <a:latin typeface="'trebuchet ms'" pitchFamily="34"/>
              </a:rPr>
              <a:t>Because </a:t>
            </a:r>
            <a:r>
              <a:rPr lang="en-US" sz="1700" dirty="0">
                <a:solidFill>
                  <a:srgbClr val="000000"/>
                </a:solidFill>
                <a:latin typeface="'trebuchet ms'" pitchFamily="34"/>
              </a:rPr>
              <a:t>erasure removes type information, the only methods you can call for an unbounded generic parameter are those available for Object.</a:t>
            </a:r>
            <a:r>
              <a:rPr lang="en-US" sz="1700" b="1" dirty="0">
                <a:solidFill>
                  <a:srgbClr val="000000"/>
                </a:solidFill>
                <a:latin typeface="'trebuchet ms'" pitchFamily="34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'trebuchet ms'" pitchFamily="34"/>
              </a:rPr>
              <a:t>Bounds allow you to place constraints on the parameter types. Important effect is that you can call methods that are in your bound types.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HasColor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Color </a:t>
            </a:r>
            <a:r>
              <a:rPr lang="en-US" sz="17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Colored&lt;T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HasColor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 item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Colored(T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item)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this.item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item;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item;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// The bound allows you to call a method: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Color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color() { return </a:t>
            </a:r>
            <a:r>
              <a:rPr lang="en-US" sz="17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7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0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045845" y="1653064"/>
            <a:ext cx="7510939" cy="378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Compound bounds</a:t>
            </a:r>
            <a:endParaRPr lang="en-US" sz="17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 public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y, z; } 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Multiple bounds: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ColoredDimension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HasColor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T item;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ColoredDimension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 item) {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item;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T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item;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Color color() { return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item.getColor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7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item.x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7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item.y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getZ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7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item.z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53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54405" y="941547"/>
            <a:ext cx="7533799" cy="524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Bounds and Inheritance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'trebuchet ms'" pitchFamily="34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'trebuchet ms'" pitchFamily="34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T item;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 item) {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item;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T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item;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Colored2&lt;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 extends </a:t>
            </a:r>
            <a:r>
              <a:rPr lang="en-US" sz="17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HasColor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extends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{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// some code here...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color() { return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item.</a:t>
            </a:r>
            <a:r>
              <a:rPr lang="en-US" sz="17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ColoredDimension2&lt;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 extends </a:t>
            </a:r>
            <a:r>
              <a:rPr lang="en-US" sz="17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Dimension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7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HasColor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extends Colored2&lt;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some code here...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7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item.x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7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item.y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getZ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7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item.z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57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954405" y="941547"/>
            <a:ext cx="7533799" cy="450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Polymorphism and Generics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'trebuchet ms'" pitchFamily="34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'trebuchet ms'" pitchFamily="34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Holder&lt;T&gt;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T item;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void set(T item) {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this.item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item;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T get() { return item; 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abstract class Parent { 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Child extends Parent {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AnotherChild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extends Parent {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h1 = new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ild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h2 = new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 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h3 = new Holder&lt;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Child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 //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because one could do this:</a:t>
            </a:r>
          </a:p>
          <a:p>
            <a:pPr>
              <a:lnSpc>
                <a:spcPct val="95000"/>
              </a:lnSpc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h3.set(new </a:t>
            </a:r>
            <a:r>
              <a:rPr lang="en-US" sz="1700" dirty="0" err="1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AnotherChild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49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'trebuchet ms'" pitchFamily="34"/>
              </a:rPr>
              <a:t>Why Polymorphism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Holder&lt;T&gt; {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T[] items;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void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add(T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item) {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this.items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++]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item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;}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T[]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get() { return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items;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Holder&lt;Integer&gt;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 = new Holder&lt;Integer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(2);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Holder&lt;Number&gt;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h;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Double(1.25));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 i3 =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h.get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()[2]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So Double </a:t>
            </a:r>
            <a:r>
              <a:rPr lang="en-US" sz="1800" u="sng" dirty="0" smtClean="0">
                <a:solidFill>
                  <a:srgbClr val="0070C0"/>
                </a:solidFill>
              </a:rPr>
              <a:t>is a</a:t>
            </a:r>
            <a:r>
              <a:rPr lang="en-US" sz="1800" dirty="0" smtClean="0"/>
              <a:t> Number </a:t>
            </a:r>
            <a:r>
              <a:rPr lang="en-US" sz="1800" u="sng" dirty="0" smtClean="0"/>
              <a:t>but</a:t>
            </a:r>
            <a:r>
              <a:rPr lang="en-US" sz="1800" dirty="0" smtClean="0"/>
              <a:t> Holder&lt;Double</a:t>
            </a:r>
            <a:r>
              <a:rPr lang="en-US" sz="1800" dirty="0"/>
              <a:t>&gt; </a:t>
            </a:r>
            <a:r>
              <a:rPr lang="en-US" sz="1800" u="sng" dirty="0">
                <a:solidFill>
                  <a:srgbClr val="FF0000"/>
                </a:solidFill>
              </a:rPr>
              <a:t>is not</a:t>
            </a:r>
            <a:r>
              <a:rPr lang="en-US" sz="1800" dirty="0"/>
              <a:t> </a:t>
            </a:r>
            <a:r>
              <a:rPr lang="en-US" sz="1800" dirty="0" smtClean="0"/>
              <a:t>Holder&lt;Number</a:t>
            </a:r>
            <a:r>
              <a:rPr lang="en-US" sz="1800" dirty="0"/>
              <a:t>&gt; 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81187"/>
            <a:ext cx="19716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9534" y="5164299"/>
            <a:ext cx="4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case exception Double != Integer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1562" y="4779475"/>
            <a:ext cx="341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 -&gt; {Integer, Integer, Double}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81400" y="46482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77072" y="3657600"/>
            <a:ext cx="34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polymorphism was allowed this would be legal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2895600" y="3980766"/>
            <a:ext cx="381472" cy="43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419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also legal since Double is a Number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1"/>
          </p:cNvCxnSpPr>
          <p:nvPr/>
        </p:nvCxnSpPr>
        <p:spPr>
          <a:xfrm flipH="1">
            <a:off x="3429000" y="5348965"/>
            <a:ext cx="500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'trebuchet ms'" pitchFamily="34"/>
              </a:rPr>
              <a:t>But you can 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This is how you can put different object types in parameterized </a:t>
            </a: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Holder object:</a:t>
            </a:r>
            <a:endParaRPr lang="en-US" sz="2800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 = new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(2);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Double(1.25));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i3 =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h.get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()[2]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953000" y="3124200"/>
            <a:ext cx="34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Integer and Double are the Numbers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831667" y="3447366"/>
            <a:ext cx="1121333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 flipV="1">
            <a:off x="2057401" y="3366404"/>
            <a:ext cx="2895599" cy="8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54405" y="397193"/>
            <a:ext cx="750808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 smtClean="0">
                <a:solidFill>
                  <a:srgbClr val="000000"/>
                </a:solidFill>
                <a:latin typeface="'trebuchet ms'" pitchFamily="34"/>
              </a:rPr>
              <a:t>More Example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 public abstract void check(); 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void check() {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S.o.p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("Dog");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void check() {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S.o.p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("Cat"); 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void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(Holder&lt;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animal)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animal.get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().check();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dog = new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cat = new Holder&lt;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doctor = new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doctor.checkAnimal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(dog); //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doctor.checkAnimal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(cat); //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2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'trebuchet ms'" pitchFamily="34"/>
              </a:rPr>
              <a:t>Generic Wildcards </a:t>
            </a:r>
            <a:r>
              <a:rPr lang="en-US" dirty="0" smtClean="0">
                <a:solidFill>
                  <a:srgbClr val="000000"/>
                </a:solidFill>
                <a:latin typeface="'trebuchet ms'" pitchFamily="34"/>
              </a:rPr>
              <a:t>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wildcard </a:t>
            </a:r>
            <a:r>
              <a:rPr lang="en-US" dirty="0"/>
              <a:t>provides a polymorphic - like behavior for declaring </a:t>
            </a:r>
            <a:r>
              <a:rPr lang="en-US" dirty="0" smtClean="0"/>
              <a:t>generics.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&lt;?&gt; </a:t>
            </a:r>
            <a:r>
              <a:rPr lang="en-US" dirty="0"/>
              <a:t>, an unbounded wildcard</a:t>
            </a:r>
          </a:p>
          <a:p>
            <a:r>
              <a:rPr lang="en-US" dirty="0" smtClean="0"/>
              <a:t>&lt;? </a:t>
            </a:r>
            <a:r>
              <a:rPr lang="en-US" dirty="0"/>
              <a:t>extends </a:t>
            </a:r>
            <a:r>
              <a:rPr lang="en-US" i="1" dirty="0" smtClean="0"/>
              <a:t>type&gt; </a:t>
            </a:r>
            <a:r>
              <a:rPr lang="en-US" dirty="0"/>
              <a:t>, a wildcard with an upper bound</a:t>
            </a:r>
          </a:p>
          <a:p>
            <a:r>
              <a:rPr lang="en-US" dirty="0" smtClean="0"/>
              <a:t>&lt;? </a:t>
            </a:r>
            <a:r>
              <a:rPr lang="en-US" dirty="0"/>
              <a:t>super </a:t>
            </a:r>
            <a:r>
              <a:rPr lang="en-US" i="1" dirty="0" smtClean="0"/>
              <a:t>type&gt; </a:t>
            </a:r>
            <a:r>
              <a:rPr lang="en-US" dirty="0"/>
              <a:t>, a wildcard with a lower bound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29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unbounded wildcard </a:t>
            </a:r>
            <a:r>
              <a:rPr lang="en-US" dirty="0"/>
              <a:t>represents any data type, similar to the &lt; T &gt; syntax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&lt;?&gt;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list)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Object x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list) 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x.toString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keywords = new </a:t>
            </a:r>
            <a:r>
              <a:rPr lang="en-U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kyewords.add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(“generic”);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(keywords);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/>
              <a:t>? in </a:t>
            </a:r>
            <a:r>
              <a:rPr lang="en-US" dirty="0"/>
              <a:t>situations where you do not need a formal parameter type like &lt; T 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354908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type is not required here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342961" y="3187347"/>
            <a:ext cx="781239" cy="544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244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&lt;?&gt;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 = new Holder&lt;String&gt;();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Object());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compile time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7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compile time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one exception!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(null);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 is member of every type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Working with unbounded wildcards we can only read data, not assign!</a:t>
            </a: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53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1648"/>
            <a:ext cx="7772400" cy="27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34365" y="1751648"/>
            <a:ext cx="7875270" cy="172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900" dirty="0">
                <a:solidFill>
                  <a:srgbClr val="0B5394"/>
                </a:solidFill>
                <a:latin typeface="'trebuchet ms'" pitchFamily="34"/>
              </a:rPr>
              <a:t>Generics</a:t>
            </a:r>
            <a:r>
              <a:rPr lang="en-US" sz="3900" dirty="0">
                <a:solidFill>
                  <a:srgbClr val="000000"/>
                </a:solidFill>
                <a:latin typeface="'trebuchet ms'" pitchFamily="34"/>
              </a:rPr>
              <a:t> implement the concept of </a:t>
            </a:r>
            <a:r>
              <a:rPr lang="en-US" sz="3900" i="1" dirty="0">
                <a:solidFill>
                  <a:srgbClr val="38761D"/>
                </a:solidFill>
                <a:latin typeface="'trebuchet ms'" pitchFamily="34"/>
              </a:rPr>
              <a:t>parameterized</a:t>
            </a:r>
            <a:r>
              <a:rPr lang="en-US" sz="3900" dirty="0">
                <a:solidFill>
                  <a:srgbClr val="000000"/>
                </a:solidFill>
                <a:latin typeface="'trebuchet ms'" pitchFamily="34"/>
              </a:rPr>
              <a:t> types, which allow multiple types.</a:t>
            </a: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35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- Bound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Bounded wildcards put some restrictions on unknown type: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&lt;? extends Number&gt;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list)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x.doubleValue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Integer(3));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compile error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418621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know that object is instance of </a:t>
            </a:r>
            <a:r>
              <a:rPr lang="en-US" dirty="0" smtClean="0">
                <a:solidFill>
                  <a:srgbClr val="0070C0"/>
                </a:solidFill>
              </a:rPr>
              <a:t>Number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057400" y="3886200"/>
            <a:ext cx="1371600" cy="67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53250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we still don’t know exact type, so can’t modify list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3352800" y="5228704"/>
            <a:ext cx="2057400" cy="55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76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954405" y="1178719"/>
            <a:ext cx="7520940" cy="460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 smtClean="0">
                <a:solidFill>
                  <a:srgbClr val="000000"/>
                </a:solidFill>
                <a:latin typeface="'trebuchet ms'" pitchFamily="34"/>
              </a:rPr>
              <a:t>More example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void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(Holder&lt;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animal)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animal.get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().check(); 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animal.set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 //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Error: we don’t know exact parameter type of animal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dog = new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cat = new Holder&lt;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doctor = new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doctor.checkAnimal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(dog); 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doctor.checkAnimal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(cat); 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08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lower bounded</a:t>
            </a:r>
            <a:r>
              <a:rPr lang="en-US" dirty="0"/>
              <a:t> wildcard restricts the unknown type to be a specific type or a </a:t>
            </a:r>
            <a:r>
              <a:rPr lang="en-US" i="1" dirty="0"/>
              <a:t>super type</a:t>
            </a:r>
            <a:r>
              <a:rPr lang="en-US" dirty="0"/>
              <a:t> of that </a:t>
            </a:r>
            <a:r>
              <a:rPr lang="en-US" dirty="0" smtClean="0"/>
              <a:t>type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&lt;? super Integer&gt;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 = new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Holder&lt;Integer&gt;();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h.add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Integer(1));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 i1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h.get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compilation error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// get returns Object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 i2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(Integer)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h.get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// OK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Lower bounded wildcards allow to modify but not read!!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68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addNumbers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&lt;? super Integer&gt;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List&lt;Number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n = new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&lt;Number&gt;();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List&lt;Object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o = new 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&lt;Object&gt;();</a:t>
            </a: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addNumbers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addNumbers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addNumbers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cs typeface="Courier New" pitchFamily="49" charset="0"/>
              </a:rPr>
              <a:t>This works fine</a:t>
            </a:r>
            <a:endParaRPr lang="en-US" sz="2400" dirty="0">
              <a:solidFill>
                <a:srgbClr val="000000"/>
              </a:solidFill>
              <a:cs typeface="Courier New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4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54405" y="862965"/>
            <a:ext cx="7533799" cy="535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 smtClean="0">
                <a:solidFill>
                  <a:srgbClr val="000000"/>
                </a:solidFill>
                <a:latin typeface="'trebuchet ms'" pitchFamily="34"/>
              </a:rPr>
              <a:t>More example</a:t>
            </a:r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void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(Holder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 super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dog)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animal.get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().check(); //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                  // 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get() returns Object ref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animal.set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 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dog = new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animal = new Holder&lt;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cat= new Holder&lt;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doctor = new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AnimalDoctor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doctor.checkAnimal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(dog); 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doctor.checkAnimal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(animal); 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doctor.checkAnimal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 </a:t>
            </a:r>
            <a:r>
              <a:rPr lang="en-US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Error: Cat isn’t super of Dog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solidFill>
                <a:srgbClr val="000000"/>
              </a:solidFill>
              <a:latin typeface="Times" pitchFamily="34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50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954405" y="2528888"/>
            <a:ext cx="7508082" cy="168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What's the difference?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check(Holder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&lt;?&gt;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holder) {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check(Holder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&lt;Object&gt;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holder) { }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07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54405" y="1404462"/>
            <a:ext cx="7520940" cy="394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There IS a huge difference!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Main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void check(Holder&lt;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obj.set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obj.set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Holder&lt;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Main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 Main();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main.check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Only Holder&lt;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goes here!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solidFill>
                <a:srgbClr val="000000"/>
              </a:solidFill>
              <a:latin typeface="Times" pitchFamily="34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23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594360" y="1081564"/>
            <a:ext cx="8142447" cy="44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There IS a huge difference!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Main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void check(Holder&lt;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obj.set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 //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    // Compiler isn't sure that it's really Dog Holder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dog = new Holder&lt;</a:t>
            </a:r>
            <a:r>
              <a:rPr lang="en-US" sz="17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Holder&lt;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integer = new Holder&lt;</a:t>
            </a:r>
            <a:r>
              <a:rPr lang="en-US" sz="17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Main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 Main();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main.check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(dog); 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 </a:t>
            </a:r>
            <a:r>
              <a:rPr lang="en-US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main.check</a:t>
            </a: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(integer); 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solidFill>
                <a:srgbClr val="000000"/>
              </a:solidFill>
              <a:latin typeface="Times" pitchFamily="34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79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54405" y="1905953"/>
            <a:ext cx="7762399" cy="211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Which will compile?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1) List&lt;?&gt; list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&lt;Dog&gt;();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2) List&lt;? extends Animal&gt;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&lt;Dog&gt;();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3) List&lt;?&gt;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&lt;? extends Animal&gt;();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4) List&lt;? extends Dog&gt;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cList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5) List&lt;? super Dog&gt;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bList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&lt;Animal</a:t>
            </a:r>
            <a:r>
              <a:rPr lang="en-US" sz="1700" dirty="0" smtClean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29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54405" y="1905953"/>
            <a:ext cx="7762399" cy="211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Which will compile?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4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1) List&lt;?&gt; list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&lt;Dog&gt;();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2) List&lt;? extends Animal&gt;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&lt;Dog&gt;();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List&lt;?&gt;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 extends Animal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4) 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List&lt;? extends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cList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5) List&lt;? super Dog&gt;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bList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&lt;Animal</a:t>
            </a:r>
            <a:r>
              <a:rPr lang="en-US" sz="1700" dirty="0" smtClean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6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837248"/>
            <a:ext cx="7086600" cy="487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977265" y="837248"/>
            <a:ext cx="7189470" cy="406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4000" dirty="0">
                <a:solidFill>
                  <a:srgbClr val="000000"/>
                </a:solidFill>
                <a:latin typeface="'trebuchet ms'" pitchFamily="34"/>
              </a:rPr>
              <a:t>A class that holds a single object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class Automobile {}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public class Holder1 {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  private Automobile a;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  public Holder1(Automobile a) {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'courier new'" pitchFamily="34"/>
              </a:rPr>
              <a:t>this.a</a:t>
            </a: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 = a;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  }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  Automobile get() { return a; }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'courier new'" pitchFamily="34"/>
              </a:rPr>
              <a:t>}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33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for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 for an element</a:t>
            </a:r>
          </a:p>
          <a:p>
            <a:r>
              <a:rPr lang="en-US" dirty="0"/>
              <a:t>K for a map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V </a:t>
            </a:r>
            <a:r>
              <a:rPr lang="en-US" dirty="0"/>
              <a:t>for a map value</a:t>
            </a:r>
          </a:p>
          <a:p>
            <a:r>
              <a:rPr lang="en-US" dirty="0"/>
              <a:t>N for a number</a:t>
            </a:r>
          </a:p>
          <a:p>
            <a:r>
              <a:rPr lang="en-US" dirty="0"/>
              <a:t>T for a generic data type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S , U , V , and so on for multiple types in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10818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80085" y="324327"/>
            <a:ext cx="7886700" cy="606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Summary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'courier new'" pitchFamily="34"/>
              </a:rPr>
              <a:t>1) Generics let you enforce compile-time type safety.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Holder&lt;String&gt; h1 = new Holder&lt;String&gt;();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 h2 = new Holder();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s = h1.get(); // no cast needed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s = (String) h2.get(); // cast required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'courier new'" pitchFamily="34"/>
              </a:rPr>
              <a:t>2) Generic type information does not exist at runtime — it is for compile-time safety only.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'courier new'" pitchFamily="34"/>
              </a:rPr>
              <a:t>3) Polymorphic assignment don't apply to the generic type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Holder&lt;Animal&gt; h1 = new Holder&lt;Dog&gt;(); // Error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'courier new'" pitchFamily="34"/>
              </a:rPr>
              <a:t>4) </a:t>
            </a:r>
            <a:r>
              <a:rPr lang="en-US" sz="1700" dirty="0">
                <a:solidFill>
                  <a:srgbClr val="332B29"/>
                </a:solidFill>
                <a:latin typeface="'courier new'" pitchFamily="34"/>
              </a:rPr>
              <a:t>Wildcard syntax allows a generic method, accept subtypes (or </a:t>
            </a:r>
            <a:r>
              <a:rPr lang="en-US" sz="1700" dirty="0" err="1">
                <a:solidFill>
                  <a:srgbClr val="332B29"/>
                </a:solidFill>
                <a:latin typeface="'courier new'" pitchFamily="34"/>
              </a:rPr>
              <a:t>supertypes</a:t>
            </a:r>
            <a:r>
              <a:rPr lang="en-US" sz="1700" dirty="0">
                <a:solidFill>
                  <a:srgbClr val="332B29"/>
                </a:solidFill>
                <a:latin typeface="'courier new'" pitchFamily="34"/>
              </a:rPr>
              <a:t>) of the declared type of the method argument: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(List&lt;Dog&gt; d) {} // can take only &lt;Dog&gt;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(List&lt;? extends Dog&gt;) {} // take a &lt;Dog&gt; or &lt;Collie&gt;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void 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(List&lt;? super Dog&gt;) {} // take a &lt;Dog&gt; or &lt;Animal&gt;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332B29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sz="2400" dirty="0">
                <a:solidFill>
                  <a:srgbClr val="332B29"/>
                </a:solidFill>
                <a:latin typeface="Times" pitchFamily="34"/>
              </a:rPr>
              <a:t>5) When using a wildcard, List&lt;? extends Dog&gt;, the collection can be accessed but not modified.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90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80085" y="900113"/>
            <a:ext cx="7913847" cy="505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Summary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000000"/>
              </a:solidFill>
              <a:latin typeface="Times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'courier new'" pitchFamily="34"/>
              </a:rPr>
              <a:t>6) The generics type identifier can be used in class, method, and variable declarations: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class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&lt;t&gt; { } // a class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T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anInstance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; // an instance variable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aRef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) {} // a constructor argument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void bar(T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aRef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) {} // a method argument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T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() {} // a return type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332B29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'courier new'" pitchFamily="34"/>
              </a:rPr>
              <a:t>7) You can use more than one parameterized type in a declaration: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public class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UseTwo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&lt;T, X&gt; {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332B29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'courier new'" pitchFamily="34"/>
              </a:rPr>
              <a:t>8) You can declare a generic method using a type not defined in the class: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  public &lt;T&gt; T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returnMe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1700" dirty="0" err="1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) { return t; }</a:t>
            </a:r>
          </a:p>
          <a:p>
            <a:pPr>
              <a:lnSpc>
                <a:spcPct val="95000"/>
              </a:lnSpc>
            </a:pPr>
            <a:endParaRPr lang="en-US" sz="1700" dirty="0">
              <a:solidFill>
                <a:srgbClr val="332B2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900" dirty="0">
                <a:solidFill>
                  <a:srgbClr val="332B29"/>
                </a:solidFill>
                <a:latin typeface="Trebuchet MS" pitchFamily="34" charset="0"/>
                <a:cs typeface="Courier New" pitchFamily="49" charset="0"/>
              </a:rPr>
              <a:t>Reading in Russian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ourier New" pitchFamily="49" charset="0"/>
                <a:cs typeface="Courier New" pitchFamily="49" charset="0"/>
              </a:rPr>
              <a:t>http://www.rsdn.ru/article/java/genericsinjava.xml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06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608648"/>
            <a:ext cx="7086600" cy="54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77265" y="608648"/>
            <a:ext cx="7189470" cy="54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A class that holds an Object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900" dirty="0">
              <a:solidFill>
                <a:srgbClr val="000000"/>
              </a:solidFill>
              <a:latin typeface="'courier new'" pitchFamily="34"/>
            </a:endParaRP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Holder2 {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private </a:t>
            </a:r>
            <a:r>
              <a:rPr lang="en-US" sz="19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a;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Holder2(</a:t>
            </a:r>
            <a:r>
              <a:rPr lang="en-US" sz="19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a) {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this.a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a; }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void set(</a:t>
            </a:r>
            <a:r>
              <a:rPr lang="en-US" sz="19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a) {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this.a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a; }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 </a:t>
            </a:r>
            <a:r>
              <a:rPr lang="en-US" sz="1900" dirty="0">
                <a:solidFill>
                  <a:srgbClr val="38761D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get() { return a; }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Holder2 h2 = new Holder2(new Automobile());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Automobile a = </a:t>
            </a:r>
            <a:r>
              <a:rPr lang="en-US" sz="19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(Automobile)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h2.get();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h2.set("Not an Automobile");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String s = </a:t>
            </a:r>
            <a:r>
              <a:rPr lang="en-US" sz="19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(String)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h2.get();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h2.set(1); //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Autoboxes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to Integer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900" dirty="0">
                <a:solidFill>
                  <a:srgbClr val="0B5394"/>
                </a:solidFill>
                <a:latin typeface="Courier New" pitchFamily="49" charset="0"/>
                <a:cs typeface="Courier New" pitchFamily="49" charset="0"/>
              </a:rPr>
              <a:t>(Integer)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h2.get();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08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248" y="837248"/>
            <a:ext cx="7545229" cy="503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771525" y="1078707"/>
            <a:ext cx="7636669" cy="508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800" dirty="0">
                <a:solidFill>
                  <a:srgbClr val="000000"/>
                </a:solidFill>
                <a:latin typeface="'trebuchet ms'" pitchFamily="34"/>
              </a:rPr>
              <a:t>Simple generic class</a:t>
            </a:r>
          </a:p>
          <a:p>
            <a:pPr>
              <a:lnSpc>
                <a:spcPct val="95000"/>
              </a:lnSpc>
            </a:pPr>
            <a:r>
              <a:rPr lang="en-US" sz="1700" dirty="0">
                <a:solidFill>
                  <a:srgbClr val="332B29"/>
                </a:solidFill>
                <a:latin typeface="Calibri" pitchFamily="34" charset="0"/>
              </a:rPr>
              <a:t/>
            </a:r>
            <a:br>
              <a:rPr lang="en-US" sz="1700" dirty="0">
                <a:solidFill>
                  <a:srgbClr val="332B29"/>
                </a:solidFill>
                <a:latin typeface="Calibri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Holder3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 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private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a;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public Holder3(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a) {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this.a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a; }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void set(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a) {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this.a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a; }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get() { return a; }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public static void main(String[]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Holder3&lt;Automobile&gt; h3 =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     new Holder3&lt;Automobile&gt;(new Automobile());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Automobile a = h3.get(); // No cast needed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// h3.set("Not an Automobile"); //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 // h3.set(1); //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} </a:t>
            </a:r>
            <a:b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50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can be:</a:t>
            </a:r>
          </a:p>
          <a:p>
            <a:r>
              <a:rPr lang="en-US" dirty="0" smtClean="0"/>
              <a:t>Generic </a:t>
            </a:r>
            <a:r>
              <a:rPr lang="en-US" dirty="0"/>
              <a:t>classes</a:t>
            </a:r>
          </a:p>
          <a:p>
            <a:r>
              <a:rPr lang="en-US" dirty="0"/>
              <a:t>Generic interfaces</a:t>
            </a:r>
          </a:p>
          <a:p>
            <a:r>
              <a:rPr lang="en-US" dirty="0"/>
              <a:t>Generic methods</a:t>
            </a:r>
          </a:p>
          <a:p>
            <a:r>
              <a:rPr lang="en-US" dirty="0"/>
              <a:t>Bounded generic types</a:t>
            </a:r>
          </a:p>
          <a:p>
            <a:r>
              <a:rPr lang="en-US" dirty="0"/>
              <a:t>Generic wildcards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031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1648"/>
            <a:ext cx="7772400" cy="27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34365" y="1751648"/>
            <a:ext cx="7875270" cy="1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600" dirty="0">
                <a:solidFill>
                  <a:srgbClr val="000000"/>
                </a:solidFill>
                <a:latin typeface="'trebuchet ms'" pitchFamily="34"/>
              </a:rPr>
              <a:t>The core idea of Java generics: You tell it what type you want to use, and it takes care of the details.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54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2B29"/>
                </a:solidFill>
                <a:latin typeface="'trebuchet ms'" pitchFamily="34"/>
              </a:rPr>
              <a:t>Type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2B29"/>
                </a:solidFill>
                <a:latin typeface="'trebuchet ms'" pitchFamily="34"/>
              </a:rPr>
              <a:t>Java </a:t>
            </a:r>
            <a:r>
              <a:rPr lang="en-US" dirty="0">
                <a:solidFill>
                  <a:srgbClr val="332B29"/>
                </a:solidFill>
                <a:latin typeface="'trebuchet ms'" pitchFamily="34"/>
              </a:rPr>
              <a:t>generics are implemented using </a:t>
            </a:r>
            <a:r>
              <a:rPr lang="en-US" b="1" i="1" dirty="0" smtClean="0">
                <a:solidFill>
                  <a:srgbClr val="332B29"/>
                </a:solidFill>
                <a:latin typeface="'trebuchet ms'" pitchFamily="34"/>
              </a:rPr>
              <a:t>type</a:t>
            </a:r>
            <a:r>
              <a:rPr lang="en-US" dirty="0" smtClean="0">
                <a:solidFill>
                  <a:srgbClr val="332B29"/>
                </a:solidFill>
                <a:latin typeface="'trebuchet ms'" pitchFamily="34"/>
              </a:rPr>
              <a:t> </a:t>
            </a:r>
            <a:r>
              <a:rPr lang="en-US" b="1" i="1" dirty="0" smtClean="0">
                <a:solidFill>
                  <a:srgbClr val="332B29"/>
                </a:solidFill>
                <a:latin typeface="'trebuchet ms'" pitchFamily="34"/>
              </a:rPr>
              <a:t>erasure</a:t>
            </a:r>
            <a:r>
              <a:rPr lang="en-US" dirty="0">
                <a:solidFill>
                  <a:srgbClr val="332B29"/>
                </a:solidFill>
                <a:latin typeface="'trebuchet ms'" pitchFamily="34"/>
              </a:rPr>
              <a:t>. This means that any specific type information is erased when you </a:t>
            </a:r>
            <a:r>
              <a:rPr lang="en-US" dirty="0" smtClean="0">
                <a:solidFill>
                  <a:srgbClr val="332B29"/>
                </a:solidFill>
                <a:latin typeface="'trebuchet ms'" pitchFamily="34"/>
              </a:rPr>
              <a:t>compile your code.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0"/>
            <a:ext cx="1543050" cy="61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656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932</Words>
  <Application>Microsoft Office PowerPoint</Application>
  <PresentationFormat>Экран (4:3)</PresentationFormat>
  <Paragraphs>343</Paragraphs>
  <Slides>42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Office Theme</vt:lpstr>
      <vt:lpstr>Generics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Generic Types and Methods</vt:lpstr>
      <vt:lpstr>Презентация PowerPoint</vt:lpstr>
      <vt:lpstr>Type erasure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Why Polymorphism doesn’t work</vt:lpstr>
      <vt:lpstr>But you can do this:</vt:lpstr>
      <vt:lpstr>Презентация PowerPoint</vt:lpstr>
      <vt:lpstr>Generic Wildcards (?)</vt:lpstr>
      <vt:lpstr>Unbounded Wildcards</vt:lpstr>
      <vt:lpstr>Be careful</vt:lpstr>
      <vt:lpstr>Upper - Bound Wildcards</vt:lpstr>
      <vt:lpstr>Презентация PowerPoint</vt:lpstr>
      <vt:lpstr>Lower Bounded Wildcards</vt:lpstr>
      <vt:lpstr>Example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Naming Conventions for Generics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Aleh Stsiapanau</dc:creator>
  <cp:lastModifiedBy>Константин Овсянников</cp:lastModifiedBy>
  <cp:revision>57</cp:revision>
  <dcterms:created xsi:type="dcterms:W3CDTF">2013-03-18T14:38:38Z</dcterms:created>
  <dcterms:modified xsi:type="dcterms:W3CDTF">2015-03-11T16:42:46Z</dcterms:modified>
</cp:coreProperties>
</file>