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30"/>
  </p:notesMasterIdLst>
  <p:sldIdLst>
    <p:sldId id="256" r:id="rId3"/>
    <p:sldId id="258" r:id="rId4"/>
    <p:sldId id="259" r:id="rId5"/>
    <p:sldId id="312" r:id="rId6"/>
    <p:sldId id="318" r:id="rId7"/>
    <p:sldId id="311" r:id="rId8"/>
    <p:sldId id="260" r:id="rId9"/>
    <p:sldId id="321" r:id="rId10"/>
    <p:sldId id="314" r:id="rId11"/>
    <p:sldId id="315" r:id="rId12"/>
    <p:sldId id="319" r:id="rId13"/>
    <p:sldId id="320" r:id="rId14"/>
    <p:sldId id="262" r:id="rId15"/>
    <p:sldId id="322" r:id="rId16"/>
    <p:sldId id="323" r:id="rId17"/>
    <p:sldId id="324" r:id="rId18"/>
    <p:sldId id="264" r:id="rId19"/>
    <p:sldId id="263" r:id="rId20"/>
    <p:sldId id="326" r:id="rId21"/>
    <p:sldId id="328" r:id="rId22"/>
    <p:sldId id="327" r:id="rId23"/>
    <p:sldId id="329" r:id="rId24"/>
    <p:sldId id="330" r:id="rId25"/>
    <p:sldId id="331" r:id="rId26"/>
    <p:sldId id="332" r:id="rId27"/>
    <p:sldId id="310" r:id="rId28"/>
    <p:sldId id="333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DM Sans" panose="020B0604020202020204" charset="0"/>
      <p:regular r:id="rId39"/>
      <p:bold r:id="rId40"/>
      <p:italic r:id="rId41"/>
      <p:boldItalic r:id="rId42"/>
    </p:embeddedFont>
    <p:embeddedFont>
      <p:font typeface="Proxima Nova" panose="020B0604020202020204" charset="0"/>
      <p:regular r:id="rId43"/>
      <p:bold r:id="rId44"/>
      <p:italic r:id="rId45"/>
      <p:boldItalic r:id="rId46"/>
    </p:embeddedFont>
    <p:embeddedFont>
      <p:font typeface="Proxima Nova Semibold" panose="020B0604020202020204" charset="0"/>
      <p:regular r:id="rId47"/>
      <p:bold r:id="rId48"/>
      <p:boldItalic r:id="rId49"/>
    </p:embeddedFont>
    <p:embeddedFont>
      <p:font typeface="Verdana" panose="020B0604030504040204" pitchFamily="34" charset="0"/>
      <p:regular r:id="rId50"/>
      <p:bold r:id="rId51"/>
      <p:italic r:id="rId52"/>
      <p:boldItalic r:id="rId53"/>
    </p:embeddedFont>
    <p:embeddedFont>
      <p:font typeface="Viga" panose="020B0604020202020204" charset="0"/>
      <p:regular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98"/>
    <a:srgbClr val="21AF94"/>
    <a:srgbClr val="7FE7D3"/>
    <a:srgbClr val="F8E80F"/>
    <a:srgbClr val="004F76"/>
    <a:srgbClr val="82D8E6"/>
    <a:srgbClr val="39C2D7"/>
    <a:srgbClr val="4CABE0"/>
    <a:srgbClr val="8EC9EE"/>
    <a:srgbClr val="569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D08CDC-20F7-4C2C-B973-9030DEFBB40B}">
  <a:tblStyle styleId="{ACD08CDC-20F7-4C2C-B973-9030DEFBB4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font" Target="fonts/font23.fntdata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21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8.xml"/><Relationship Id="rId41" Type="http://schemas.openxmlformats.org/officeDocument/2006/relationships/font" Target="fonts/font11.fntdata"/><Relationship Id="rId54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949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706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735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743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" name="Google Shape;16148;g6bdca54fc3_0_25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9" name="Google Shape;16149;g6bdca54fc3_0_25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" name="Google Shape;16148;g6bdca54fc3_0_25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9" name="Google Shape;16149;g6bdca54fc3_0_25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390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996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432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190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0838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04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5120744" y="158877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Data </a:t>
            </a:r>
            <a:br>
              <a:rPr lang="en" dirty="0">
                <a:solidFill>
                  <a:schemeClr val="lt2"/>
                </a:solidFill>
              </a:rPr>
            </a:br>
            <a:r>
              <a:rPr lang="en" dirty="0">
                <a:solidFill>
                  <a:schemeClr val="lt2"/>
                </a:solidFill>
              </a:rPr>
              <a:t>Master Class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136" name="Picture 135" descr="A picture containing room&#10;&#10;Description automatically generated">
            <a:extLst>
              <a:ext uri="{FF2B5EF4-FFF2-40B4-BE49-F238E27FC236}">
                <a16:creationId xmlns:a16="http://schemas.microsoft.com/office/drawing/2014/main" id="{215E0175-787F-4B82-B041-D21DAB53D6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42" y="1616427"/>
            <a:ext cx="3800582" cy="22087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3"/>
          <p:cNvSpPr/>
          <p:nvPr/>
        </p:nvSpPr>
        <p:spPr>
          <a:xfrm rot="2700026">
            <a:off x="-252630" y="-135315"/>
            <a:ext cx="1264878" cy="1099386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-1" y="167622"/>
            <a:ext cx="3795914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Таблицы. Связи 1:М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751C2D7-BB8A-4E15-9B48-921B54880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902475"/>
              </p:ext>
            </p:extLst>
          </p:nvPr>
        </p:nvGraphicFramePr>
        <p:xfrm>
          <a:off x="616897" y="1023600"/>
          <a:ext cx="1544361" cy="1219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4361">
                  <a:extLst>
                    <a:ext uri="{9D8B030D-6E8A-4147-A177-3AD203B41FA5}">
                      <a16:colId xmlns:a16="http://schemas.microsoft.com/office/drawing/2014/main" val="1006989469"/>
                    </a:ext>
                  </a:extLst>
                </a:gridCol>
              </a:tblGrid>
              <a:tr h="223495">
                <a:tc>
                  <a:txBody>
                    <a:bodyPr/>
                    <a:lstStyle/>
                    <a:p>
                      <a:r>
                        <a:rPr lang="ru-RU" sz="1000" dirty="0"/>
                        <a:t>Таблица Студенты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15119"/>
                  </a:ext>
                </a:extLst>
              </a:tr>
              <a:tr h="223495">
                <a:tc>
                  <a:txBody>
                    <a:bodyPr/>
                    <a:lstStyle/>
                    <a:p>
                      <a:r>
                        <a:rPr lang="en-US" sz="1000" dirty="0" err="1"/>
                        <a:t>StudentID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011686"/>
                  </a:ext>
                </a:extLst>
              </a:tr>
              <a:tr h="223495">
                <a:tc>
                  <a:txBody>
                    <a:bodyPr/>
                    <a:lstStyle/>
                    <a:p>
                      <a:r>
                        <a:rPr lang="en-US" sz="1000" dirty="0" err="1"/>
                        <a:t>FullName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47748"/>
                  </a:ext>
                </a:extLst>
              </a:tr>
              <a:tr h="223495">
                <a:tc>
                  <a:txBody>
                    <a:bodyPr/>
                    <a:lstStyle/>
                    <a:p>
                      <a:r>
                        <a:rPr lang="en-US" sz="1000" dirty="0" err="1"/>
                        <a:t>DateofBirth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858746"/>
                  </a:ext>
                </a:extLst>
              </a:tr>
              <a:tr h="223495"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solidFill>
                            <a:srgbClr val="21AF94"/>
                          </a:solidFill>
                        </a:rPr>
                        <a:t>GroupID</a:t>
                      </a:r>
                      <a:endParaRPr lang="en-US" sz="1000" b="1" dirty="0">
                        <a:solidFill>
                          <a:srgbClr val="21AF9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7331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784A3FC-E9A1-48E9-B4C8-C857A108B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331931"/>
              </p:ext>
            </p:extLst>
          </p:nvPr>
        </p:nvGraphicFramePr>
        <p:xfrm>
          <a:off x="2989549" y="1734322"/>
          <a:ext cx="1419132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19132">
                  <a:extLst>
                    <a:ext uri="{9D8B030D-6E8A-4147-A177-3AD203B41FA5}">
                      <a16:colId xmlns:a16="http://schemas.microsoft.com/office/drawing/2014/main" val="3191222036"/>
                    </a:ext>
                  </a:extLst>
                </a:gridCol>
              </a:tblGrid>
              <a:tr h="189877">
                <a:tc>
                  <a:txBody>
                    <a:bodyPr/>
                    <a:lstStyle/>
                    <a:p>
                      <a:r>
                        <a:rPr lang="ru-RU" sz="1000" dirty="0"/>
                        <a:t>Таблица Групы</a:t>
                      </a:r>
                      <a:endParaRPr lang="en-US" sz="1000" dirty="0"/>
                    </a:p>
                  </a:txBody>
                  <a:tcPr>
                    <a:solidFill>
                      <a:srgbClr val="7FE7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228987"/>
                  </a:ext>
                </a:extLst>
              </a:tr>
              <a:tr h="189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 err="1">
                          <a:solidFill>
                            <a:srgbClr val="21AF94"/>
                          </a:solidFill>
                        </a:rPr>
                        <a:t>GroupID</a:t>
                      </a:r>
                      <a:endParaRPr lang="en-US" sz="1000" b="1" dirty="0">
                        <a:solidFill>
                          <a:srgbClr val="21AF9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42271"/>
                  </a:ext>
                </a:extLst>
              </a:tr>
              <a:tr h="189877">
                <a:tc>
                  <a:txBody>
                    <a:bodyPr/>
                    <a:lstStyle/>
                    <a:p>
                      <a:r>
                        <a:rPr lang="en-US" sz="1000" dirty="0" err="1"/>
                        <a:t>GroupName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097655"/>
                  </a:ext>
                </a:extLst>
              </a:tr>
            </a:tbl>
          </a:graphicData>
        </a:graphic>
      </p:graphicFrame>
      <p:pic>
        <p:nvPicPr>
          <p:cNvPr id="16" name="Graphic 15" descr="Key with solid fill">
            <a:extLst>
              <a:ext uri="{FF2B5EF4-FFF2-40B4-BE49-F238E27FC236}">
                <a16:creationId xmlns:a16="http://schemas.microsoft.com/office/drawing/2014/main" id="{464B19C3-32A6-4971-B4CE-3216C2FA6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2150" y="1213954"/>
            <a:ext cx="305208" cy="305208"/>
          </a:xfrm>
          <a:prstGeom prst="rect">
            <a:avLst/>
          </a:prstGeom>
        </p:spPr>
      </p:pic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BBD1C9A4-229A-46D8-9BE3-2DF2B1C09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891196"/>
              </p:ext>
            </p:extLst>
          </p:nvPr>
        </p:nvGraphicFramePr>
        <p:xfrm>
          <a:off x="6318090" y="2927045"/>
          <a:ext cx="2235804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7902">
                  <a:extLst>
                    <a:ext uri="{9D8B030D-6E8A-4147-A177-3AD203B41FA5}">
                      <a16:colId xmlns:a16="http://schemas.microsoft.com/office/drawing/2014/main" val="1445542377"/>
                    </a:ext>
                  </a:extLst>
                </a:gridCol>
                <a:gridCol w="1117902">
                  <a:extLst>
                    <a:ext uri="{9D8B030D-6E8A-4147-A177-3AD203B41FA5}">
                      <a16:colId xmlns:a16="http://schemas.microsoft.com/office/drawing/2014/main" val="3798321233"/>
                    </a:ext>
                  </a:extLst>
                </a:gridCol>
              </a:tblGrid>
              <a:tr h="21767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000" dirty="0"/>
                        <a:t>Таблица Группы</a:t>
                      </a:r>
                      <a:endParaRPr lang="en-US" sz="1000" dirty="0"/>
                    </a:p>
                  </a:txBody>
                  <a:tcPr>
                    <a:solidFill>
                      <a:srgbClr val="7FE7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919892"/>
                  </a:ext>
                </a:extLst>
              </a:tr>
              <a:tr h="2176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dirty="0" err="1"/>
                        <a:t>GroupID</a:t>
                      </a:r>
                      <a:r>
                        <a:rPr lang="en-US" sz="1000" b="0" dirty="0"/>
                        <a:t> (Pk)</a:t>
                      </a:r>
                    </a:p>
                  </a:txBody>
                  <a:tcPr>
                    <a:solidFill>
                      <a:srgbClr val="7FE7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GroupName</a:t>
                      </a:r>
                      <a:endParaRPr lang="en-US" sz="1000" dirty="0"/>
                    </a:p>
                  </a:txBody>
                  <a:tcPr>
                    <a:solidFill>
                      <a:srgbClr val="7FE7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728785"/>
                  </a:ext>
                </a:extLst>
              </a:tr>
              <a:tr h="217676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996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Data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71642"/>
                  </a:ext>
                </a:extLst>
              </a:tr>
              <a:tr h="217676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Java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04552"/>
                  </a:ext>
                </a:extLst>
              </a:tr>
              <a:tr h="217676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6699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BI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292853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9E077655-D3C6-4118-84A2-9DE1AF923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97036"/>
              </p:ext>
            </p:extLst>
          </p:nvPr>
        </p:nvGraphicFramePr>
        <p:xfrm>
          <a:off x="497541" y="2976714"/>
          <a:ext cx="4457949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6217">
                  <a:extLst>
                    <a:ext uri="{9D8B030D-6E8A-4147-A177-3AD203B41FA5}">
                      <a16:colId xmlns:a16="http://schemas.microsoft.com/office/drawing/2014/main" val="1445542377"/>
                    </a:ext>
                  </a:extLst>
                </a:gridCol>
                <a:gridCol w="1524298">
                  <a:extLst>
                    <a:ext uri="{9D8B030D-6E8A-4147-A177-3AD203B41FA5}">
                      <a16:colId xmlns:a16="http://schemas.microsoft.com/office/drawing/2014/main" val="3798321233"/>
                    </a:ext>
                  </a:extLst>
                </a:gridCol>
                <a:gridCol w="963717">
                  <a:extLst>
                    <a:ext uri="{9D8B030D-6E8A-4147-A177-3AD203B41FA5}">
                      <a16:colId xmlns:a16="http://schemas.microsoft.com/office/drawing/2014/main" val="110862474"/>
                    </a:ext>
                  </a:extLst>
                </a:gridCol>
                <a:gridCol w="963717">
                  <a:extLst>
                    <a:ext uri="{9D8B030D-6E8A-4147-A177-3AD203B41FA5}">
                      <a16:colId xmlns:a16="http://schemas.microsoft.com/office/drawing/2014/main" val="4093666482"/>
                    </a:ext>
                  </a:extLst>
                </a:gridCol>
              </a:tblGrid>
              <a:tr h="21314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000" dirty="0"/>
                        <a:t>Таблица Студенты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919892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/>
                        <a:t>StudentID</a:t>
                      </a:r>
                      <a:r>
                        <a:rPr lang="en-US" sz="1000" dirty="0"/>
                        <a:t>(Pk)</a:t>
                      </a:r>
                    </a:p>
                  </a:txBody>
                  <a:tcPr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/>
                        <a:t>FullName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/>
                        <a:t>DateofBirth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dirty="0" err="1"/>
                        <a:t>GroupID</a:t>
                      </a:r>
                      <a:r>
                        <a:rPr lang="ru-RU" sz="1000" b="0" dirty="0"/>
                        <a:t> (</a:t>
                      </a:r>
                      <a:r>
                        <a:rPr lang="en-US" sz="1000" b="0" dirty="0" err="1"/>
                        <a:t>Fk</a:t>
                      </a:r>
                      <a:r>
                        <a:rPr lang="ru-RU" sz="1000" b="0" dirty="0"/>
                        <a:t>)</a:t>
                      </a:r>
                      <a:endParaRPr lang="en-US" sz="1000" b="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728785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Юлия Поламарчук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1991-01-01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9966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rgbClr val="FF996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71642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Николай Пирожков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2000-05-03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9966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rgbClr val="FF996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04552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Василий Понарошку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3000-07-12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144486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Ольга Машерова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2020-03-04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6699"/>
                          </a:solidFill>
                        </a:rPr>
                        <a:t>3</a:t>
                      </a:r>
                      <a:endParaRPr lang="en-US" sz="1000" b="1" dirty="0">
                        <a:solidFill>
                          <a:srgbClr val="FF669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01755"/>
                  </a:ext>
                </a:extLst>
              </a:tr>
            </a:tbl>
          </a:graphicData>
        </a:graphic>
      </p:graphicFrame>
      <p:pic>
        <p:nvPicPr>
          <p:cNvPr id="12" name="Graphic 11" descr="Key with solid fill">
            <a:extLst>
              <a:ext uri="{FF2B5EF4-FFF2-40B4-BE49-F238E27FC236}">
                <a16:creationId xmlns:a16="http://schemas.microsoft.com/office/drawing/2014/main" id="{F8FA9979-7ADA-4A97-A04A-EF47DDFBD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338282" y="3248640"/>
            <a:ext cx="185274" cy="185274"/>
          </a:xfrm>
          <a:prstGeom prst="rect">
            <a:avLst/>
          </a:prstGeom>
        </p:spPr>
      </p:pic>
      <p:pic>
        <p:nvPicPr>
          <p:cNvPr id="13" name="Graphic 12" descr="Key outline">
            <a:extLst>
              <a:ext uri="{FF2B5EF4-FFF2-40B4-BE49-F238E27FC236}">
                <a16:creationId xmlns:a16="http://schemas.microsoft.com/office/drawing/2014/main" id="{3B03B431-B1F3-419A-A419-CB7B470A4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4777518" y="3238553"/>
            <a:ext cx="205448" cy="20544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987A9D-45ED-4D83-840B-EEB2132D467F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4940744" y="3536645"/>
            <a:ext cx="1377346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19210D-5E41-485A-8961-6D6AEF13864D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4940744" y="3536645"/>
            <a:ext cx="1377346" cy="28497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9EEC9F-DA89-401F-B55C-C2D0DFF7330A}"/>
              </a:ext>
            </a:extLst>
          </p:cNvPr>
          <p:cNvCxnSpPr>
            <a:cxnSpLocks/>
          </p:cNvCxnSpPr>
          <p:nvPr/>
        </p:nvCxnSpPr>
        <p:spPr>
          <a:xfrm flipH="1">
            <a:off x="4940744" y="3821620"/>
            <a:ext cx="1377346" cy="2550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921F01-15CF-41F6-916D-BFBAE27FC899}"/>
              </a:ext>
            </a:extLst>
          </p:cNvPr>
          <p:cNvCxnSpPr>
            <a:cxnSpLocks/>
          </p:cNvCxnSpPr>
          <p:nvPr/>
        </p:nvCxnSpPr>
        <p:spPr>
          <a:xfrm flipH="1">
            <a:off x="4940744" y="4013200"/>
            <a:ext cx="1377346" cy="304800"/>
          </a:xfrm>
          <a:prstGeom prst="straightConnector1">
            <a:avLst/>
          </a:prstGeom>
          <a:ln w="19050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329;p32">
            <a:extLst>
              <a:ext uri="{FF2B5EF4-FFF2-40B4-BE49-F238E27FC236}">
                <a16:creationId xmlns:a16="http://schemas.microsoft.com/office/drawing/2014/main" id="{489D3EE6-6A50-4638-9EEA-9E85512A7CF3}"/>
              </a:ext>
            </a:extLst>
          </p:cNvPr>
          <p:cNvSpPr txBox="1">
            <a:spLocks/>
          </p:cNvSpPr>
          <p:nvPr/>
        </p:nvSpPr>
        <p:spPr>
          <a:xfrm>
            <a:off x="4490726" y="683718"/>
            <a:ext cx="3940580" cy="127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200" dirty="0"/>
              <a:t>Столбец </a:t>
            </a:r>
            <a:r>
              <a:rPr lang="ru-RU" sz="1200" b="1" dirty="0">
                <a:solidFill>
                  <a:srgbClr val="21AF94"/>
                </a:solidFill>
              </a:rPr>
              <a:t>GroupID</a:t>
            </a:r>
            <a:r>
              <a:rPr lang="ru-RU" sz="1200" dirty="0"/>
              <a:t> из таблицы </a:t>
            </a:r>
            <a:r>
              <a:rPr lang="ru-RU" sz="1200" b="1" dirty="0">
                <a:solidFill>
                  <a:srgbClr val="21AF94"/>
                </a:solidFill>
              </a:rPr>
              <a:t>Группы</a:t>
            </a:r>
            <a:r>
              <a:rPr lang="ru-RU" sz="1200" dirty="0"/>
              <a:t> хранит значения из столбца </a:t>
            </a:r>
            <a:r>
              <a:rPr lang="ru-RU" sz="1200" b="1" dirty="0">
                <a:solidFill>
                  <a:srgbClr val="21AF94"/>
                </a:solidFill>
              </a:rPr>
              <a:t>GroupID</a:t>
            </a:r>
            <a:r>
              <a:rPr lang="ru-RU" sz="1200" dirty="0"/>
              <a:t> из таблицы </a:t>
            </a:r>
            <a:r>
              <a:rPr lang="ru-RU" sz="1200" b="1" dirty="0">
                <a:solidFill>
                  <a:srgbClr val="21AF94"/>
                </a:solidFill>
              </a:rPr>
              <a:t>Студентов</a:t>
            </a:r>
          </a:p>
        </p:txBody>
      </p:sp>
      <p:pic>
        <p:nvPicPr>
          <p:cNvPr id="26" name="Graphic 25" descr="Key outline">
            <a:extLst>
              <a:ext uri="{FF2B5EF4-FFF2-40B4-BE49-F238E27FC236}">
                <a16:creationId xmlns:a16="http://schemas.microsoft.com/office/drawing/2014/main" id="{0C257DE9-B581-4316-B864-C3ADAF946F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1690" y="1947478"/>
            <a:ext cx="305208" cy="305208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A1B6BD4F-55C7-44E2-B026-A61AC7098AB7}"/>
              </a:ext>
            </a:extLst>
          </p:cNvPr>
          <p:cNvGrpSpPr/>
          <p:nvPr/>
        </p:nvGrpSpPr>
        <p:grpSpPr>
          <a:xfrm rot="10800000" flipH="1">
            <a:off x="2161258" y="2077209"/>
            <a:ext cx="828291" cy="89577"/>
            <a:chOff x="7025640" y="1336343"/>
            <a:chExt cx="975360" cy="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5BE42BB-D51F-4741-8E3E-C040B1F57C8B}"/>
                </a:ext>
              </a:extLst>
            </p:cNvPr>
            <p:cNvCxnSpPr/>
            <p:nvPr/>
          </p:nvCxnSpPr>
          <p:spPr>
            <a:xfrm>
              <a:off x="7025640" y="1336343"/>
              <a:ext cx="9753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C0C20AE-255A-45D4-8DAE-2B130C48C6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1840" y="1336343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Graphic 33" descr="Key with solid fill">
            <a:extLst>
              <a:ext uri="{FF2B5EF4-FFF2-40B4-BE49-F238E27FC236}">
                <a16:creationId xmlns:a16="http://schemas.microsoft.com/office/drawing/2014/main" id="{B3782E60-7001-44A5-A2D7-60420CE5A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7122553" y="3207597"/>
            <a:ext cx="185274" cy="185274"/>
          </a:xfrm>
          <a:prstGeom prst="rect">
            <a:avLst/>
          </a:prstGeom>
        </p:spPr>
      </p:pic>
      <p:pic>
        <p:nvPicPr>
          <p:cNvPr id="35" name="Graphic 34" descr="Key with solid fill">
            <a:extLst>
              <a:ext uri="{FF2B5EF4-FFF2-40B4-BE49-F238E27FC236}">
                <a16:creationId xmlns:a16="http://schemas.microsoft.com/office/drawing/2014/main" id="{9D3560A7-7BE7-4E0D-ADA9-4216742F3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43309" y="1937592"/>
            <a:ext cx="305208" cy="30520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3076475-2CEA-465A-92A4-CB308F3A8B7A}"/>
              </a:ext>
            </a:extLst>
          </p:cNvPr>
          <p:cNvSpPr txBox="1"/>
          <p:nvPr/>
        </p:nvSpPr>
        <p:spPr>
          <a:xfrm>
            <a:off x="2746502" y="1919209"/>
            <a:ext cx="284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6498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33362A-37DE-422E-BD12-9D87ADB163DC}"/>
              </a:ext>
            </a:extLst>
          </p:cNvPr>
          <p:cNvSpPr txBox="1"/>
          <p:nvPr/>
        </p:nvSpPr>
        <p:spPr>
          <a:xfrm>
            <a:off x="2161257" y="1919209"/>
            <a:ext cx="284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="1" dirty="0">
                <a:solidFill>
                  <a:srgbClr val="006498"/>
                </a:solidFill>
              </a:rPr>
              <a:t>М</a:t>
            </a:r>
            <a:endParaRPr lang="en-US" sz="1000" b="1" dirty="0">
              <a:solidFill>
                <a:srgbClr val="0064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50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3"/>
          <p:cNvSpPr/>
          <p:nvPr/>
        </p:nvSpPr>
        <p:spPr>
          <a:xfrm rot="2700026">
            <a:off x="-485703" y="-191574"/>
            <a:ext cx="1264878" cy="1099386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-1" y="167622"/>
            <a:ext cx="3795914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Таблицы. Связи М:М</a:t>
            </a:r>
            <a:endParaRPr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8400ED5-BABA-4175-9FAB-6346D4795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35572"/>
              </p:ext>
            </p:extLst>
          </p:nvPr>
        </p:nvGraphicFramePr>
        <p:xfrm>
          <a:off x="3470065" y="3358690"/>
          <a:ext cx="2693169" cy="170988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25559">
                  <a:extLst>
                    <a:ext uri="{9D8B030D-6E8A-4147-A177-3AD203B41FA5}">
                      <a16:colId xmlns:a16="http://schemas.microsoft.com/office/drawing/2014/main" val="3117339159"/>
                    </a:ext>
                  </a:extLst>
                </a:gridCol>
                <a:gridCol w="828132">
                  <a:extLst>
                    <a:ext uri="{9D8B030D-6E8A-4147-A177-3AD203B41FA5}">
                      <a16:colId xmlns:a16="http://schemas.microsoft.com/office/drawing/2014/main" val="1880450665"/>
                    </a:ext>
                  </a:extLst>
                </a:gridCol>
                <a:gridCol w="939478">
                  <a:extLst>
                    <a:ext uri="{9D8B030D-6E8A-4147-A177-3AD203B41FA5}">
                      <a16:colId xmlns:a16="http://schemas.microsoft.com/office/drawing/2014/main" val="2079859938"/>
                    </a:ext>
                  </a:extLst>
                </a:gridCol>
              </a:tblGrid>
              <a:tr h="17098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Performance table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BFF76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119161"/>
                  </a:ext>
                </a:extLst>
              </a:tr>
              <a:tr h="170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StudentID</a:t>
                      </a:r>
                      <a:r>
                        <a:rPr lang="en-US" sz="1000" u="none" strike="noStrike" dirty="0">
                          <a:effectLst/>
                        </a:rPr>
                        <a:t> (</a:t>
                      </a:r>
                      <a:r>
                        <a:rPr lang="en-US" sz="1000" u="none" strike="noStrike" dirty="0" err="1">
                          <a:effectLst/>
                        </a:rPr>
                        <a:t>fk</a:t>
                      </a:r>
                      <a:r>
                        <a:rPr lang="en-US" sz="1000" u="none" strike="noStrike" dirty="0">
                          <a:effectLst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TrainingID</a:t>
                      </a:r>
                      <a:r>
                        <a:rPr lang="en-US" sz="1000" u="none" strike="noStrike" dirty="0">
                          <a:effectLst/>
                        </a:rPr>
                        <a:t> (</a:t>
                      </a:r>
                      <a:r>
                        <a:rPr lang="en-US" sz="1000" u="none" strike="noStrike" dirty="0" err="1">
                          <a:effectLst/>
                        </a:rPr>
                        <a:t>fk</a:t>
                      </a:r>
                      <a:r>
                        <a:rPr lang="en-US" sz="1000" u="none" strike="noStrike" dirty="0">
                          <a:effectLst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Mark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91739268"/>
                  </a:ext>
                </a:extLst>
              </a:tr>
              <a:tr h="1709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9.8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8262350"/>
                  </a:ext>
                </a:extLst>
              </a:tr>
              <a:tr h="1709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8</a:t>
                      </a:r>
                      <a:endParaRPr kumimoji="0" lang="en-U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9966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79416324"/>
                  </a:ext>
                </a:extLst>
              </a:tr>
              <a:tr h="1709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9</a:t>
                      </a:r>
                      <a:endParaRPr kumimoji="0" lang="en-U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96843178"/>
                  </a:ext>
                </a:extLst>
              </a:tr>
              <a:tr h="17098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dirty="0">
                          <a:solidFill>
                            <a:srgbClr val="FFA7C4"/>
                          </a:solidFill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FFA7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58634541"/>
                  </a:ext>
                </a:extLst>
              </a:tr>
              <a:tr h="1709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FFA7C4"/>
                          </a:solidFill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66CC"/>
                          </a:solidFill>
                        </a:rPr>
                        <a:t>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36583996"/>
                  </a:ext>
                </a:extLst>
              </a:tr>
              <a:tr h="1709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1000" b="1" dirty="0">
                        <a:solidFill>
                          <a:srgbClr val="FF6699"/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6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2802907"/>
                  </a:ext>
                </a:extLst>
              </a:tr>
              <a:tr h="1709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8</a:t>
                      </a:r>
                      <a:endParaRPr kumimoji="0" lang="en-U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9966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90711214"/>
                  </a:ext>
                </a:extLst>
              </a:tr>
              <a:tr h="1709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6498"/>
                          </a:solidFill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9</a:t>
                      </a:r>
                      <a:endParaRPr kumimoji="0" lang="en-U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81489834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256F1AF5-FE6A-4A28-9FD1-76B112182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005733"/>
              </p:ext>
            </p:extLst>
          </p:nvPr>
        </p:nvGraphicFramePr>
        <p:xfrm>
          <a:off x="86645" y="1950720"/>
          <a:ext cx="3140424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8173">
                  <a:extLst>
                    <a:ext uri="{9D8B030D-6E8A-4147-A177-3AD203B41FA5}">
                      <a16:colId xmlns:a16="http://schemas.microsoft.com/office/drawing/2014/main" val="1445542377"/>
                    </a:ext>
                  </a:extLst>
                </a:gridCol>
                <a:gridCol w="1507570">
                  <a:extLst>
                    <a:ext uri="{9D8B030D-6E8A-4147-A177-3AD203B41FA5}">
                      <a16:colId xmlns:a16="http://schemas.microsoft.com/office/drawing/2014/main" val="3798321233"/>
                    </a:ext>
                  </a:extLst>
                </a:gridCol>
                <a:gridCol w="884681">
                  <a:extLst>
                    <a:ext uri="{9D8B030D-6E8A-4147-A177-3AD203B41FA5}">
                      <a16:colId xmlns:a16="http://schemas.microsoft.com/office/drawing/2014/main" val="110862474"/>
                    </a:ext>
                  </a:extLst>
                </a:gridCol>
              </a:tblGrid>
              <a:tr h="213147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000" dirty="0"/>
                        <a:t>Таблица Студенты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919892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/>
                        <a:t>StudentID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/>
                        <a:t>FullName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/>
                        <a:t>DateofBirth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728785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Карл Карлович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1991-01-01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71642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A7C4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Николай Пирожков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2000-05-03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04552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Василий Понарошку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3000-07-12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144486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6498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Ольга Машерова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2020-03-04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01755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34AA88B5-C7A6-4379-B7BD-BF259B761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51759"/>
              </p:ext>
            </p:extLst>
          </p:nvPr>
        </p:nvGraphicFramePr>
        <p:xfrm>
          <a:off x="6372327" y="1950720"/>
          <a:ext cx="2064916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2458">
                  <a:extLst>
                    <a:ext uri="{9D8B030D-6E8A-4147-A177-3AD203B41FA5}">
                      <a16:colId xmlns:a16="http://schemas.microsoft.com/office/drawing/2014/main" val="1445542377"/>
                    </a:ext>
                  </a:extLst>
                </a:gridCol>
                <a:gridCol w="1032458">
                  <a:extLst>
                    <a:ext uri="{9D8B030D-6E8A-4147-A177-3AD203B41FA5}">
                      <a16:colId xmlns:a16="http://schemas.microsoft.com/office/drawing/2014/main" val="3798321233"/>
                    </a:ext>
                  </a:extLst>
                </a:gridCol>
              </a:tblGrid>
              <a:tr h="21767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000" dirty="0"/>
                        <a:t>Таблица Тренинги</a:t>
                      </a:r>
                      <a:endParaRPr lang="en-US" sz="1000" dirty="0"/>
                    </a:p>
                  </a:txBody>
                  <a:tcPr>
                    <a:solidFill>
                      <a:srgbClr val="7FE7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919892"/>
                  </a:ext>
                </a:extLst>
              </a:tr>
              <a:tr h="2176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u="none" strike="noStrike" dirty="0" err="1">
                          <a:effectLst/>
                        </a:rPr>
                        <a:t>Training</a:t>
                      </a:r>
                      <a:r>
                        <a:rPr lang="en-US" sz="1000" dirty="0" err="1"/>
                        <a:t>ID</a:t>
                      </a:r>
                      <a:endParaRPr lang="en-US" sz="1000" dirty="0"/>
                    </a:p>
                  </a:txBody>
                  <a:tcPr>
                    <a:solidFill>
                      <a:srgbClr val="7FE7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 dirty="0" err="1">
                          <a:effectLst/>
                        </a:rPr>
                        <a:t>Training</a:t>
                      </a:r>
                      <a:r>
                        <a:rPr lang="en-US" sz="1000" dirty="0" err="1"/>
                        <a:t>Name</a:t>
                      </a:r>
                      <a:endParaRPr lang="en-US" sz="1000" dirty="0"/>
                    </a:p>
                  </a:txBody>
                  <a:tcPr>
                    <a:solidFill>
                      <a:srgbClr val="7FE7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728785"/>
                  </a:ext>
                </a:extLst>
              </a:tr>
              <a:tr h="217676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9966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SQL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71642"/>
                  </a:ext>
                </a:extLst>
              </a:tr>
              <a:tr h="217676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CC0099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Java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04552"/>
                  </a:ext>
                </a:extLst>
              </a:tr>
              <a:tr h="217676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66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</a:t>
                      </a:r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++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292853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33A323-8779-49F3-A02D-CE13B5D7936E}"/>
              </a:ext>
            </a:extLst>
          </p:cNvPr>
          <p:cNvCxnSpPr>
            <a:cxnSpLocks/>
          </p:cNvCxnSpPr>
          <p:nvPr/>
        </p:nvCxnSpPr>
        <p:spPr>
          <a:xfrm>
            <a:off x="352040" y="2564313"/>
            <a:ext cx="3118025" cy="1266007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D9CAEC-AC6E-43EB-B612-A27E72F7D96A}"/>
              </a:ext>
            </a:extLst>
          </p:cNvPr>
          <p:cNvCxnSpPr>
            <a:cxnSpLocks/>
          </p:cNvCxnSpPr>
          <p:nvPr/>
        </p:nvCxnSpPr>
        <p:spPr>
          <a:xfrm>
            <a:off x="322537" y="2787701"/>
            <a:ext cx="3169927" cy="1728419"/>
          </a:xfrm>
          <a:prstGeom prst="straightConnector1">
            <a:avLst/>
          </a:prstGeom>
          <a:ln w="12700">
            <a:solidFill>
              <a:srgbClr val="FFA7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182A58-5C56-450C-8505-65A932009F1B}"/>
              </a:ext>
            </a:extLst>
          </p:cNvPr>
          <p:cNvCxnSpPr>
            <a:cxnSpLocks/>
          </p:cNvCxnSpPr>
          <p:nvPr/>
        </p:nvCxnSpPr>
        <p:spPr>
          <a:xfrm>
            <a:off x="352040" y="3082291"/>
            <a:ext cx="3121577" cy="173929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E2936A-F9A6-4595-B1D1-0F5895B4BBAA}"/>
              </a:ext>
            </a:extLst>
          </p:cNvPr>
          <p:cNvCxnSpPr>
            <a:cxnSpLocks/>
          </p:cNvCxnSpPr>
          <p:nvPr/>
        </p:nvCxnSpPr>
        <p:spPr>
          <a:xfrm>
            <a:off x="386986" y="3288411"/>
            <a:ext cx="3059333" cy="1715689"/>
          </a:xfrm>
          <a:prstGeom prst="straightConnector1">
            <a:avLst/>
          </a:prstGeom>
          <a:ln w="12700">
            <a:solidFill>
              <a:srgbClr val="0064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0451C33-C1ED-4557-A040-548E6AFB95D5}"/>
              </a:ext>
            </a:extLst>
          </p:cNvPr>
          <p:cNvCxnSpPr>
            <a:cxnSpLocks/>
          </p:cNvCxnSpPr>
          <p:nvPr/>
        </p:nvCxnSpPr>
        <p:spPr>
          <a:xfrm>
            <a:off x="326089" y="2791234"/>
            <a:ext cx="3143976" cy="1552081"/>
          </a:xfrm>
          <a:prstGeom prst="straightConnector1">
            <a:avLst/>
          </a:prstGeom>
          <a:ln w="12700">
            <a:solidFill>
              <a:srgbClr val="FFA7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D5704D-B9E7-4589-9DD7-A32BD92FF083}"/>
              </a:ext>
            </a:extLst>
          </p:cNvPr>
          <p:cNvCxnSpPr>
            <a:cxnSpLocks/>
          </p:cNvCxnSpPr>
          <p:nvPr/>
        </p:nvCxnSpPr>
        <p:spPr>
          <a:xfrm>
            <a:off x="372234" y="2582504"/>
            <a:ext cx="3094279" cy="1389037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C28BB7A-1D3A-40CD-995E-8ABECB1DD447}"/>
              </a:ext>
            </a:extLst>
          </p:cNvPr>
          <p:cNvCxnSpPr>
            <a:cxnSpLocks/>
          </p:cNvCxnSpPr>
          <p:nvPr/>
        </p:nvCxnSpPr>
        <p:spPr>
          <a:xfrm>
            <a:off x="360360" y="2582504"/>
            <a:ext cx="3113257" cy="1524215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80B66D-D7DB-40CF-972E-ED1F8F1BE9A4}"/>
              </a:ext>
            </a:extLst>
          </p:cNvPr>
          <p:cNvCxnSpPr>
            <a:cxnSpLocks/>
          </p:cNvCxnSpPr>
          <p:nvPr/>
        </p:nvCxnSpPr>
        <p:spPr>
          <a:xfrm>
            <a:off x="322537" y="3068533"/>
            <a:ext cx="3143976" cy="155118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C0CC30-3DA9-47AF-909A-1E19600AE55E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252720" y="2560320"/>
            <a:ext cx="1119607" cy="118110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0A4884C-BA52-4766-A3BC-F64AD1B24240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275121" y="2560320"/>
            <a:ext cx="1097206" cy="174855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D7B666-C3C2-470E-84AB-E94AD7CF4C4A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275121" y="2560320"/>
            <a:ext cx="1097206" cy="207645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999059D3-944A-4EFE-920F-27B2505F3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628349"/>
              </p:ext>
            </p:extLst>
          </p:nvPr>
        </p:nvGraphicFramePr>
        <p:xfrm>
          <a:off x="3712652" y="2155694"/>
          <a:ext cx="1632658" cy="7366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632658">
                  <a:extLst>
                    <a:ext uri="{9D8B030D-6E8A-4147-A177-3AD203B41FA5}">
                      <a16:colId xmlns:a16="http://schemas.microsoft.com/office/drawing/2014/main" val="415987668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Таблица успеваемости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CEDB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570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StudentID</a:t>
                      </a:r>
                      <a:r>
                        <a:rPr lang="ru-RU" sz="1000" b="1" u="none" strike="noStrike" dirty="0">
                          <a:effectLst/>
                        </a:rPr>
                        <a:t> (</a:t>
                      </a:r>
                      <a:r>
                        <a:rPr lang="en-US" sz="1000" b="1" u="none" strike="noStrike" dirty="0" err="1">
                          <a:effectLst/>
                        </a:rPr>
                        <a:t>Fk</a:t>
                      </a:r>
                      <a:r>
                        <a:rPr lang="ru-RU" sz="1000" b="1" u="none" strike="noStrike" dirty="0">
                          <a:effectLst/>
                        </a:rPr>
                        <a:t>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503988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TrainingID</a:t>
                      </a:r>
                      <a:r>
                        <a:rPr lang="en-US" sz="1000" b="1" u="none" strike="noStrike" dirty="0">
                          <a:effectLst/>
                        </a:rPr>
                        <a:t> (</a:t>
                      </a:r>
                      <a:r>
                        <a:rPr lang="en-US" sz="1000" b="1" u="none" strike="noStrike" dirty="0" err="1">
                          <a:effectLst/>
                        </a:rPr>
                        <a:t>Fk</a:t>
                      </a:r>
                      <a:r>
                        <a:rPr lang="en-US" sz="1000" b="1" u="none" strike="noStrike" dirty="0">
                          <a:effectLst/>
                        </a:rPr>
                        <a:t>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9761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Mark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2669515"/>
                  </a:ext>
                </a:extLst>
              </a:tr>
            </a:tbl>
          </a:graphicData>
        </a:graphic>
      </p:graphicFrame>
      <p:graphicFrame>
        <p:nvGraphicFramePr>
          <p:cNvPr id="55" name="Table 2">
            <a:extLst>
              <a:ext uri="{FF2B5EF4-FFF2-40B4-BE49-F238E27FC236}">
                <a16:creationId xmlns:a16="http://schemas.microsoft.com/office/drawing/2014/main" id="{1F88526C-7D5C-4D47-9791-ADF338ECD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70982"/>
              </p:ext>
            </p:extLst>
          </p:nvPr>
        </p:nvGraphicFramePr>
        <p:xfrm>
          <a:off x="982630" y="2151979"/>
          <a:ext cx="1544361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4361">
                  <a:extLst>
                    <a:ext uri="{9D8B030D-6E8A-4147-A177-3AD203B41FA5}">
                      <a16:colId xmlns:a16="http://schemas.microsoft.com/office/drawing/2014/main" val="1006989469"/>
                    </a:ext>
                  </a:extLst>
                </a:gridCol>
              </a:tblGrid>
              <a:tr h="223495">
                <a:tc>
                  <a:txBody>
                    <a:bodyPr/>
                    <a:lstStyle/>
                    <a:p>
                      <a:r>
                        <a:rPr lang="ru-RU" sz="1000" dirty="0"/>
                        <a:t>Таблица Студенты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15119"/>
                  </a:ext>
                </a:extLst>
              </a:tr>
              <a:tr h="223495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StudentID</a:t>
                      </a:r>
                      <a:r>
                        <a:rPr lang="en-US" sz="1000" b="1" dirty="0"/>
                        <a:t>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011686"/>
                  </a:ext>
                </a:extLst>
              </a:tr>
              <a:tr h="223495">
                <a:tc>
                  <a:txBody>
                    <a:bodyPr/>
                    <a:lstStyle/>
                    <a:p>
                      <a:r>
                        <a:rPr lang="en-US" sz="1000" dirty="0" err="1"/>
                        <a:t>FullName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47748"/>
                  </a:ext>
                </a:extLst>
              </a:tr>
              <a:tr h="223495">
                <a:tc>
                  <a:txBody>
                    <a:bodyPr/>
                    <a:lstStyle/>
                    <a:p>
                      <a:r>
                        <a:rPr lang="en-US" sz="1000" dirty="0" err="1"/>
                        <a:t>DateofBirth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858746"/>
                  </a:ext>
                </a:extLst>
              </a:tr>
            </a:tbl>
          </a:graphicData>
        </a:graphic>
      </p:graphicFrame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C57AC76C-F5ED-4C1D-94D6-7989839A1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90521"/>
              </p:ext>
            </p:extLst>
          </p:nvPr>
        </p:nvGraphicFramePr>
        <p:xfrm>
          <a:off x="6530971" y="2273899"/>
          <a:ext cx="1419132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19132">
                  <a:extLst>
                    <a:ext uri="{9D8B030D-6E8A-4147-A177-3AD203B41FA5}">
                      <a16:colId xmlns:a16="http://schemas.microsoft.com/office/drawing/2014/main" val="3191222036"/>
                    </a:ext>
                  </a:extLst>
                </a:gridCol>
              </a:tblGrid>
              <a:tr h="189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000" dirty="0"/>
                        <a:t>Таблица Тренинги</a:t>
                      </a:r>
                      <a:endParaRPr lang="en-US" sz="1000" dirty="0"/>
                    </a:p>
                  </a:txBody>
                  <a:tcPr>
                    <a:solidFill>
                      <a:srgbClr val="7FE7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228987"/>
                  </a:ext>
                </a:extLst>
              </a:tr>
              <a:tr h="189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u="none" strike="noStrike" dirty="0" err="1">
                          <a:effectLst/>
                        </a:rPr>
                        <a:t>Training</a:t>
                      </a:r>
                      <a:r>
                        <a:rPr lang="en-US" sz="1000" b="1" dirty="0" err="1"/>
                        <a:t>ID</a:t>
                      </a:r>
                      <a:r>
                        <a:rPr lang="en-US" sz="1000" b="1" dirty="0"/>
                        <a:t>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42271"/>
                  </a:ext>
                </a:extLst>
              </a:tr>
              <a:tr h="189877">
                <a:tc>
                  <a:txBody>
                    <a:bodyPr/>
                    <a:lstStyle/>
                    <a:p>
                      <a:r>
                        <a:rPr lang="en-US" sz="1000" u="none" strike="noStrike" dirty="0" err="1">
                          <a:effectLst/>
                        </a:rPr>
                        <a:t>Training</a:t>
                      </a:r>
                      <a:r>
                        <a:rPr lang="en-US" sz="1000" dirty="0" err="1"/>
                        <a:t>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097655"/>
                  </a:ext>
                </a:extLst>
              </a:tr>
            </a:tbl>
          </a:graphicData>
        </a:graphic>
      </p:graphicFrame>
      <p:sp>
        <p:nvSpPr>
          <p:cNvPr id="57" name="Right Brace 56">
            <a:extLst>
              <a:ext uri="{FF2B5EF4-FFF2-40B4-BE49-F238E27FC236}">
                <a16:creationId xmlns:a16="http://schemas.microsoft.com/office/drawing/2014/main" id="{D032F926-4E17-4BCC-BB84-633F9A3D5B25}"/>
              </a:ext>
            </a:extLst>
          </p:cNvPr>
          <p:cNvSpPr/>
          <p:nvPr/>
        </p:nvSpPr>
        <p:spPr>
          <a:xfrm>
            <a:off x="5199260" y="2370950"/>
            <a:ext cx="146050" cy="3238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9378F5-2639-4ECB-8EAC-EA257F02784C}"/>
              </a:ext>
            </a:extLst>
          </p:cNvPr>
          <p:cNvSpPr txBox="1"/>
          <p:nvPr/>
        </p:nvSpPr>
        <p:spPr>
          <a:xfrm>
            <a:off x="5345310" y="2331882"/>
            <a:ext cx="229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b="1" i="0" u="none" strike="noStrike" dirty="0">
                <a:solidFill>
                  <a:srgbClr val="00649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800" b="1" i="0" u="none" strike="noStrike" dirty="0">
                <a:solidFill>
                  <a:srgbClr val="006498"/>
                </a:solidFill>
                <a:effectLst/>
                <a:latin typeface="Verdana" panose="020B0604030504040204" pitchFamily="34" charset="0"/>
              </a:rPr>
              <a:t>PK</a:t>
            </a:r>
            <a:r>
              <a:rPr lang="ru-RU" sz="800" b="1" i="0" u="none" strike="noStrike" dirty="0">
                <a:solidFill>
                  <a:srgbClr val="006498"/>
                </a:solidFill>
                <a:effectLst/>
                <a:latin typeface="Verdana" panose="020B0604030504040204" pitchFamily="34" charset="0"/>
              </a:rPr>
              <a:t>)</a:t>
            </a:r>
            <a:r>
              <a:rPr lang="ru-RU" dirty="0">
                <a:solidFill>
                  <a:srgbClr val="006498"/>
                </a:solidFill>
              </a:rPr>
              <a:t> </a:t>
            </a:r>
            <a:endParaRPr lang="en-US" dirty="0">
              <a:solidFill>
                <a:srgbClr val="006498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9923068-7892-49D4-95C8-5F209E5864B4}"/>
              </a:ext>
            </a:extLst>
          </p:cNvPr>
          <p:cNvCxnSpPr>
            <a:cxnSpLocks/>
          </p:cNvCxnSpPr>
          <p:nvPr/>
        </p:nvCxnSpPr>
        <p:spPr>
          <a:xfrm flipV="1">
            <a:off x="2526991" y="2370950"/>
            <a:ext cx="1185661" cy="111878"/>
          </a:xfrm>
          <a:prstGeom prst="straightConnector1">
            <a:avLst/>
          </a:prstGeom>
          <a:ln w="12700">
            <a:solidFill>
              <a:srgbClr val="0064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BAFECC-DD76-4035-B9D7-3B6D1460D41C}"/>
              </a:ext>
            </a:extLst>
          </p:cNvPr>
          <p:cNvCxnSpPr>
            <a:cxnSpLocks/>
            <a:stCxn id="58" idx="2"/>
          </p:cNvCxnSpPr>
          <p:nvPr/>
        </p:nvCxnSpPr>
        <p:spPr>
          <a:xfrm flipH="1" flipV="1">
            <a:off x="5361276" y="2638926"/>
            <a:ext cx="1131501" cy="733"/>
          </a:xfrm>
          <a:prstGeom prst="straightConnector1">
            <a:avLst/>
          </a:prstGeom>
          <a:ln w="12700">
            <a:solidFill>
              <a:srgbClr val="0064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76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-2.5E-6 -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60494E-6 L -2.77778E-7 -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2.77778E-7 -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-2.5E-6 -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5.55556E-7 -0.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58025E-6 L 4.16667E-6 -0.2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2.77778E-7 -0.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12318751">
            <a:off x="-1628648" y="-294606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1126639" y="1116105"/>
            <a:ext cx="4189750" cy="11064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Нормализация БД</a:t>
            </a:r>
            <a:endParaRPr sz="3200" dirty="0">
              <a:solidFill>
                <a:schemeClr val="lt2"/>
              </a:solidFill>
            </a:endParaRPr>
          </a:p>
        </p:txBody>
      </p:sp>
      <p:pic>
        <p:nvPicPr>
          <p:cNvPr id="136" name="Picture 135" descr="A picture containing room&#10;&#10;Description automatically generated">
            <a:extLst>
              <a:ext uri="{FF2B5EF4-FFF2-40B4-BE49-F238E27FC236}">
                <a16:creationId xmlns:a16="http://schemas.microsoft.com/office/drawing/2014/main" id="{215E0175-787F-4B82-B041-D21DAB53D6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80" y="2420764"/>
            <a:ext cx="3964312" cy="230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14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702;p36">
            <a:extLst>
              <a:ext uri="{FF2B5EF4-FFF2-40B4-BE49-F238E27FC236}">
                <a16:creationId xmlns:a16="http://schemas.microsoft.com/office/drawing/2014/main" id="{79998E53-1087-43F6-8888-DD6171DC0A6C}"/>
              </a:ext>
            </a:extLst>
          </p:cNvPr>
          <p:cNvSpPr/>
          <p:nvPr/>
        </p:nvSpPr>
        <p:spPr>
          <a:xfrm rot="784054">
            <a:off x="-492666" y="-270428"/>
            <a:ext cx="2113094" cy="1406387"/>
          </a:xfrm>
          <a:custGeom>
            <a:avLst/>
            <a:gdLst/>
            <a:ahLst/>
            <a:cxnLst/>
            <a:rect l="l" t="t" r="r" b="b"/>
            <a:pathLst>
              <a:path w="292571" h="194723" extrusionOk="0">
                <a:moveTo>
                  <a:pt x="178359" y="0"/>
                </a:moveTo>
                <a:cubicBezTo>
                  <a:pt x="174116" y="0"/>
                  <a:pt x="169958" y="294"/>
                  <a:pt x="165939" y="901"/>
                </a:cubicBezTo>
                <a:cubicBezTo>
                  <a:pt x="133691" y="5774"/>
                  <a:pt x="118193" y="35197"/>
                  <a:pt x="89114" y="45412"/>
                </a:cubicBezTo>
                <a:cubicBezTo>
                  <a:pt x="62365" y="54805"/>
                  <a:pt x="38285" y="62059"/>
                  <a:pt x="25670" y="86840"/>
                </a:cubicBezTo>
                <a:cubicBezTo>
                  <a:pt x="1" y="137261"/>
                  <a:pt x="59634" y="192214"/>
                  <a:pt x="114067" y="192214"/>
                </a:cubicBezTo>
                <a:cubicBezTo>
                  <a:pt x="116153" y="192214"/>
                  <a:pt x="118231" y="192133"/>
                  <a:pt x="120296" y="191968"/>
                </a:cubicBezTo>
                <a:cubicBezTo>
                  <a:pt x="134665" y="190820"/>
                  <a:pt x="147792" y="186110"/>
                  <a:pt x="161950" y="186110"/>
                </a:cubicBezTo>
                <a:cubicBezTo>
                  <a:pt x="165195" y="186110"/>
                  <a:pt x="168494" y="186358"/>
                  <a:pt x="171874" y="186952"/>
                </a:cubicBezTo>
                <a:cubicBezTo>
                  <a:pt x="193489" y="190752"/>
                  <a:pt x="206629" y="194722"/>
                  <a:pt x="220391" y="194722"/>
                </a:cubicBezTo>
                <a:cubicBezTo>
                  <a:pt x="230045" y="194722"/>
                  <a:pt x="240005" y="192768"/>
                  <a:pt x="253411" y="187431"/>
                </a:cubicBezTo>
                <a:cubicBezTo>
                  <a:pt x="285442" y="174673"/>
                  <a:pt x="292570" y="137952"/>
                  <a:pt x="288207" y="103186"/>
                </a:cubicBezTo>
                <a:cubicBezTo>
                  <a:pt x="285712" y="83335"/>
                  <a:pt x="279472" y="64114"/>
                  <a:pt x="271978" y="50359"/>
                </a:cubicBezTo>
                <a:cubicBezTo>
                  <a:pt x="255881" y="20810"/>
                  <a:pt x="214081" y="0"/>
                  <a:pt x="178359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796843" y="16291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</a:t>
            </a:r>
            <a:r>
              <a:rPr lang="en-US" dirty="0"/>
              <a:t> </a:t>
            </a:r>
            <a:r>
              <a:rPr lang="ru-RU" dirty="0"/>
              <a:t>НФ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A7238-D172-4946-AAD0-DFBEFC475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990" y="924493"/>
            <a:ext cx="2788470" cy="1149900"/>
          </a:xfrm>
        </p:spPr>
        <p:txBody>
          <a:bodyPr/>
          <a:lstStyle/>
          <a:p>
            <a:pPr marL="139700" indent="0">
              <a:buNone/>
            </a:pPr>
            <a:r>
              <a:rPr lang="ru-RU" dirty="0"/>
              <a:t>1  Нет повторяющихся строк</a:t>
            </a:r>
          </a:p>
          <a:p>
            <a:pPr marL="139700" indent="0">
              <a:buNone/>
            </a:pPr>
            <a:r>
              <a:rPr lang="ru-RU" dirty="0"/>
              <a:t>2 Все атрибуты простые</a:t>
            </a:r>
          </a:p>
          <a:p>
            <a:pPr marL="139700" indent="0">
              <a:buNone/>
            </a:pPr>
            <a:r>
              <a:rPr lang="ru-RU" dirty="0"/>
              <a:t>3 Все значения скалярные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002D8BD-E22A-4697-8295-536D5F24A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181240"/>
              </p:ext>
            </p:extLst>
          </p:nvPr>
        </p:nvGraphicFramePr>
        <p:xfrm>
          <a:off x="2078990" y="2180676"/>
          <a:ext cx="1474470" cy="6893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4911">
                  <a:extLst>
                    <a:ext uri="{9D8B030D-6E8A-4147-A177-3AD203B41FA5}">
                      <a16:colId xmlns:a16="http://schemas.microsoft.com/office/drawing/2014/main" val="2507994603"/>
                    </a:ext>
                  </a:extLst>
                </a:gridCol>
                <a:gridCol w="869559">
                  <a:extLst>
                    <a:ext uri="{9D8B030D-6E8A-4147-A177-3AD203B41FA5}">
                      <a16:colId xmlns:a16="http://schemas.microsoft.com/office/drawing/2014/main" val="1884599365"/>
                    </a:ext>
                  </a:extLst>
                </a:gridCol>
              </a:tblGrid>
              <a:tr h="141512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u="none" strike="noStrike">
                          <a:effectLst/>
                        </a:rPr>
                        <a:t>Фирма</a:t>
                      </a:r>
                      <a:endParaRPr lang="ru-RU" sz="1000" b="1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u="none" strike="noStrike" dirty="0">
                          <a:effectLst/>
                        </a:rPr>
                        <a:t>Модель</a:t>
                      </a:r>
                      <a:endParaRPr lang="ru-RU" sz="1000" b="1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141530626"/>
                  </a:ext>
                </a:extLst>
              </a:tr>
              <a:tr h="21311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BMW</a:t>
                      </a:r>
                      <a:endParaRPr lang="en-US" sz="10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M5, X5M, M1</a:t>
                      </a:r>
                      <a:endParaRPr lang="en-US" sz="10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920823795"/>
                  </a:ext>
                </a:extLst>
              </a:tr>
              <a:tr h="14151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Nissan</a:t>
                      </a:r>
                      <a:endParaRPr lang="en-US" sz="10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GT-R</a:t>
                      </a:r>
                      <a:endParaRPr lang="en-US" sz="10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880449536"/>
                  </a:ext>
                </a:extLst>
              </a:tr>
              <a:tr h="14151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Nissan</a:t>
                      </a:r>
                      <a:endParaRPr lang="en-US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GT-R</a:t>
                      </a:r>
                      <a:endParaRPr lang="en-US" sz="10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99355569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6BD0FE0-59BB-46AB-9A5F-EE2B70288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234681"/>
              </p:ext>
            </p:extLst>
          </p:nvPr>
        </p:nvGraphicFramePr>
        <p:xfrm>
          <a:off x="4572000" y="2172772"/>
          <a:ext cx="1663700" cy="79795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20005116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427211611"/>
                    </a:ext>
                  </a:extLst>
                </a:gridCol>
              </a:tblGrid>
              <a:tr h="136710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u="none" strike="noStrike" dirty="0">
                          <a:effectLst/>
                        </a:rPr>
                        <a:t>Фирма</a:t>
                      </a:r>
                      <a:endParaRPr lang="ru-RU" sz="1000" b="1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u="none" strike="noStrike" dirty="0">
                          <a:effectLst/>
                        </a:rPr>
                        <a:t>Модель</a:t>
                      </a:r>
                      <a:endParaRPr lang="ru-RU" sz="1000" b="1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314497123"/>
                  </a:ext>
                </a:extLst>
              </a:tr>
              <a:tr h="16295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BMW</a:t>
                      </a:r>
                      <a:endParaRPr lang="en-US" sz="10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M5</a:t>
                      </a:r>
                      <a:endParaRPr lang="en-US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976312034"/>
                  </a:ext>
                </a:extLst>
              </a:tr>
              <a:tr h="13671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BMW</a:t>
                      </a:r>
                      <a:endParaRPr lang="en-US" sz="10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X5M</a:t>
                      </a:r>
                      <a:endParaRPr lang="en-US" sz="10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708666214"/>
                  </a:ext>
                </a:extLst>
              </a:tr>
              <a:tr h="13671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BMW</a:t>
                      </a:r>
                      <a:endParaRPr lang="en-US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M1</a:t>
                      </a:r>
                      <a:endParaRPr lang="en-US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4235745124"/>
                  </a:ext>
                </a:extLst>
              </a:tr>
              <a:tr h="13671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Nissan</a:t>
                      </a:r>
                      <a:endParaRPr lang="en-US" sz="10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GT-R</a:t>
                      </a:r>
                      <a:endParaRPr lang="en-US" sz="10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63687242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CDC989B-B9C9-4AF0-8F76-6CD7E1DBCC93}"/>
              </a:ext>
            </a:extLst>
          </p:cNvPr>
          <p:cNvSpPr/>
          <p:nvPr/>
        </p:nvSpPr>
        <p:spPr>
          <a:xfrm>
            <a:off x="2034540" y="2559246"/>
            <a:ext cx="1579880" cy="378571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ABA118-82D5-4AA4-B793-CB62F7158CA7}"/>
              </a:ext>
            </a:extLst>
          </p:cNvPr>
          <p:cNvSpPr/>
          <p:nvPr/>
        </p:nvSpPr>
        <p:spPr>
          <a:xfrm>
            <a:off x="2635048" y="2337368"/>
            <a:ext cx="1093672" cy="221878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99C1EB-90F5-41EA-B9C6-6ADE26E17C24}"/>
              </a:ext>
            </a:extLst>
          </p:cNvPr>
          <p:cNvCxnSpPr>
            <a:cxnSpLocks/>
          </p:cNvCxnSpPr>
          <p:nvPr/>
        </p:nvCxnSpPr>
        <p:spPr>
          <a:xfrm>
            <a:off x="3838843" y="2571749"/>
            <a:ext cx="568057" cy="0"/>
          </a:xfrm>
          <a:prstGeom prst="straightConnector1">
            <a:avLst/>
          </a:prstGeom>
          <a:ln w="19050">
            <a:solidFill>
              <a:srgbClr val="39C2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2;p36">
            <a:extLst>
              <a:ext uri="{FF2B5EF4-FFF2-40B4-BE49-F238E27FC236}">
                <a16:creationId xmlns:a16="http://schemas.microsoft.com/office/drawing/2014/main" id="{59D2D396-9885-4642-8694-314930A2545B}"/>
              </a:ext>
            </a:extLst>
          </p:cNvPr>
          <p:cNvSpPr/>
          <p:nvPr/>
        </p:nvSpPr>
        <p:spPr>
          <a:xfrm rot="784054">
            <a:off x="-728886" y="-365019"/>
            <a:ext cx="2113094" cy="1406387"/>
          </a:xfrm>
          <a:custGeom>
            <a:avLst/>
            <a:gdLst/>
            <a:ahLst/>
            <a:cxnLst/>
            <a:rect l="l" t="t" r="r" b="b"/>
            <a:pathLst>
              <a:path w="292571" h="194723" extrusionOk="0">
                <a:moveTo>
                  <a:pt x="178359" y="0"/>
                </a:moveTo>
                <a:cubicBezTo>
                  <a:pt x="174116" y="0"/>
                  <a:pt x="169958" y="294"/>
                  <a:pt x="165939" y="901"/>
                </a:cubicBezTo>
                <a:cubicBezTo>
                  <a:pt x="133691" y="5774"/>
                  <a:pt x="118193" y="35197"/>
                  <a:pt x="89114" y="45412"/>
                </a:cubicBezTo>
                <a:cubicBezTo>
                  <a:pt x="62365" y="54805"/>
                  <a:pt x="38285" y="62059"/>
                  <a:pt x="25670" y="86840"/>
                </a:cubicBezTo>
                <a:cubicBezTo>
                  <a:pt x="1" y="137261"/>
                  <a:pt x="59634" y="192214"/>
                  <a:pt x="114067" y="192214"/>
                </a:cubicBezTo>
                <a:cubicBezTo>
                  <a:pt x="116153" y="192214"/>
                  <a:pt x="118231" y="192133"/>
                  <a:pt x="120296" y="191968"/>
                </a:cubicBezTo>
                <a:cubicBezTo>
                  <a:pt x="134665" y="190820"/>
                  <a:pt x="147792" y="186110"/>
                  <a:pt x="161950" y="186110"/>
                </a:cubicBezTo>
                <a:cubicBezTo>
                  <a:pt x="165195" y="186110"/>
                  <a:pt x="168494" y="186358"/>
                  <a:pt x="171874" y="186952"/>
                </a:cubicBezTo>
                <a:cubicBezTo>
                  <a:pt x="193489" y="190752"/>
                  <a:pt x="206629" y="194722"/>
                  <a:pt x="220391" y="194722"/>
                </a:cubicBezTo>
                <a:cubicBezTo>
                  <a:pt x="230045" y="194722"/>
                  <a:pt x="240005" y="192768"/>
                  <a:pt x="253411" y="187431"/>
                </a:cubicBezTo>
                <a:cubicBezTo>
                  <a:pt x="285442" y="174673"/>
                  <a:pt x="292570" y="137952"/>
                  <a:pt x="288207" y="103186"/>
                </a:cubicBezTo>
                <a:cubicBezTo>
                  <a:pt x="285712" y="83335"/>
                  <a:pt x="279472" y="64114"/>
                  <a:pt x="271978" y="50359"/>
                </a:cubicBezTo>
                <a:cubicBezTo>
                  <a:pt x="255881" y="20810"/>
                  <a:pt x="214081" y="0"/>
                  <a:pt x="178359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23A91-7DBC-4210-A975-243B2785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65" y="140055"/>
            <a:ext cx="6084000" cy="539700"/>
          </a:xfrm>
        </p:spPr>
        <p:txBody>
          <a:bodyPr/>
          <a:lstStyle/>
          <a:p>
            <a:r>
              <a:rPr lang="ru-RU" dirty="0"/>
              <a:t>2 НФ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04A267F-259E-47A9-9EDC-171450835583}"/>
              </a:ext>
            </a:extLst>
          </p:cNvPr>
          <p:cNvSpPr txBox="1">
            <a:spLocks/>
          </p:cNvSpPr>
          <p:nvPr/>
        </p:nvSpPr>
        <p:spPr>
          <a:xfrm>
            <a:off x="495300" y="852078"/>
            <a:ext cx="4852155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ru-RU" dirty="0"/>
              <a:t>1 Таблица находится в 1 НФ</a:t>
            </a:r>
          </a:p>
          <a:p>
            <a:pPr marL="139700" indent="0">
              <a:buFont typeface="DM Sans"/>
              <a:buNone/>
            </a:pPr>
            <a:r>
              <a:rPr lang="ru-RU" dirty="0"/>
              <a:t>2 У таблицы должен быть первичный ключ</a:t>
            </a:r>
          </a:p>
          <a:p>
            <a:pPr marL="139700" indent="0">
              <a:buFont typeface="DM Sans"/>
              <a:buNone/>
            </a:pPr>
            <a:r>
              <a:rPr lang="ru-RU" dirty="0"/>
              <a:t>3 Все атрибуты должны описывать первичный ключ целиком, а не какую-то часть первичного ключа.</a:t>
            </a:r>
          </a:p>
          <a:p>
            <a:pPr marL="139700" indent="0">
              <a:buFont typeface="DM Sans"/>
              <a:buNone/>
            </a:pPr>
            <a:endParaRPr lang="ru-RU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DC5EA6D-A40A-4816-9030-C373532A6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546217"/>
              </p:ext>
            </p:extLst>
          </p:nvPr>
        </p:nvGraphicFramePr>
        <p:xfrm>
          <a:off x="1006288" y="2174301"/>
          <a:ext cx="4508500" cy="11049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543889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658570598"/>
                    </a:ext>
                  </a:extLst>
                </a:gridCol>
                <a:gridCol w="2146300">
                  <a:extLst>
                    <a:ext uri="{9D8B030D-6E8A-4147-A177-3AD203B41FA5}">
                      <a16:colId xmlns:a16="http://schemas.microsoft.com/office/drawing/2014/main" val="308923176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59203174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1" u="sng" strike="noStrike">
                          <a:effectLst/>
                        </a:rPr>
                        <a:t>Модель</a:t>
                      </a:r>
                      <a:endParaRPr lang="ru-RU" sz="1100" b="1" i="0" u="sng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1" u="sng" strike="noStrike" dirty="0">
                          <a:effectLst/>
                        </a:rPr>
                        <a:t>Бренд</a:t>
                      </a:r>
                      <a:endParaRPr lang="ru-RU" sz="1100" b="1" i="0" u="sng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1" u="none" strike="noStrike">
                          <a:effectLst/>
                        </a:rPr>
                        <a:t>Цена</a:t>
                      </a:r>
                      <a:endParaRPr lang="ru-RU" sz="1100" b="1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1" u="none" strike="noStrike" dirty="0">
                          <a:effectLst/>
                        </a:rPr>
                        <a:t>Скидка</a:t>
                      </a:r>
                      <a:endParaRPr lang="ru-RU" sz="1100" b="1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7192723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M5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BMW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5500000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5%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548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X5M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BMW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6000000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5%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7205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M1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BMW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2500000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5%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9070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GT-R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Nissan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5000000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10%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9943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M5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Nissan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5000000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10%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9219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190EABA-EA7E-4EBD-8C9A-0B9597C2E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458116"/>
              </p:ext>
            </p:extLst>
          </p:nvPr>
        </p:nvGraphicFramePr>
        <p:xfrm>
          <a:off x="4384488" y="3857062"/>
          <a:ext cx="1397000" cy="55245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55764186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9100506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1" u="sng" strike="noStrike" dirty="0">
                          <a:effectLst/>
                        </a:rPr>
                        <a:t>Бренд1</a:t>
                      </a:r>
                      <a:endParaRPr lang="ru-RU" sz="1100" b="1" i="0" u="sng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1" u="none" strike="noStrike" dirty="0">
                          <a:effectLst/>
                        </a:rPr>
                        <a:t>Скидка</a:t>
                      </a:r>
                      <a:endParaRPr lang="ru-RU" sz="1100" b="1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7383254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BMW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5%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5271285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Nissan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 dirty="0">
                          <a:effectLst/>
                        </a:rPr>
                        <a:t>10%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34060585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DD86B14-1C39-4899-89A7-53EE82889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9907"/>
              </p:ext>
            </p:extLst>
          </p:nvPr>
        </p:nvGraphicFramePr>
        <p:xfrm>
          <a:off x="6195453" y="3857062"/>
          <a:ext cx="2006600" cy="92075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8730674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001806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0855362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1" u="sng" strike="noStrike">
                          <a:effectLst/>
                        </a:rPr>
                        <a:t>Модель</a:t>
                      </a:r>
                      <a:endParaRPr lang="ru-RU" sz="1100" b="1" i="0" u="sng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1" u="sng" strike="noStrike" dirty="0">
                          <a:effectLst/>
                        </a:rPr>
                        <a:t>Бренд</a:t>
                      </a:r>
                      <a:endParaRPr lang="ru-RU" sz="1100" b="1" i="0" u="sng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1" u="none" strike="noStrike" dirty="0">
                          <a:effectLst/>
                        </a:rPr>
                        <a:t>Цена</a:t>
                      </a:r>
                      <a:endParaRPr lang="ru-RU" sz="1100" b="1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8327659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M5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BMW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5500000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7738235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X5M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BMW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6000000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975072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M1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BMW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2500000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21341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GT-R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Nissan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5000000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09519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295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2;p36">
            <a:extLst>
              <a:ext uri="{FF2B5EF4-FFF2-40B4-BE49-F238E27FC236}">
                <a16:creationId xmlns:a16="http://schemas.microsoft.com/office/drawing/2014/main" id="{59D2D396-9885-4642-8694-314930A2545B}"/>
              </a:ext>
            </a:extLst>
          </p:cNvPr>
          <p:cNvSpPr/>
          <p:nvPr/>
        </p:nvSpPr>
        <p:spPr>
          <a:xfrm rot="784054">
            <a:off x="-728886" y="-365019"/>
            <a:ext cx="2113094" cy="1406387"/>
          </a:xfrm>
          <a:custGeom>
            <a:avLst/>
            <a:gdLst/>
            <a:ahLst/>
            <a:cxnLst/>
            <a:rect l="l" t="t" r="r" b="b"/>
            <a:pathLst>
              <a:path w="292571" h="194723" extrusionOk="0">
                <a:moveTo>
                  <a:pt x="178359" y="0"/>
                </a:moveTo>
                <a:cubicBezTo>
                  <a:pt x="174116" y="0"/>
                  <a:pt x="169958" y="294"/>
                  <a:pt x="165939" y="901"/>
                </a:cubicBezTo>
                <a:cubicBezTo>
                  <a:pt x="133691" y="5774"/>
                  <a:pt x="118193" y="35197"/>
                  <a:pt x="89114" y="45412"/>
                </a:cubicBezTo>
                <a:cubicBezTo>
                  <a:pt x="62365" y="54805"/>
                  <a:pt x="38285" y="62059"/>
                  <a:pt x="25670" y="86840"/>
                </a:cubicBezTo>
                <a:cubicBezTo>
                  <a:pt x="1" y="137261"/>
                  <a:pt x="59634" y="192214"/>
                  <a:pt x="114067" y="192214"/>
                </a:cubicBezTo>
                <a:cubicBezTo>
                  <a:pt x="116153" y="192214"/>
                  <a:pt x="118231" y="192133"/>
                  <a:pt x="120296" y="191968"/>
                </a:cubicBezTo>
                <a:cubicBezTo>
                  <a:pt x="134665" y="190820"/>
                  <a:pt x="147792" y="186110"/>
                  <a:pt x="161950" y="186110"/>
                </a:cubicBezTo>
                <a:cubicBezTo>
                  <a:pt x="165195" y="186110"/>
                  <a:pt x="168494" y="186358"/>
                  <a:pt x="171874" y="186952"/>
                </a:cubicBezTo>
                <a:cubicBezTo>
                  <a:pt x="193489" y="190752"/>
                  <a:pt x="206629" y="194722"/>
                  <a:pt x="220391" y="194722"/>
                </a:cubicBezTo>
                <a:cubicBezTo>
                  <a:pt x="230045" y="194722"/>
                  <a:pt x="240005" y="192768"/>
                  <a:pt x="253411" y="187431"/>
                </a:cubicBezTo>
                <a:cubicBezTo>
                  <a:pt x="285442" y="174673"/>
                  <a:pt x="292570" y="137952"/>
                  <a:pt x="288207" y="103186"/>
                </a:cubicBezTo>
                <a:cubicBezTo>
                  <a:pt x="285712" y="83335"/>
                  <a:pt x="279472" y="64114"/>
                  <a:pt x="271978" y="50359"/>
                </a:cubicBezTo>
                <a:cubicBezTo>
                  <a:pt x="255881" y="20810"/>
                  <a:pt x="214081" y="0"/>
                  <a:pt x="178359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23A91-7DBC-4210-A975-243B2785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65" y="140055"/>
            <a:ext cx="6084000" cy="539700"/>
          </a:xfrm>
        </p:spPr>
        <p:txBody>
          <a:bodyPr/>
          <a:lstStyle/>
          <a:p>
            <a:r>
              <a:rPr lang="ru-RU" dirty="0"/>
              <a:t>3 НФ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04A267F-259E-47A9-9EDC-171450835583}"/>
              </a:ext>
            </a:extLst>
          </p:cNvPr>
          <p:cNvSpPr txBox="1">
            <a:spLocks/>
          </p:cNvSpPr>
          <p:nvPr/>
        </p:nvSpPr>
        <p:spPr>
          <a:xfrm>
            <a:off x="379638" y="1047983"/>
            <a:ext cx="4852155" cy="1523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ru-RU" dirty="0"/>
              <a:t>1  Должна быть во 2НФ</a:t>
            </a:r>
          </a:p>
          <a:p>
            <a:pPr marL="139700" indent="0">
              <a:buFont typeface="DM Sans"/>
              <a:buNone/>
            </a:pPr>
            <a:r>
              <a:rPr lang="ru-RU" dirty="0"/>
              <a:t>2 Каждый неключевой атрибут нетранзитивно зависит от первичного ключа </a:t>
            </a:r>
          </a:p>
          <a:p>
            <a:pPr marL="139700" indent="0">
              <a:buFont typeface="DM Sans"/>
              <a:buNone/>
            </a:pPr>
            <a:r>
              <a:rPr lang="ru-RU" dirty="0"/>
              <a:t>проще говоря </a:t>
            </a:r>
          </a:p>
          <a:p>
            <a:pPr marL="139700" indent="0">
              <a:buFont typeface="DM Sans"/>
              <a:buNone/>
            </a:pPr>
            <a:r>
              <a:rPr lang="ru-RU" dirty="0"/>
              <a:t>Не должно быть зависимостей одних атрибутов от других. Все атрибуты зависят только от первичного ключа			</a:t>
            </a:r>
          </a:p>
          <a:p>
            <a:pPr marL="139700" indent="0">
              <a:buFont typeface="DM Sans"/>
              <a:buNone/>
            </a:pPr>
            <a:r>
              <a:rPr lang="ru-RU" dirty="0"/>
              <a:t>				</a:t>
            </a:r>
          </a:p>
          <a:p>
            <a:pPr marL="139700" indent="0">
              <a:buFont typeface="DM Sans"/>
              <a:buNone/>
            </a:pPr>
            <a:endParaRPr lang="ru-RU" dirty="0"/>
          </a:p>
          <a:p>
            <a:pPr marL="139700" indent="0">
              <a:buFont typeface="DM Sans"/>
              <a:buNone/>
            </a:pPr>
            <a:endParaRPr lang="ru-RU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3426FCA-969E-46AF-B3E9-17BA906177C6}"/>
              </a:ext>
            </a:extLst>
          </p:cNvPr>
          <p:cNvSpPr txBox="1">
            <a:spLocks/>
          </p:cNvSpPr>
          <p:nvPr/>
        </p:nvSpPr>
        <p:spPr>
          <a:xfrm>
            <a:off x="4996470" y="1047983"/>
            <a:ext cx="4852155" cy="19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en-US" b="1" dirty="0">
                <a:solidFill>
                  <a:srgbClr val="92D050"/>
                </a:solidFill>
              </a:rPr>
              <a:t>X</a:t>
            </a:r>
            <a:r>
              <a:rPr lang="en-US" b="1" dirty="0"/>
              <a:t> -&gt;</a:t>
            </a:r>
            <a:r>
              <a:rPr lang="en-US" b="1" dirty="0">
                <a:solidFill>
                  <a:srgbClr val="92D050"/>
                </a:solidFill>
              </a:rPr>
              <a:t> Y </a:t>
            </a:r>
            <a:r>
              <a:rPr lang="ru-RU" dirty="0"/>
              <a:t>Функциональная зависимость</a:t>
            </a:r>
          </a:p>
          <a:p>
            <a:pPr marL="139700" indent="0">
              <a:buFont typeface="DM Sans"/>
              <a:buNone/>
            </a:pPr>
            <a:r>
              <a:rPr lang="ru-RU" dirty="0"/>
              <a:t>Например: Серийный номер паспорта –</a:t>
            </a:r>
            <a:r>
              <a:rPr lang="en-US" dirty="0"/>
              <a:t>&gt; </a:t>
            </a:r>
            <a:r>
              <a:rPr lang="ru-RU" dirty="0"/>
              <a:t>ФИО</a:t>
            </a:r>
          </a:p>
          <a:p>
            <a:pPr marL="139700" indent="0">
              <a:buFont typeface="DM Sans"/>
              <a:buNone/>
            </a:pPr>
            <a:endParaRPr lang="ru-RU" dirty="0"/>
          </a:p>
          <a:p>
            <a:pPr marL="139700" indent="0">
              <a:buFont typeface="DM Sans"/>
              <a:buNone/>
            </a:pPr>
            <a:r>
              <a:rPr lang="en-US" b="1" dirty="0">
                <a:solidFill>
                  <a:srgbClr val="39C2D7"/>
                </a:solidFill>
              </a:rPr>
              <a:t>X</a:t>
            </a:r>
            <a:r>
              <a:rPr lang="en-US" b="1" dirty="0"/>
              <a:t> -&gt; Y</a:t>
            </a:r>
            <a:r>
              <a:rPr lang="ru-RU" b="1" dirty="0"/>
              <a:t> -</a:t>
            </a:r>
            <a:r>
              <a:rPr lang="en-US" b="1" dirty="0"/>
              <a:t>&gt; </a:t>
            </a:r>
            <a:r>
              <a:rPr lang="en-US" b="1" dirty="0">
                <a:solidFill>
                  <a:srgbClr val="39C2D7"/>
                </a:solidFill>
              </a:rPr>
              <a:t>Z</a:t>
            </a:r>
            <a:r>
              <a:rPr lang="ru-RU" b="1" dirty="0">
                <a:solidFill>
                  <a:srgbClr val="39C2D7"/>
                </a:solidFill>
              </a:rPr>
              <a:t> </a:t>
            </a:r>
            <a:r>
              <a:rPr lang="ru-RU" dirty="0"/>
              <a:t>здесь:</a:t>
            </a:r>
            <a:endParaRPr lang="en-US" dirty="0"/>
          </a:p>
          <a:p>
            <a:pPr marL="139700" indent="0">
              <a:buFont typeface="DM Sans"/>
              <a:buNone/>
            </a:pPr>
            <a:endParaRPr lang="en-US" dirty="0"/>
          </a:p>
          <a:p>
            <a:pPr marL="139700" indent="0">
              <a:buNone/>
            </a:pPr>
            <a:r>
              <a:rPr lang="en-US" b="1" dirty="0"/>
              <a:t>X -&gt; Y </a:t>
            </a:r>
            <a:r>
              <a:rPr lang="ru-RU" dirty="0"/>
              <a:t>и</a:t>
            </a:r>
            <a:r>
              <a:rPr lang="ru-RU" b="1" dirty="0"/>
              <a:t> </a:t>
            </a:r>
            <a:r>
              <a:rPr lang="en-US" b="1" dirty="0"/>
              <a:t>Y</a:t>
            </a:r>
            <a:r>
              <a:rPr lang="ru-RU" b="1" dirty="0"/>
              <a:t> -</a:t>
            </a:r>
            <a:r>
              <a:rPr lang="en-US" b="1" dirty="0"/>
              <a:t>&gt; Z</a:t>
            </a:r>
            <a:r>
              <a:rPr lang="ru-RU" b="1" dirty="0"/>
              <a:t> </a:t>
            </a:r>
            <a:r>
              <a:rPr lang="ru-RU" dirty="0"/>
              <a:t>Функциональная зависимость</a:t>
            </a:r>
          </a:p>
          <a:p>
            <a:pPr marL="139700" indent="0">
              <a:buNone/>
            </a:pPr>
            <a:r>
              <a:rPr lang="en-US" b="1" dirty="0"/>
              <a:t>Y </a:t>
            </a:r>
            <a:r>
              <a:rPr lang="ru-RU" dirty="0"/>
              <a:t>от</a:t>
            </a:r>
            <a:r>
              <a:rPr lang="ru-RU" b="1" dirty="0"/>
              <a:t> </a:t>
            </a:r>
            <a:r>
              <a:rPr lang="en-US" b="1" dirty="0"/>
              <a:t>X </a:t>
            </a:r>
            <a:r>
              <a:rPr lang="ru-RU" dirty="0"/>
              <a:t>и</a:t>
            </a:r>
            <a:r>
              <a:rPr lang="ru-RU" b="1" dirty="0"/>
              <a:t> </a:t>
            </a:r>
            <a:r>
              <a:rPr lang="en-US" b="1" dirty="0"/>
              <a:t>Z </a:t>
            </a:r>
            <a:r>
              <a:rPr lang="ru-RU" dirty="0"/>
              <a:t>от</a:t>
            </a:r>
            <a:r>
              <a:rPr lang="ru-RU" b="1" dirty="0"/>
              <a:t> </a:t>
            </a:r>
            <a:r>
              <a:rPr lang="en-US" b="1" dirty="0"/>
              <a:t>Y</a:t>
            </a:r>
            <a:endParaRPr lang="ru-RU" b="1" dirty="0"/>
          </a:p>
          <a:p>
            <a:pPr marL="139700" indent="0">
              <a:buFont typeface="DM Sans"/>
              <a:buNone/>
            </a:pPr>
            <a:endParaRPr lang="ru-RU" dirty="0"/>
          </a:p>
          <a:p>
            <a:pPr marL="139700" indent="0">
              <a:buFont typeface="DM Sans"/>
              <a:buNone/>
            </a:pPr>
            <a:r>
              <a:rPr lang="en-US" dirty="0">
                <a:solidFill>
                  <a:srgbClr val="39C2D7"/>
                </a:solidFill>
              </a:rPr>
              <a:t>X</a:t>
            </a:r>
            <a:r>
              <a:rPr lang="en-US" dirty="0"/>
              <a:t> -&gt; </a:t>
            </a:r>
            <a:r>
              <a:rPr lang="en-US" dirty="0">
                <a:solidFill>
                  <a:srgbClr val="39C2D7"/>
                </a:solidFill>
              </a:rPr>
              <a:t>Z</a:t>
            </a:r>
            <a:r>
              <a:rPr lang="en-US" dirty="0"/>
              <a:t> </a:t>
            </a:r>
            <a:r>
              <a:rPr lang="ru-RU" b="1" dirty="0">
                <a:solidFill>
                  <a:srgbClr val="39C2D7"/>
                </a:solidFill>
              </a:rPr>
              <a:t>Транзитивная зависимость</a:t>
            </a:r>
          </a:p>
          <a:p>
            <a:pPr marL="139700" indent="0">
              <a:buFont typeface="DM Sans"/>
              <a:buNone/>
            </a:pPr>
            <a:endParaRPr lang="ru-RU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BE05288-E33F-4021-B431-CFF0E6AAD298}"/>
              </a:ext>
            </a:extLst>
          </p:cNvPr>
          <p:cNvGrpSpPr/>
          <p:nvPr/>
        </p:nvGrpSpPr>
        <p:grpSpPr>
          <a:xfrm>
            <a:off x="5063265" y="3453797"/>
            <a:ext cx="3338130" cy="1038444"/>
            <a:chOff x="5090159" y="3221387"/>
            <a:chExt cx="3338130" cy="1038444"/>
          </a:xfrm>
        </p:grpSpPr>
        <p:pic>
          <p:nvPicPr>
            <p:cNvPr id="38" name="Graphic 37" descr="Arrow Right outline">
              <a:extLst>
                <a:ext uri="{FF2B5EF4-FFF2-40B4-BE49-F238E27FC236}">
                  <a16:creationId xmlns:a16="http://schemas.microsoft.com/office/drawing/2014/main" id="{AAFE5CA7-29FC-4958-A891-8F93B21DC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78409" y="3221387"/>
              <a:ext cx="678180" cy="678180"/>
            </a:xfrm>
            <a:prstGeom prst="rect">
              <a:avLst/>
            </a:prstGeom>
          </p:spPr>
        </p:pic>
        <p:pic>
          <p:nvPicPr>
            <p:cNvPr id="39" name="Graphic 38" descr="Arrow Right outline">
              <a:extLst>
                <a:ext uri="{FF2B5EF4-FFF2-40B4-BE49-F238E27FC236}">
                  <a16:creationId xmlns:a16="http://schemas.microsoft.com/office/drawing/2014/main" id="{0DC1F729-2740-4317-9FDE-3F98746EB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77471" y="3434747"/>
              <a:ext cx="678180" cy="67818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9F1AD67-62AF-4380-98BE-B42905498C39}"/>
                </a:ext>
              </a:extLst>
            </p:cNvPr>
            <p:cNvSpPr txBox="1"/>
            <p:nvPr/>
          </p:nvSpPr>
          <p:spPr>
            <a:xfrm>
              <a:off x="5090159" y="3389642"/>
              <a:ext cx="4485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39C2D7"/>
                  </a:solidFill>
                </a:rPr>
                <a:t>X</a:t>
              </a:r>
              <a:endParaRPr lang="en-US" sz="2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3619F34-15B6-4923-A1B9-AFB02CB445D9}"/>
                </a:ext>
              </a:extLst>
            </p:cNvPr>
            <p:cNvSpPr txBox="1"/>
            <p:nvPr/>
          </p:nvSpPr>
          <p:spPr>
            <a:xfrm>
              <a:off x="6454043" y="3389642"/>
              <a:ext cx="4485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6498"/>
                  </a:solidFill>
                </a:rPr>
                <a:t>Y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3B0527A-79BA-4238-9F6A-9434B23F9330}"/>
                </a:ext>
              </a:extLst>
            </p:cNvPr>
            <p:cNvSpPr txBox="1"/>
            <p:nvPr/>
          </p:nvSpPr>
          <p:spPr>
            <a:xfrm>
              <a:off x="7979743" y="3389642"/>
              <a:ext cx="4485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39C2D7"/>
                  </a:solidFill>
                </a:rPr>
                <a:t>Z</a:t>
              </a:r>
              <a:endParaRPr lang="en-US" sz="2400" dirty="0"/>
            </a:p>
          </p:txBody>
        </p: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01AA32C1-B01F-4E26-98EB-122E11AF8020}"/>
                </a:ext>
              </a:extLst>
            </p:cNvPr>
            <p:cNvCxnSpPr>
              <a:cxnSpLocks/>
              <a:stCxn id="43" idx="2"/>
            </p:cNvCxnSpPr>
            <p:nvPr/>
          </p:nvCxnSpPr>
          <p:spPr>
            <a:xfrm rot="5400000" flipH="1">
              <a:off x="6715195" y="2362486"/>
              <a:ext cx="77470" cy="2900172"/>
            </a:xfrm>
            <a:prstGeom prst="bentConnector4">
              <a:avLst>
                <a:gd name="adj1" fmla="val -452459"/>
                <a:gd name="adj2" fmla="val 100110"/>
              </a:avLst>
            </a:prstGeom>
            <a:ln w="12700">
              <a:solidFill>
                <a:srgbClr val="39C2D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E0FD6FC2-9313-40C7-BFFA-774B29B1E4D8}"/>
                </a:ext>
              </a:extLst>
            </p:cNvPr>
            <p:cNvCxnSpPr/>
            <p:nvPr/>
          </p:nvCxnSpPr>
          <p:spPr>
            <a:xfrm rot="16200000" flipH="1">
              <a:off x="6752874" y="2018529"/>
              <a:ext cx="12700" cy="2889584"/>
            </a:xfrm>
            <a:prstGeom prst="bentConnector3">
              <a:avLst>
                <a:gd name="adj1" fmla="val -2580000"/>
              </a:avLst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Graphic 53" descr="Arrow Right outline">
              <a:extLst>
                <a:ext uri="{FF2B5EF4-FFF2-40B4-BE49-F238E27FC236}">
                  <a16:creationId xmlns:a16="http://schemas.microsoft.com/office/drawing/2014/main" id="{1404D45A-9A74-444E-A98B-5AEEA3EA2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0043" y="3221388"/>
              <a:ext cx="678180" cy="678180"/>
            </a:xfrm>
            <a:prstGeom prst="rect">
              <a:avLst/>
            </a:prstGeom>
          </p:spPr>
        </p:pic>
        <p:pic>
          <p:nvPicPr>
            <p:cNvPr id="55" name="Graphic 54" descr="Arrow Right outline">
              <a:extLst>
                <a:ext uri="{FF2B5EF4-FFF2-40B4-BE49-F238E27FC236}">
                  <a16:creationId xmlns:a16="http://schemas.microsoft.com/office/drawing/2014/main" id="{934FD584-4291-47B8-9BA0-7EB730D23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6999105" y="3434748"/>
              <a:ext cx="678180" cy="678180"/>
            </a:xfrm>
            <a:prstGeom prst="rect">
              <a:avLst/>
            </a:prstGeom>
          </p:spPr>
        </p:pic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3EB3334-063C-4C8A-AC96-1BBE15308DC3}"/>
                </a:ext>
              </a:extLst>
            </p:cNvPr>
            <p:cNvSpPr/>
            <p:nvPr/>
          </p:nvSpPr>
          <p:spPr>
            <a:xfrm>
              <a:off x="5905498" y="3709210"/>
              <a:ext cx="228600" cy="99060"/>
            </a:xfrm>
            <a:custGeom>
              <a:avLst/>
              <a:gdLst>
                <a:gd name="connsiteX0" fmla="*/ 228600 w 228600"/>
                <a:gd name="connsiteY0" fmla="*/ 0 h 99060"/>
                <a:gd name="connsiteX1" fmla="*/ 0 w 228600"/>
                <a:gd name="connsiteY1" fmla="*/ 99060 h 9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99060">
                  <a:moveTo>
                    <a:pt x="228600" y="0"/>
                  </a:moveTo>
                  <a:lnTo>
                    <a:pt x="0" y="99060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A20B054-7DD4-4A05-BAE3-34095841CA34}"/>
                </a:ext>
              </a:extLst>
            </p:cNvPr>
            <p:cNvSpPr txBox="1"/>
            <p:nvPr/>
          </p:nvSpPr>
          <p:spPr>
            <a:xfrm>
              <a:off x="7242258" y="3604851"/>
              <a:ext cx="39052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6A357AB-85E1-4A8E-AEB3-7B2DB64874B3}"/>
                </a:ext>
              </a:extLst>
            </p:cNvPr>
            <p:cNvSpPr/>
            <p:nvPr/>
          </p:nvSpPr>
          <p:spPr>
            <a:xfrm>
              <a:off x="6639630" y="4160771"/>
              <a:ext cx="228600" cy="99060"/>
            </a:xfrm>
            <a:custGeom>
              <a:avLst/>
              <a:gdLst>
                <a:gd name="connsiteX0" fmla="*/ 228600 w 228600"/>
                <a:gd name="connsiteY0" fmla="*/ 0 h 99060"/>
                <a:gd name="connsiteX1" fmla="*/ 0 w 228600"/>
                <a:gd name="connsiteY1" fmla="*/ 99060 h 9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99060">
                  <a:moveTo>
                    <a:pt x="228600" y="0"/>
                  </a:moveTo>
                  <a:lnTo>
                    <a:pt x="0" y="99060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468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02;p36">
            <a:extLst>
              <a:ext uri="{FF2B5EF4-FFF2-40B4-BE49-F238E27FC236}">
                <a16:creationId xmlns:a16="http://schemas.microsoft.com/office/drawing/2014/main" id="{D444A3EF-70C4-46DF-83C9-3378714C2899}"/>
              </a:ext>
            </a:extLst>
          </p:cNvPr>
          <p:cNvSpPr/>
          <p:nvPr/>
        </p:nvSpPr>
        <p:spPr>
          <a:xfrm rot="784054">
            <a:off x="-728886" y="-365019"/>
            <a:ext cx="2113094" cy="1406387"/>
          </a:xfrm>
          <a:custGeom>
            <a:avLst/>
            <a:gdLst/>
            <a:ahLst/>
            <a:cxnLst/>
            <a:rect l="l" t="t" r="r" b="b"/>
            <a:pathLst>
              <a:path w="292571" h="194723" extrusionOk="0">
                <a:moveTo>
                  <a:pt x="178359" y="0"/>
                </a:moveTo>
                <a:cubicBezTo>
                  <a:pt x="174116" y="0"/>
                  <a:pt x="169958" y="294"/>
                  <a:pt x="165939" y="901"/>
                </a:cubicBezTo>
                <a:cubicBezTo>
                  <a:pt x="133691" y="5774"/>
                  <a:pt x="118193" y="35197"/>
                  <a:pt x="89114" y="45412"/>
                </a:cubicBezTo>
                <a:cubicBezTo>
                  <a:pt x="62365" y="54805"/>
                  <a:pt x="38285" y="62059"/>
                  <a:pt x="25670" y="86840"/>
                </a:cubicBezTo>
                <a:cubicBezTo>
                  <a:pt x="1" y="137261"/>
                  <a:pt x="59634" y="192214"/>
                  <a:pt x="114067" y="192214"/>
                </a:cubicBezTo>
                <a:cubicBezTo>
                  <a:pt x="116153" y="192214"/>
                  <a:pt x="118231" y="192133"/>
                  <a:pt x="120296" y="191968"/>
                </a:cubicBezTo>
                <a:cubicBezTo>
                  <a:pt x="134665" y="190820"/>
                  <a:pt x="147792" y="186110"/>
                  <a:pt x="161950" y="186110"/>
                </a:cubicBezTo>
                <a:cubicBezTo>
                  <a:pt x="165195" y="186110"/>
                  <a:pt x="168494" y="186358"/>
                  <a:pt x="171874" y="186952"/>
                </a:cubicBezTo>
                <a:cubicBezTo>
                  <a:pt x="193489" y="190752"/>
                  <a:pt x="206629" y="194722"/>
                  <a:pt x="220391" y="194722"/>
                </a:cubicBezTo>
                <a:cubicBezTo>
                  <a:pt x="230045" y="194722"/>
                  <a:pt x="240005" y="192768"/>
                  <a:pt x="253411" y="187431"/>
                </a:cubicBezTo>
                <a:cubicBezTo>
                  <a:pt x="285442" y="174673"/>
                  <a:pt x="292570" y="137952"/>
                  <a:pt x="288207" y="103186"/>
                </a:cubicBezTo>
                <a:cubicBezTo>
                  <a:pt x="285712" y="83335"/>
                  <a:pt x="279472" y="64114"/>
                  <a:pt x="271978" y="50359"/>
                </a:cubicBezTo>
                <a:cubicBezTo>
                  <a:pt x="255881" y="20810"/>
                  <a:pt x="214081" y="0"/>
                  <a:pt x="178359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789981-6AE7-448D-A150-B3B4DC0C3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464223"/>
              </p:ext>
            </p:extLst>
          </p:nvPr>
        </p:nvGraphicFramePr>
        <p:xfrm>
          <a:off x="2676711" y="2734035"/>
          <a:ext cx="3632200" cy="7366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7520214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515931576"/>
                    </a:ext>
                  </a:extLst>
                </a:gridCol>
                <a:gridCol w="2146300">
                  <a:extLst>
                    <a:ext uri="{9D8B030D-6E8A-4147-A177-3AD203B41FA5}">
                      <a16:colId xmlns:a16="http://schemas.microsoft.com/office/drawing/2014/main" val="141978902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sng" strike="noStrike" dirty="0">
                          <a:effectLst/>
                        </a:rPr>
                        <a:t>Бренд</a:t>
                      </a:r>
                      <a:endParaRPr lang="ru-RU" sz="1100" b="1" i="0" u="sng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</a:rPr>
                        <a:t>Магазин</a:t>
                      </a:r>
                      <a:endParaRPr lang="ru-RU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</a:rPr>
                        <a:t>Телефон</a:t>
                      </a:r>
                      <a:endParaRPr lang="ru-RU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2816178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BMW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Риал-авто</a:t>
                      </a:r>
                      <a:endParaRPr lang="ru-RU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87-33-98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12046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Audi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Риал-авто</a:t>
                      </a:r>
                      <a:endParaRPr lang="ru-RU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87-33-98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507899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Nissan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Некст-Авто</a:t>
                      </a:r>
                      <a:endParaRPr lang="ru-RU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94-54-12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1130336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60F961-76AB-485E-9BE7-F53EF64D0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632904"/>
              </p:ext>
            </p:extLst>
          </p:nvPr>
        </p:nvGraphicFramePr>
        <p:xfrm>
          <a:off x="2698375" y="3894814"/>
          <a:ext cx="1397000" cy="55245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0487137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5283630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 dirty="0">
                          <a:effectLst/>
                        </a:rPr>
                        <a:t>Магазин</a:t>
                      </a:r>
                      <a:endParaRPr lang="ru-RU" sz="11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 dirty="0">
                          <a:effectLst/>
                        </a:rPr>
                        <a:t>Телефон</a:t>
                      </a:r>
                      <a:endParaRPr lang="ru-RU" sz="11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695495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Риал-авто</a:t>
                      </a:r>
                      <a:endParaRPr lang="ru-RU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87-33-98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296093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</a:rPr>
                        <a:t>Некст-Авто</a:t>
                      </a:r>
                      <a:endParaRPr lang="ru-RU" sz="11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94-54-12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856821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AFDA9C-5F89-4C44-91A5-EC92331FC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98358"/>
              </p:ext>
            </p:extLst>
          </p:nvPr>
        </p:nvGraphicFramePr>
        <p:xfrm>
          <a:off x="4755775" y="3889210"/>
          <a:ext cx="1574800" cy="7366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5421214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68375332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sng" strike="noStrike" dirty="0">
                          <a:effectLst/>
                        </a:rPr>
                        <a:t>Бренд</a:t>
                      </a:r>
                      <a:endParaRPr lang="ru-RU" sz="1100" b="1" i="0" u="sng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Магазин</a:t>
                      </a:r>
                      <a:endParaRPr lang="ru-RU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544757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BMW</a:t>
                      </a:r>
                      <a:endParaRPr lang="en-US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Риал-авто</a:t>
                      </a:r>
                      <a:endParaRPr lang="ru-RU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029489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Audi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Риал-авто</a:t>
                      </a:r>
                      <a:endParaRPr lang="ru-RU" sz="11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6311508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Nissan</a:t>
                      </a:r>
                      <a:endParaRPr lang="en-US" sz="11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</a:rPr>
                        <a:t>Некст-Авто</a:t>
                      </a:r>
                      <a:endParaRPr lang="ru-RU" sz="11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15866009"/>
                  </a:ext>
                </a:extLst>
              </a:tr>
            </a:tbl>
          </a:graphicData>
        </a:graphic>
      </p:graphicFrame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D9638DB-7278-4FCC-B7BD-AC81D6220B1D}"/>
              </a:ext>
            </a:extLst>
          </p:cNvPr>
          <p:cNvSpPr txBox="1">
            <a:spLocks/>
          </p:cNvSpPr>
          <p:nvPr/>
        </p:nvSpPr>
        <p:spPr>
          <a:xfrm>
            <a:off x="633874" y="761540"/>
            <a:ext cx="4852155" cy="139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ru-RU" dirty="0"/>
              <a:t>1 Должна быть во 2НФ</a:t>
            </a:r>
          </a:p>
          <a:p>
            <a:pPr marL="139700" indent="0">
              <a:buFont typeface="DM Sans"/>
              <a:buNone/>
            </a:pPr>
            <a:r>
              <a:rPr lang="ru-RU" dirty="0"/>
              <a:t>2 Каждый неключевой атрибут нетранзитивно зависит от первичного ключа </a:t>
            </a:r>
          </a:p>
          <a:p>
            <a:pPr marL="139700" indent="0">
              <a:buFont typeface="DM Sans"/>
              <a:buNone/>
            </a:pPr>
            <a:r>
              <a:rPr lang="ru-RU" dirty="0"/>
              <a:t>проще говоря </a:t>
            </a:r>
          </a:p>
          <a:p>
            <a:pPr marL="139700" indent="0">
              <a:buFont typeface="DM Sans"/>
              <a:buNone/>
            </a:pPr>
            <a:r>
              <a:rPr lang="ru-RU" dirty="0"/>
              <a:t>Не должно быть зависимостей одних атрибутов от других. Все атрибуты зависят только от первичного ключа			</a:t>
            </a:r>
          </a:p>
          <a:p>
            <a:pPr marL="139700" indent="0">
              <a:buFont typeface="DM Sans"/>
              <a:buNone/>
            </a:pPr>
            <a:r>
              <a:rPr lang="ru-RU" dirty="0"/>
              <a:t>	 			</a:t>
            </a:r>
          </a:p>
          <a:p>
            <a:pPr marL="139700" indent="0">
              <a:buFont typeface="DM Sans"/>
              <a:buNone/>
            </a:pPr>
            <a:endParaRPr lang="ru-RU" dirty="0"/>
          </a:p>
          <a:p>
            <a:pPr marL="139700" indent="0">
              <a:buFont typeface="DM Sans"/>
              <a:buNone/>
            </a:pPr>
            <a:endParaRPr lang="ru-RU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1202B4-C65D-469F-8DCD-EB07EBB5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95" y="97295"/>
            <a:ext cx="6084000" cy="539700"/>
          </a:xfrm>
        </p:spPr>
        <p:txBody>
          <a:bodyPr/>
          <a:lstStyle/>
          <a:p>
            <a:r>
              <a:rPr lang="ru-RU" dirty="0"/>
              <a:t>3 НФ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391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539220" y="153834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Моделирование БД</a:t>
            </a:r>
            <a:endParaRPr dirty="0"/>
          </a:p>
        </p:txBody>
      </p:sp>
      <p:sp>
        <p:nvSpPr>
          <p:cNvPr id="875" name="Google Shape;875;p37"/>
          <p:cNvSpPr txBox="1">
            <a:spLocks noGrp="1"/>
          </p:cNvSpPr>
          <p:nvPr>
            <p:ph type="body" idx="1"/>
          </p:nvPr>
        </p:nvSpPr>
        <p:spPr>
          <a:xfrm>
            <a:off x="481410" y="1653386"/>
            <a:ext cx="3450148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u-RU" dirty="0"/>
              <a:t>Идея</a:t>
            </a:r>
            <a:endParaRPr lang="en-US" dirty="0"/>
          </a:p>
          <a:p>
            <a:pPr algn="l"/>
            <a:r>
              <a:rPr lang="ru-RU" dirty="0"/>
              <a:t>Сущности предметной области</a:t>
            </a:r>
          </a:p>
          <a:p>
            <a:pPr algn="l"/>
            <a:r>
              <a:rPr lang="ru-RU" dirty="0"/>
              <a:t>Особенности предметной области</a:t>
            </a:r>
          </a:p>
          <a:p>
            <a:pPr algn="l"/>
            <a:r>
              <a:rPr lang="en-US" dirty="0"/>
              <a:t>ER </a:t>
            </a:r>
            <a:r>
              <a:rPr lang="ru-RU" dirty="0"/>
              <a:t>диаграмма</a:t>
            </a:r>
          </a:p>
          <a:p>
            <a:pPr marL="139700" indent="0">
              <a:buNone/>
            </a:pPr>
            <a:endParaRPr lang="ru-RU" dirty="0"/>
          </a:p>
          <a:p>
            <a:pPr marL="139700" indent="0">
              <a:buNone/>
            </a:pPr>
            <a:br>
              <a:rPr lang="ru-RU" dirty="0"/>
            </a:br>
            <a:endParaRPr lang="ru-RU" dirty="0"/>
          </a:p>
        </p:txBody>
      </p:sp>
      <p:sp>
        <p:nvSpPr>
          <p:cNvPr id="46" name="Google Shape;878;p37">
            <a:extLst>
              <a:ext uri="{FF2B5EF4-FFF2-40B4-BE49-F238E27FC236}">
                <a16:creationId xmlns:a16="http://schemas.microsoft.com/office/drawing/2014/main" id="{36D34334-0FA8-441E-B23C-ED9D9CBB4AB2}"/>
              </a:ext>
            </a:extLst>
          </p:cNvPr>
          <p:cNvSpPr txBox="1">
            <a:spLocks/>
          </p:cNvSpPr>
          <p:nvPr/>
        </p:nvSpPr>
        <p:spPr>
          <a:xfrm>
            <a:off x="314132" y="2741880"/>
            <a:ext cx="3450148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Логическое проектирование РБД</a:t>
            </a:r>
          </a:p>
        </p:txBody>
      </p:sp>
      <p:sp>
        <p:nvSpPr>
          <p:cNvPr id="49" name="Google Shape;878;p37">
            <a:extLst>
              <a:ext uri="{FF2B5EF4-FFF2-40B4-BE49-F238E27FC236}">
                <a16:creationId xmlns:a16="http://schemas.microsoft.com/office/drawing/2014/main" id="{61D57B54-A57B-4CAB-BDED-C3BF5261CBAA}"/>
              </a:ext>
            </a:extLst>
          </p:cNvPr>
          <p:cNvSpPr txBox="1">
            <a:spLocks/>
          </p:cNvSpPr>
          <p:nvPr/>
        </p:nvSpPr>
        <p:spPr>
          <a:xfrm>
            <a:off x="98638" y="1113686"/>
            <a:ext cx="3122487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Концептуальный уровень </a:t>
            </a:r>
          </a:p>
        </p:txBody>
      </p:sp>
      <p:sp>
        <p:nvSpPr>
          <p:cNvPr id="54" name="Google Shape;875;p37">
            <a:extLst>
              <a:ext uri="{FF2B5EF4-FFF2-40B4-BE49-F238E27FC236}">
                <a16:creationId xmlns:a16="http://schemas.microsoft.com/office/drawing/2014/main" id="{0CFC1C7F-5963-41DB-9CDC-117721BD6196}"/>
              </a:ext>
            </a:extLst>
          </p:cNvPr>
          <p:cNvSpPr txBox="1">
            <a:spLocks/>
          </p:cNvSpPr>
          <p:nvPr/>
        </p:nvSpPr>
        <p:spPr>
          <a:xfrm>
            <a:off x="314132" y="3239183"/>
            <a:ext cx="5126548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/>
            <a:r>
              <a:rPr lang="ru-RU" dirty="0"/>
              <a:t>Составление схем реляционных отношений</a:t>
            </a:r>
          </a:p>
          <a:p>
            <a:pPr algn="l"/>
            <a:r>
              <a:rPr lang="ru-RU" dirty="0"/>
              <a:t>Нормализация</a:t>
            </a:r>
          </a:p>
          <a:p>
            <a:pPr algn="l"/>
            <a:r>
              <a:rPr lang="ru-RU" dirty="0"/>
              <a:t>Схема БД после нормализации</a:t>
            </a:r>
          </a:p>
          <a:p>
            <a:pPr algn="l"/>
            <a:r>
              <a:rPr lang="ru-RU" dirty="0"/>
              <a:t>Определение дополнительных ограничений целостности</a:t>
            </a:r>
          </a:p>
        </p:txBody>
      </p:sp>
      <p:sp>
        <p:nvSpPr>
          <p:cNvPr id="59" name="Google Shape;878;p37">
            <a:extLst>
              <a:ext uri="{FF2B5EF4-FFF2-40B4-BE49-F238E27FC236}">
                <a16:creationId xmlns:a16="http://schemas.microsoft.com/office/drawing/2014/main" id="{A1BE95CD-F9E6-4D27-98C4-AA87831B64DC}"/>
              </a:ext>
            </a:extLst>
          </p:cNvPr>
          <p:cNvSpPr txBox="1">
            <a:spLocks/>
          </p:cNvSpPr>
          <p:nvPr/>
        </p:nvSpPr>
        <p:spPr>
          <a:xfrm>
            <a:off x="4848032" y="1518829"/>
            <a:ext cx="3450148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Физическое проектирование </a:t>
            </a:r>
            <a:r>
              <a:rPr lang="en-US" dirty="0"/>
              <a:t>РБД</a:t>
            </a:r>
          </a:p>
          <a:p>
            <a:endParaRPr lang="ru-RU" dirty="0"/>
          </a:p>
        </p:txBody>
      </p:sp>
      <p:sp>
        <p:nvSpPr>
          <p:cNvPr id="60" name="Google Shape;875;p37">
            <a:extLst>
              <a:ext uri="{FF2B5EF4-FFF2-40B4-BE49-F238E27FC236}">
                <a16:creationId xmlns:a16="http://schemas.microsoft.com/office/drawing/2014/main" id="{CADEA14F-EF7F-4744-A1B0-669F924B49BB}"/>
              </a:ext>
            </a:extLst>
          </p:cNvPr>
          <p:cNvSpPr txBox="1">
            <a:spLocks/>
          </p:cNvSpPr>
          <p:nvPr/>
        </p:nvSpPr>
        <p:spPr>
          <a:xfrm>
            <a:off x="4985551" y="1840632"/>
            <a:ext cx="3450148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 algn="l">
              <a:buNone/>
            </a:pPr>
            <a:r>
              <a:rPr lang="ru-RU" dirty="0"/>
              <a:t>Создание объектов в БДх посредствам </a:t>
            </a:r>
            <a:r>
              <a:rPr lang="en-US" dirty="0"/>
              <a:t>SQL (Create table</a:t>
            </a:r>
            <a:r>
              <a:rPr lang="ru-RU" dirty="0"/>
              <a:t> </a:t>
            </a:r>
            <a:r>
              <a:rPr lang="en-US" dirty="0"/>
              <a:t>…)</a:t>
            </a:r>
            <a:endParaRPr lang="ru-RU" dirty="0"/>
          </a:p>
          <a:p>
            <a:pPr marL="139700" indent="0">
              <a:buFont typeface="DM Sans"/>
              <a:buNone/>
            </a:pPr>
            <a:endParaRPr lang="ru-RU" dirty="0"/>
          </a:p>
          <a:p>
            <a:pPr marL="139700" indent="0">
              <a:buFont typeface="DM Sans"/>
              <a:buNone/>
            </a:pP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321825" y="175433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Концептуальный уровень </a:t>
            </a:r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515242" y="1059327"/>
            <a:ext cx="7945876" cy="719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200" dirty="0">
                <a:solidFill>
                  <a:schemeClr val="accent6">
                    <a:lumMod val="50000"/>
                  </a:schemeClr>
                </a:solidFill>
              </a:rPr>
              <a:t>Создадим БДх для обслуживания нужд организации и руководства. Основная деятельность – выполнение проектов. Проекты должны выполняться в определнные сроки, в один или несколько этапов. </a:t>
            </a:r>
            <a:endParaRPr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0" name="Google Shape;630;p36"/>
          <p:cNvSpPr txBox="1">
            <a:spLocks noGrp="1"/>
          </p:cNvSpPr>
          <p:nvPr>
            <p:ph type="title" idx="4"/>
          </p:nvPr>
        </p:nvSpPr>
        <p:spPr>
          <a:xfrm>
            <a:off x="321825" y="1779647"/>
            <a:ext cx="3738548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ru-RU" sz="1400" b="1" dirty="0">
                <a:solidFill>
                  <a:srgbClr val="006498"/>
                </a:solidFill>
              </a:rPr>
              <a:t>Сущности предметной области</a:t>
            </a:r>
          </a:p>
        </p:txBody>
      </p:sp>
      <p:sp>
        <p:nvSpPr>
          <p:cNvPr id="251" name="Google Shape;630;p36">
            <a:extLst>
              <a:ext uri="{FF2B5EF4-FFF2-40B4-BE49-F238E27FC236}">
                <a16:creationId xmlns:a16="http://schemas.microsoft.com/office/drawing/2014/main" id="{5509EE82-84DB-43DB-8CF8-DA0D5F4F1AEB}"/>
              </a:ext>
            </a:extLst>
          </p:cNvPr>
          <p:cNvSpPr txBox="1">
            <a:spLocks/>
          </p:cNvSpPr>
          <p:nvPr/>
        </p:nvSpPr>
        <p:spPr>
          <a:xfrm>
            <a:off x="321825" y="686651"/>
            <a:ext cx="5482331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sz="1400" b="1" dirty="0">
                <a:solidFill>
                  <a:srgbClr val="006498"/>
                </a:solidFill>
              </a:rPr>
              <a:t>Определяем идею: какую информацию будем хранить и для чего нам конкретная БДх</a:t>
            </a:r>
          </a:p>
        </p:txBody>
      </p:sp>
      <p:sp>
        <p:nvSpPr>
          <p:cNvPr id="252" name="Google Shape;629;p36">
            <a:extLst>
              <a:ext uri="{FF2B5EF4-FFF2-40B4-BE49-F238E27FC236}">
                <a16:creationId xmlns:a16="http://schemas.microsoft.com/office/drawing/2014/main" id="{5ADC97F7-DCA3-446D-BDAA-25545581C740}"/>
              </a:ext>
            </a:extLst>
          </p:cNvPr>
          <p:cNvSpPr txBox="1">
            <a:spLocks/>
          </p:cNvSpPr>
          <p:nvPr/>
        </p:nvSpPr>
        <p:spPr>
          <a:xfrm>
            <a:off x="794343" y="1492801"/>
            <a:ext cx="7945876" cy="71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000" dirty="0"/>
              <a:t>Описание должно быть очень подробным, необходимо постараться проработать все аспекты жизн организации, определить все взаимодействия и участников.</a:t>
            </a:r>
          </a:p>
        </p:txBody>
      </p:sp>
      <p:sp>
        <p:nvSpPr>
          <p:cNvPr id="254" name="Google Shape;629;p36">
            <a:extLst>
              <a:ext uri="{FF2B5EF4-FFF2-40B4-BE49-F238E27FC236}">
                <a16:creationId xmlns:a16="http://schemas.microsoft.com/office/drawing/2014/main" id="{6094CD9A-C7AA-4673-8D16-A4772B4334C9}"/>
              </a:ext>
            </a:extLst>
          </p:cNvPr>
          <p:cNvSpPr txBox="1">
            <a:spLocks/>
          </p:cNvSpPr>
          <p:nvPr/>
        </p:nvSpPr>
        <p:spPr>
          <a:xfrm>
            <a:off x="794343" y="2228616"/>
            <a:ext cx="7945876" cy="71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000" dirty="0"/>
              <a:t>Определим все сущности нашей БДх. И опишем их атрибуты (свойства)</a:t>
            </a:r>
          </a:p>
        </p:txBody>
      </p:sp>
      <p:sp>
        <p:nvSpPr>
          <p:cNvPr id="261" name="Google Shape;629;p36">
            <a:extLst>
              <a:ext uri="{FF2B5EF4-FFF2-40B4-BE49-F238E27FC236}">
                <a16:creationId xmlns:a16="http://schemas.microsoft.com/office/drawing/2014/main" id="{C94BD9B8-56A4-4DD1-A252-DE7D7F1AD0FE}"/>
              </a:ext>
            </a:extLst>
          </p:cNvPr>
          <p:cNvSpPr txBox="1">
            <a:spLocks/>
          </p:cNvSpPr>
          <p:nvPr/>
        </p:nvSpPr>
        <p:spPr>
          <a:xfrm>
            <a:off x="515242" y="2645645"/>
            <a:ext cx="7945876" cy="71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None/>
            </a:pPr>
            <a:r>
              <a:rPr lang="ru-RU" sz="1200" dirty="0">
                <a:solidFill>
                  <a:schemeClr val="accent6">
                    <a:lumMod val="50000"/>
                  </a:schemeClr>
                </a:solidFill>
              </a:rPr>
              <a:t>Отделы</a:t>
            </a:r>
            <a:r>
              <a:rPr lang="ru-RU" sz="1200" dirty="0"/>
              <a:t>. Атрибуты: название, аббревиатура, кабинет, телефоны.</a:t>
            </a:r>
            <a:endParaRPr lang="en-US" sz="1200" dirty="0"/>
          </a:p>
          <a:p>
            <a:pPr marL="0" indent="0" algn="l">
              <a:spcAft>
                <a:spcPts val="1600"/>
              </a:spcAft>
              <a:buFont typeface="DM Sans"/>
              <a:buNone/>
            </a:pPr>
            <a:endParaRPr lang="ru-RU" sz="1200" dirty="0"/>
          </a:p>
        </p:txBody>
      </p:sp>
      <p:sp>
        <p:nvSpPr>
          <p:cNvPr id="262" name="Google Shape;629;p36">
            <a:extLst>
              <a:ext uri="{FF2B5EF4-FFF2-40B4-BE49-F238E27FC236}">
                <a16:creationId xmlns:a16="http://schemas.microsoft.com/office/drawing/2014/main" id="{3ED1F63B-61F8-450D-A796-5AA08B1FFBCB}"/>
              </a:ext>
            </a:extLst>
          </p:cNvPr>
          <p:cNvSpPr txBox="1">
            <a:spLocks/>
          </p:cNvSpPr>
          <p:nvPr/>
        </p:nvSpPr>
        <p:spPr>
          <a:xfrm>
            <a:off x="515242" y="3096069"/>
            <a:ext cx="7945876" cy="71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None/>
            </a:pPr>
            <a:r>
              <a:rPr lang="ru-RU" sz="1200" dirty="0">
                <a:solidFill>
                  <a:schemeClr val="accent6">
                    <a:lumMod val="50000"/>
                  </a:schemeClr>
                </a:solidFill>
              </a:rPr>
              <a:t>Сотрудники</a:t>
            </a:r>
            <a:r>
              <a:rPr lang="ru-RU" sz="1200" dirty="0"/>
              <a:t>. Атрибуты: ФИО, паспортные данные, дата рождения, пол, номер пенсионного страхового свидетельства, адреса, телефоны (рабочий, домашний, мобильный), данные об образовании (вид образования – высшее, среднее и т.д., – специальность, номер диплома, дата окончания учебного заведения), должность, оклад, логин (имя пользователя)</a:t>
            </a:r>
          </a:p>
        </p:txBody>
      </p:sp>
      <p:sp>
        <p:nvSpPr>
          <p:cNvPr id="263" name="Google Shape;629;p36">
            <a:extLst>
              <a:ext uri="{FF2B5EF4-FFF2-40B4-BE49-F238E27FC236}">
                <a16:creationId xmlns:a16="http://schemas.microsoft.com/office/drawing/2014/main" id="{DDF8C44C-709B-4954-8040-476A866DA6AB}"/>
              </a:ext>
            </a:extLst>
          </p:cNvPr>
          <p:cNvSpPr txBox="1">
            <a:spLocks/>
          </p:cNvSpPr>
          <p:nvPr/>
        </p:nvSpPr>
        <p:spPr>
          <a:xfrm>
            <a:off x="515242" y="4068786"/>
            <a:ext cx="7945876" cy="71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None/>
            </a:pPr>
            <a:r>
              <a:rPr lang="ru-RU" sz="1200" dirty="0">
                <a:solidFill>
                  <a:schemeClr val="accent6">
                    <a:lumMod val="50000"/>
                  </a:schemeClr>
                </a:solidFill>
              </a:rPr>
              <a:t>Проекты</a:t>
            </a:r>
            <a:r>
              <a:rPr lang="ru-RU" sz="1200" dirty="0"/>
              <a:t>. Атрибуты: номер договора; полное название проекта; сокращённое название проекта; дата подписания договора; заказчик; контактные данные заказчика; дата начала проекта; дата завершения роекта; сумма по проекту; дата реальной сдачи проекта; сумма, полученная по проекту на текущую дату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321825" y="175433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Концептуальный уровень </a:t>
            </a:r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321825" y="1198201"/>
            <a:ext cx="7945876" cy="719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200" dirty="0">
                <a:solidFill>
                  <a:srgbClr val="006498"/>
                </a:solidFill>
              </a:rPr>
              <a:t>Связь ОТДЕЛЫ-СОТРУДНИК. </a:t>
            </a:r>
            <a:r>
              <a:rPr lang="ru-RU" sz="1200" dirty="0">
                <a:solidFill>
                  <a:schemeClr val="accent6">
                    <a:lumMod val="50000"/>
                  </a:schemeClr>
                </a:solidFill>
              </a:rPr>
              <a:t>Каждый сотрудник работает в определённом отделе, в каждом отделе могут работать несколько сотрудников. Если мы только создали отдел, может случится так, что в нем какое-то время не будет сотрудников.</a:t>
            </a:r>
            <a:endParaRPr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1" name="Google Shape;630;p36">
            <a:extLst>
              <a:ext uri="{FF2B5EF4-FFF2-40B4-BE49-F238E27FC236}">
                <a16:creationId xmlns:a16="http://schemas.microsoft.com/office/drawing/2014/main" id="{5509EE82-84DB-43DB-8CF8-DA0D5F4F1AEB}"/>
              </a:ext>
            </a:extLst>
          </p:cNvPr>
          <p:cNvSpPr txBox="1">
            <a:spLocks/>
          </p:cNvSpPr>
          <p:nvPr/>
        </p:nvSpPr>
        <p:spPr>
          <a:xfrm>
            <a:off x="321825" y="503153"/>
            <a:ext cx="5482331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sz="1400" b="1" dirty="0">
                <a:solidFill>
                  <a:srgbClr val="006498"/>
                </a:solidFill>
              </a:rPr>
              <a:t>Особенности предметной области: </a:t>
            </a:r>
          </a:p>
        </p:txBody>
      </p:sp>
      <p:sp>
        <p:nvSpPr>
          <p:cNvPr id="252" name="Google Shape;629;p36">
            <a:extLst>
              <a:ext uri="{FF2B5EF4-FFF2-40B4-BE49-F238E27FC236}">
                <a16:creationId xmlns:a16="http://schemas.microsoft.com/office/drawing/2014/main" id="{5ADC97F7-DCA3-446D-BDAA-25545581C740}"/>
              </a:ext>
            </a:extLst>
          </p:cNvPr>
          <p:cNvSpPr txBox="1">
            <a:spLocks/>
          </p:cNvSpPr>
          <p:nvPr/>
        </p:nvSpPr>
        <p:spPr>
          <a:xfrm>
            <a:off x="876299" y="896406"/>
            <a:ext cx="7945876" cy="71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000" dirty="0"/>
              <a:t>Здесь мы определяем связи и взаимоотношения наших сущностей</a:t>
            </a:r>
          </a:p>
        </p:txBody>
      </p:sp>
      <p:sp>
        <p:nvSpPr>
          <p:cNvPr id="13" name="Google Shape;629;p36">
            <a:extLst>
              <a:ext uri="{FF2B5EF4-FFF2-40B4-BE49-F238E27FC236}">
                <a16:creationId xmlns:a16="http://schemas.microsoft.com/office/drawing/2014/main" id="{206BDF0A-4C27-408A-8894-C1C7A4AD9EE4}"/>
              </a:ext>
            </a:extLst>
          </p:cNvPr>
          <p:cNvSpPr txBox="1">
            <a:spLocks/>
          </p:cNvSpPr>
          <p:nvPr/>
        </p:nvSpPr>
        <p:spPr>
          <a:xfrm>
            <a:off x="321825" y="1917571"/>
            <a:ext cx="7945876" cy="71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200" dirty="0">
                <a:solidFill>
                  <a:srgbClr val="006498"/>
                </a:solidFill>
              </a:rPr>
              <a:t>Связь ОТДЕЛЫ-ПРОЕКТЫ. </a:t>
            </a:r>
            <a:r>
              <a:rPr lang="ru-RU" sz="1200" dirty="0">
                <a:solidFill>
                  <a:schemeClr val="accent6">
                    <a:lumMod val="50000"/>
                  </a:schemeClr>
                </a:solidFill>
              </a:rPr>
              <a:t>Каждый проект относится к определённому отделу, каждый отдел может отвечать за несколько проектов</a:t>
            </a:r>
          </a:p>
        </p:txBody>
      </p:sp>
      <p:sp>
        <p:nvSpPr>
          <p:cNvPr id="14" name="Google Shape;629;p36">
            <a:extLst>
              <a:ext uri="{FF2B5EF4-FFF2-40B4-BE49-F238E27FC236}">
                <a16:creationId xmlns:a16="http://schemas.microsoft.com/office/drawing/2014/main" id="{3275CF1E-9EFF-4BA6-A746-FC8DB4D84335}"/>
              </a:ext>
            </a:extLst>
          </p:cNvPr>
          <p:cNvSpPr txBox="1">
            <a:spLocks/>
          </p:cNvSpPr>
          <p:nvPr/>
        </p:nvSpPr>
        <p:spPr>
          <a:xfrm>
            <a:off x="321825" y="2498767"/>
            <a:ext cx="7945876" cy="71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200" dirty="0">
                <a:solidFill>
                  <a:srgbClr val="006498"/>
                </a:solidFill>
              </a:rPr>
              <a:t>Связь СОТРУДНИК-ПРОЕКТЫ. </a:t>
            </a:r>
            <a:r>
              <a:rPr lang="ru-RU" sz="1200" dirty="0">
                <a:solidFill>
                  <a:schemeClr val="accent6">
                    <a:lumMod val="50000"/>
                  </a:schemeClr>
                </a:solidFill>
              </a:rPr>
              <a:t>Каждый сотрудник может принимать участие в выполнении нескольких проектов, над каждым проектом может трудиться несколько сотрудников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D6FB83F-C6D9-4A80-837C-54E5ED19E42B}"/>
              </a:ext>
            </a:extLst>
          </p:cNvPr>
          <p:cNvSpPr/>
          <p:nvPr/>
        </p:nvSpPr>
        <p:spPr>
          <a:xfrm>
            <a:off x="1051082" y="3146083"/>
            <a:ext cx="1005840" cy="342900"/>
          </a:xfrm>
          <a:prstGeom prst="flowChartProcess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отделы</a:t>
            </a:r>
            <a:endParaRPr lang="en-US" sz="800" dirty="0">
              <a:solidFill>
                <a:srgbClr val="006498"/>
              </a:solidFill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901E4B5-65A1-4A94-860C-80A66DC7E28F}"/>
              </a:ext>
            </a:extLst>
          </p:cNvPr>
          <p:cNvSpPr/>
          <p:nvPr/>
        </p:nvSpPr>
        <p:spPr>
          <a:xfrm>
            <a:off x="4938566" y="3143543"/>
            <a:ext cx="1005840" cy="34290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проекты</a:t>
            </a:r>
            <a:endParaRPr lang="en-US" sz="800" dirty="0">
              <a:solidFill>
                <a:srgbClr val="006498"/>
              </a:solidFill>
            </a:endParaRP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0364282C-AE3D-45F8-89E4-9EAA17687C9C}"/>
              </a:ext>
            </a:extLst>
          </p:cNvPr>
          <p:cNvSpPr/>
          <p:nvPr/>
        </p:nvSpPr>
        <p:spPr>
          <a:xfrm>
            <a:off x="1043267" y="4625167"/>
            <a:ext cx="1005840" cy="34290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сотрудники</a:t>
            </a:r>
            <a:endParaRPr lang="en-US" sz="800" dirty="0">
              <a:solidFill>
                <a:srgbClr val="006498"/>
              </a:solidFill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CBEB1E92-BABD-48B3-A71A-6606EE530332}"/>
              </a:ext>
            </a:extLst>
          </p:cNvPr>
          <p:cNvSpPr/>
          <p:nvPr/>
        </p:nvSpPr>
        <p:spPr>
          <a:xfrm>
            <a:off x="4949593" y="4638368"/>
            <a:ext cx="1005840" cy="34290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этапы</a:t>
            </a:r>
            <a:endParaRPr lang="en-US" sz="800" dirty="0">
              <a:solidFill>
                <a:srgbClr val="006498"/>
              </a:solidFill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C9A1E39B-4D1B-4654-859F-3A66C68BF17E}"/>
              </a:ext>
            </a:extLst>
          </p:cNvPr>
          <p:cNvSpPr/>
          <p:nvPr/>
        </p:nvSpPr>
        <p:spPr>
          <a:xfrm>
            <a:off x="4690355" y="3940468"/>
            <a:ext cx="1524316" cy="354088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включать</a:t>
            </a:r>
            <a:endParaRPr lang="en-US" sz="800" dirty="0">
              <a:solidFill>
                <a:srgbClr val="006498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6F2845-342B-4347-9FC3-04B9871F1014}"/>
              </a:ext>
            </a:extLst>
          </p:cNvPr>
          <p:cNvCxnSpPr>
            <a:cxnSpLocks/>
            <a:stCxn id="4" idx="2"/>
            <a:endCxn id="104" idx="0"/>
          </p:cNvCxnSpPr>
          <p:nvPr/>
        </p:nvCxnSpPr>
        <p:spPr>
          <a:xfrm flipH="1">
            <a:off x="1546187" y="3488983"/>
            <a:ext cx="7815" cy="43276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477054-00F6-4770-BEEB-5DCC2CDBD3AF}"/>
              </a:ext>
            </a:extLst>
          </p:cNvPr>
          <p:cNvCxnSpPr>
            <a:cxnSpLocks/>
            <a:stCxn id="104" idx="2"/>
            <a:endCxn id="18" idx="0"/>
          </p:cNvCxnSpPr>
          <p:nvPr/>
        </p:nvCxnSpPr>
        <p:spPr>
          <a:xfrm>
            <a:off x="1546187" y="4275835"/>
            <a:ext cx="0" cy="3493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78F6523-9933-4995-BE11-B330B3B582AA}"/>
              </a:ext>
            </a:extLst>
          </p:cNvPr>
          <p:cNvCxnSpPr>
            <a:cxnSpLocks/>
            <a:stCxn id="4" idx="3"/>
            <a:endCxn id="103" idx="1"/>
          </p:cNvCxnSpPr>
          <p:nvPr/>
        </p:nvCxnSpPr>
        <p:spPr>
          <a:xfrm>
            <a:off x="2056922" y="3317533"/>
            <a:ext cx="585612" cy="8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A10897-8D42-409E-ABBB-935E7B87ADB4}"/>
              </a:ext>
            </a:extLst>
          </p:cNvPr>
          <p:cNvCxnSpPr>
            <a:cxnSpLocks/>
            <a:stCxn id="103" idx="3"/>
            <a:endCxn id="17" idx="1"/>
          </p:cNvCxnSpPr>
          <p:nvPr/>
        </p:nvCxnSpPr>
        <p:spPr>
          <a:xfrm flipV="1">
            <a:off x="4365971" y="3314993"/>
            <a:ext cx="572595" cy="112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11D1FF-623A-4859-B9E1-9035B59C3063}"/>
              </a:ext>
            </a:extLst>
          </p:cNvPr>
          <p:cNvCxnSpPr>
            <a:cxnSpLocks/>
            <a:stCxn id="18" idx="3"/>
            <a:endCxn id="105" idx="1"/>
          </p:cNvCxnSpPr>
          <p:nvPr/>
        </p:nvCxnSpPr>
        <p:spPr>
          <a:xfrm flipV="1">
            <a:off x="2049107" y="4070442"/>
            <a:ext cx="439560" cy="726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F39F95-308D-48CF-A898-EFE795E5115E}"/>
              </a:ext>
            </a:extLst>
          </p:cNvPr>
          <p:cNvCxnSpPr>
            <a:cxnSpLocks/>
            <a:stCxn id="18" idx="3"/>
            <a:endCxn id="106" idx="2"/>
          </p:cNvCxnSpPr>
          <p:nvPr/>
        </p:nvCxnSpPr>
        <p:spPr>
          <a:xfrm>
            <a:off x="2049107" y="4796617"/>
            <a:ext cx="1886497" cy="69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6CA35EB-9993-48EE-8F7C-365434C4FB8D}"/>
              </a:ext>
            </a:extLst>
          </p:cNvPr>
          <p:cNvCxnSpPr>
            <a:cxnSpLocks/>
            <a:stCxn id="106" idx="0"/>
            <a:endCxn id="17" idx="1"/>
          </p:cNvCxnSpPr>
          <p:nvPr/>
        </p:nvCxnSpPr>
        <p:spPr>
          <a:xfrm flipV="1">
            <a:off x="3935604" y="3314993"/>
            <a:ext cx="1002962" cy="1197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7980FE-DB75-43EC-821C-A0090907684D}"/>
              </a:ext>
            </a:extLst>
          </p:cNvPr>
          <p:cNvCxnSpPr>
            <a:cxnSpLocks/>
            <a:stCxn id="105" idx="3"/>
            <a:endCxn id="17" idx="1"/>
          </p:cNvCxnSpPr>
          <p:nvPr/>
        </p:nvCxnSpPr>
        <p:spPr>
          <a:xfrm flipV="1">
            <a:off x="4012983" y="3314993"/>
            <a:ext cx="925583" cy="7554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7ADC53D-2989-48CF-9E59-74A45E7AC951}"/>
              </a:ext>
            </a:extLst>
          </p:cNvPr>
          <p:cNvCxnSpPr>
            <a:cxnSpLocks/>
            <a:stCxn id="24" idx="0"/>
            <a:endCxn id="17" idx="2"/>
          </p:cNvCxnSpPr>
          <p:nvPr/>
        </p:nvCxnSpPr>
        <p:spPr>
          <a:xfrm flipH="1" flipV="1">
            <a:off x="5441486" y="3486443"/>
            <a:ext cx="11027" cy="454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D923C15-903E-4F34-822E-34D0DDD09989}"/>
              </a:ext>
            </a:extLst>
          </p:cNvPr>
          <p:cNvCxnSpPr>
            <a:cxnSpLocks/>
            <a:stCxn id="19" idx="0"/>
            <a:endCxn id="24" idx="2"/>
          </p:cNvCxnSpPr>
          <p:nvPr/>
        </p:nvCxnSpPr>
        <p:spPr>
          <a:xfrm flipV="1">
            <a:off x="5452513" y="4294556"/>
            <a:ext cx="0" cy="3438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Decision 76">
            <a:extLst>
              <a:ext uri="{FF2B5EF4-FFF2-40B4-BE49-F238E27FC236}">
                <a16:creationId xmlns:a16="http://schemas.microsoft.com/office/drawing/2014/main" id="{BD33E838-9573-4C75-B0C6-B035264B83E7}"/>
              </a:ext>
            </a:extLst>
          </p:cNvPr>
          <p:cNvSpPr/>
          <p:nvPr/>
        </p:nvSpPr>
        <p:spPr>
          <a:xfrm>
            <a:off x="6662968" y="4158211"/>
            <a:ext cx="1524316" cy="354088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связь</a:t>
            </a:r>
            <a:endParaRPr lang="en-US" sz="800" dirty="0">
              <a:solidFill>
                <a:srgbClr val="006498"/>
              </a:solidFill>
            </a:endParaRPr>
          </a:p>
        </p:txBody>
      </p:sp>
      <p:sp>
        <p:nvSpPr>
          <p:cNvPr id="83" name="Flowchart: Process 82">
            <a:extLst>
              <a:ext uri="{FF2B5EF4-FFF2-40B4-BE49-F238E27FC236}">
                <a16:creationId xmlns:a16="http://schemas.microsoft.com/office/drawing/2014/main" id="{438281A9-F3FB-43B9-8136-53845EA83DBB}"/>
              </a:ext>
            </a:extLst>
          </p:cNvPr>
          <p:cNvSpPr/>
          <p:nvPr/>
        </p:nvSpPr>
        <p:spPr>
          <a:xfrm>
            <a:off x="6922206" y="3616732"/>
            <a:ext cx="1005840" cy="34290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rgbClr val="006498"/>
                </a:solidFill>
              </a:rPr>
              <a:t>зависимая сущность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87" name="Flowchart: Process 86">
            <a:extLst>
              <a:ext uri="{FF2B5EF4-FFF2-40B4-BE49-F238E27FC236}">
                <a16:creationId xmlns:a16="http://schemas.microsoft.com/office/drawing/2014/main" id="{B6EE6E4F-64AC-4114-BA49-1A75866ED00D}"/>
              </a:ext>
            </a:extLst>
          </p:cNvPr>
          <p:cNvSpPr/>
          <p:nvPr/>
        </p:nvSpPr>
        <p:spPr>
          <a:xfrm>
            <a:off x="6922206" y="3146083"/>
            <a:ext cx="1005840" cy="342900"/>
          </a:xfrm>
          <a:prstGeom prst="flowChartProcess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rgbClr val="006498"/>
                </a:solidFill>
              </a:rPr>
              <a:t>главная сущность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03" name="Flowchart: Decision 102">
            <a:extLst>
              <a:ext uri="{FF2B5EF4-FFF2-40B4-BE49-F238E27FC236}">
                <a16:creationId xmlns:a16="http://schemas.microsoft.com/office/drawing/2014/main" id="{FC11047C-D9BB-4549-B87C-5A8C16698B8E}"/>
              </a:ext>
            </a:extLst>
          </p:cNvPr>
          <p:cNvSpPr/>
          <p:nvPr/>
        </p:nvSpPr>
        <p:spPr>
          <a:xfrm>
            <a:off x="2642534" y="3149158"/>
            <a:ext cx="1723437" cy="354088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выполнять</a:t>
            </a:r>
            <a:endParaRPr lang="en-US" sz="800" dirty="0">
              <a:solidFill>
                <a:srgbClr val="006498"/>
              </a:solidFill>
            </a:endParaRPr>
          </a:p>
        </p:txBody>
      </p:sp>
      <p:sp>
        <p:nvSpPr>
          <p:cNvPr id="104" name="Flowchart: Decision 103">
            <a:extLst>
              <a:ext uri="{FF2B5EF4-FFF2-40B4-BE49-F238E27FC236}">
                <a16:creationId xmlns:a16="http://schemas.microsoft.com/office/drawing/2014/main" id="{38AFA3EF-8B8F-4AA0-874F-C66032DB2C67}"/>
              </a:ext>
            </a:extLst>
          </p:cNvPr>
          <p:cNvSpPr/>
          <p:nvPr/>
        </p:nvSpPr>
        <p:spPr>
          <a:xfrm>
            <a:off x="784029" y="3921747"/>
            <a:ext cx="1524316" cy="354088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работать</a:t>
            </a:r>
            <a:endParaRPr lang="en-US" sz="800" dirty="0">
              <a:solidFill>
                <a:srgbClr val="006498"/>
              </a:solidFill>
            </a:endParaRPr>
          </a:p>
        </p:txBody>
      </p:sp>
      <p:sp>
        <p:nvSpPr>
          <p:cNvPr id="105" name="Flowchart: Decision 104">
            <a:extLst>
              <a:ext uri="{FF2B5EF4-FFF2-40B4-BE49-F238E27FC236}">
                <a16:creationId xmlns:a16="http://schemas.microsoft.com/office/drawing/2014/main" id="{F3FB4B26-8748-487B-AC0A-B11BC4D4A9C7}"/>
              </a:ext>
            </a:extLst>
          </p:cNvPr>
          <p:cNvSpPr/>
          <p:nvPr/>
        </p:nvSpPr>
        <p:spPr>
          <a:xfrm>
            <a:off x="2488667" y="3893398"/>
            <a:ext cx="1524316" cy="354088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руководить</a:t>
            </a:r>
            <a:endParaRPr lang="en-US" sz="800" dirty="0">
              <a:solidFill>
                <a:srgbClr val="006498"/>
              </a:solidFill>
            </a:endParaRPr>
          </a:p>
        </p:txBody>
      </p:sp>
      <p:sp>
        <p:nvSpPr>
          <p:cNvPr id="106" name="Flowchart: Decision 105">
            <a:extLst>
              <a:ext uri="{FF2B5EF4-FFF2-40B4-BE49-F238E27FC236}">
                <a16:creationId xmlns:a16="http://schemas.microsoft.com/office/drawing/2014/main" id="{AAA9F213-7587-46F9-B9F7-F59184D7F985}"/>
              </a:ext>
            </a:extLst>
          </p:cNvPr>
          <p:cNvSpPr/>
          <p:nvPr/>
        </p:nvSpPr>
        <p:spPr>
          <a:xfrm>
            <a:off x="3108709" y="4512299"/>
            <a:ext cx="1653789" cy="354088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учавствовать</a:t>
            </a:r>
            <a:endParaRPr lang="en-US" sz="800" dirty="0">
              <a:solidFill>
                <a:srgbClr val="006498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C579B3-29E4-4B4C-8547-D2398452502B}"/>
              </a:ext>
            </a:extLst>
          </p:cNvPr>
          <p:cNvSpPr txBox="1"/>
          <p:nvPr/>
        </p:nvSpPr>
        <p:spPr>
          <a:xfrm>
            <a:off x="1261970" y="3462843"/>
            <a:ext cx="333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М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0D7840B-F0A5-4644-8D1D-9B3FF098C1CE}"/>
              </a:ext>
            </a:extLst>
          </p:cNvPr>
          <p:cNvSpPr txBox="1"/>
          <p:nvPr/>
        </p:nvSpPr>
        <p:spPr>
          <a:xfrm>
            <a:off x="1508061" y="43654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1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5E0C8B6-7882-414F-8710-A63BCC4479CC}"/>
              </a:ext>
            </a:extLst>
          </p:cNvPr>
          <p:cNvSpPr txBox="1"/>
          <p:nvPr/>
        </p:nvSpPr>
        <p:spPr>
          <a:xfrm>
            <a:off x="4587100" y="3619952"/>
            <a:ext cx="333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М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FD207C8-3065-42B3-93DF-0A08C3F30C25}"/>
              </a:ext>
            </a:extLst>
          </p:cNvPr>
          <p:cNvSpPr txBox="1"/>
          <p:nvPr/>
        </p:nvSpPr>
        <p:spPr>
          <a:xfrm>
            <a:off x="4467994" y="333308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1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3CC12E7-EA80-412D-B50B-8F7C9D3DC932}"/>
              </a:ext>
            </a:extLst>
          </p:cNvPr>
          <p:cNvSpPr txBox="1"/>
          <p:nvPr/>
        </p:nvSpPr>
        <p:spPr>
          <a:xfrm>
            <a:off x="2031053" y="3094330"/>
            <a:ext cx="333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М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85D22AE-B79B-4ABE-80FA-EBE328F68B63}"/>
              </a:ext>
            </a:extLst>
          </p:cNvPr>
          <p:cNvSpPr txBox="1"/>
          <p:nvPr/>
        </p:nvSpPr>
        <p:spPr>
          <a:xfrm>
            <a:off x="2024824" y="4773854"/>
            <a:ext cx="333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М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DEFDB12-95A3-4392-90C0-56B33DFC9082}"/>
              </a:ext>
            </a:extLst>
          </p:cNvPr>
          <p:cNvSpPr txBox="1"/>
          <p:nvPr/>
        </p:nvSpPr>
        <p:spPr>
          <a:xfrm>
            <a:off x="5444187" y="440242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1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13DE163-A0C2-4AE5-AF93-CA0DD10D6ABA}"/>
              </a:ext>
            </a:extLst>
          </p:cNvPr>
          <p:cNvSpPr txBox="1"/>
          <p:nvPr/>
        </p:nvSpPr>
        <p:spPr>
          <a:xfrm>
            <a:off x="5431715" y="3493621"/>
            <a:ext cx="333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М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287B6E0-4025-484A-BA82-34CCA321FE30}"/>
              </a:ext>
            </a:extLst>
          </p:cNvPr>
          <p:cNvSpPr txBox="1"/>
          <p:nvPr/>
        </p:nvSpPr>
        <p:spPr>
          <a:xfrm>
            <a:off x="1920029" y="4359898"/>
            <a:ext cx="333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М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D340E13-6981-4258-8DA4-43F4D8E09AFE}"/>
              </a:ext>
            </a:extLst>
          </p:cNvPr>
          <p:cNvSpPr txBox="1"/>
          <p:nvPr/>
        </p:nvSpPr>
        <p:spPr>
          <a:xfrm>
            <a:off x="4524669" y="304844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1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40" name="Google Shape;329;p32">
            <a:extLst>
              <a:ext uri="{FF2B5EF4-FFF2-40B4-BE49-F238E27FC236}">
                <a16:creationId xmlns:a16="http://schemas.microsoft.com/office/drawing/2014/main" id="{17EAB1DD-E5A5-4188-8E9E-7704507A1DB0}"/>
              </a:ext>
            </a:extLst>
          </p:cNvPr>
          <p:cNvSpPr txBox="1">
            <a:spLocks/>
          </p:cNvSpPr>
          <p:nvPr/>
        </p:nvSpPr>
        <p:spPr>
          <a:xfrm>
            <a:off x="2850416" y="4648644"/>
            <a:ext cx="217037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000" b="1" dirty="0"/>
              <a:t>ER </a:t>
            </a:r>
            <a:r>
              <a:rPr lang="ru-RU" sz="1000" b="1" dirty="0"/>
              <a:t>диаграмма</a:t>
            </a:r>
          </a:p>
        </p:txBody>
      </p:sp>
    </p:spTree>
    <p:extLst>
      <p:ext uri="{BB962C8B-B14F-4D97-AF65-F5344CB8AC3E}">
        <p14:creationId xmlns:p14="http://schemas.microsoft.com/office/powerpoint/2010/main" val="117762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04" name="Google Shape;304;p31"/>
          <p:cNvCxnSpPr/>
          <p:nvPr/>
        </p:nvCxnSpPr>
        <p:spPr>
          <a:xfrm>
            <a:off x="4572000" y="465900"/>
            <a:ext cx="0" cy="421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2"/>
                </a:solidFill>
              </a:rPr>
              <a:t>Введение</a:t>
            </a:r>
            <a:endParaRPr b="1" dirty="0">
              <a:solidFill>
                <a:schemeClr val="lt2"/>
              </a:solidFill>
            </a:endParaRPr>
          </a:p>
        </p:txBody>
      </p:sp>
      <p:sp>
        <p:nvSpPr>
          <p:cNvPr id="306" name="Google Shape;306;p31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2"/>
                </a:solidFill>
              </a:rPr>
              <a:t>Для чего мы с вами здесь сегодня собрались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7" name="Google Shape;307;p31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2"/>
                </a:solidFill>
              </a:rPr>
              <a:t>Основные понятия</a:t>
            </a:r>
            <a:endParaRPr b="1" dirty="0">
              <a:solidFill>
                <a:schemeClr val="lt2"/>
              </a:solidFill>
            </a:endParaRPr>
          </a:p>
        </p:txBody>
      </p:sp>
      <p:sp>
        <p:nvSpPr>
          <p:cNvPr id="308" name="Google Shape;308;p31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lt2"/>
                </a:solidFill>
              </a:rPr>
              <a:t>БД, СУБД, Таблица, Ключи, Связи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2"/>
                </a:solidFill>
              </a:rPr>
              <a:t>Нормальные формы</a:t>
            </a:r>
          </a:p>
        </p:txBody>
      </p:sp>
      <p:sp>
        <p:nvSpPr>
          <p:cNvPr id="310" name="Google Shape;310;p31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lt2"/>
                </a:solidFill>
              </a:rPr>
              <a:t>1НФ, 2НФ, 3НФ</a:t>
            </a:r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7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8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9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14" name="Google Shape;314;p31"/>
          <p:cNvSpPr txBox="1">
            <a:spLocks noGrp="1"/>
          </p:cNvSpPr>
          <p:nvPr>
            <p:ph type="title" idx="13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14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6" name="Google Shape;316;p31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2"/>
                </a:solidFill>
              </a:rPr>
              <a:t>Моделирование БД</a:t>
            </a:r>
            <a:endParaRPr b="1" dirty="0">
              <a:solidFill>
                <a:schemeClr val="lt2"/>
              </a:solidFill>
            </a:endParaRPr>
          </a:p>
        </p:txBody>
      </p:sp>
      <p:sp>
        <p:nvSpPr>
          <p:cNvPr id="318" name="Google Shape;318;p31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9630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2"/>
                </a:solidFill>
              </a:rPr>
              <a:t>Домашнее задание</a:t>
            </a:r>
            <a:endParaRPr b="1" dirty="0">
              <a:solidFill>
                <a:schemeClr val="lt2"/>
              </a:solidFill>
            </a:endParaRPr>
          </a:p>
        </p:txBody>
      </p:sp>
      <p:sp>
        <p:nvSpPr>
          <p:cNvPr id="320" name="Google Shape;320;p31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2"/>
                </a:solidFill>
              </a:rPr>
              <a:t>Вопросы</a:t>
            </a:r>
            <a:endParaRPr b="1" dirty="0">
              <a:solidFill>
                <a:schemeClr val="lt2"/>
              </a:solidFill>
            </a:endParaRPr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lt2"/>
                </a:solidFill>
              </a:rPr>
              <a:t>Ответим на вопросы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322" name="Google Shape;322;p31"/>
          <p:cNvCxnSpPr/>
          <p:nvPr/>
        </p:nvCxnSpPr>
        <p:spPr>
          <a:xfrm>
            <a:off x="902250" y="185720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902250" y="329567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5" name="Google Shape;321;p31">
            <a:extLst>
              <a:ext uri="{FF2B5EF4-FFF2-40B4-BE49-F238E27FC236}">
                <a16:creationId xmlns:a16="http://schemas.microsoft.com/office/drawing/2014/main" id="{C10660E9-D56A-4914-89DE-CA44C006BB9A}"/>
              </a:ext>
            </a:extLst>
          </p:cNvPr>
          <p:cNvSpPr txBox="1">
            <a:spLocks/>
          </p:cNvSpPr>
          <p:nvPr/>
        </p:nvSpPr>
        <p:spPr>
          <a:xfrm>
            <a:off x="5919103" y="1053439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lt2"/>
                </a:solidFill>
              </a:rPr>
              <a:t>Концептуальный, Логический и Физический уровни</a:t>
            </a:r>
          </a:p>
        </p:txBody>
      </p:sp>
      <p:sp>
        <p:nvSpPr>
          <p:cNvPr id="29" name="Google Shape;321;p31">
            <a:extLst>
              <a:ext uri="{FF2B5EF4-FFF2-40B4-BE49-F238E27FC236}">
                <a16:creationId xmlns:a16="http://schemas.microsoft.com/office/drawing/2014/main" id="{C11353BB-9F12-4996-9433-8AE8B31BBD6F}"/>
              </a:ext>
            </a:extLst>
          </p:cNvPr>
          <p:cNvSpPr txBox="1">
            <a:spLocks/>
          </p:cNvSpPr>
          <p:nvPr/>
        </p:nvSpPr>
        <p:spPr>
          <a:xfrm>
            <a:off x="5840400" y="2511462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lt2"/>
                </a:solidFill>
              </a:rPr>
              <a:t>Пройдемся по домашнему заданию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321825" y="175433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Логическое проектирование</a:t>
            </a:r>
          </a:p>
        </p:txBody>
      </p:sp>
      <p:sp>
        <p:nvSpPr>
          <p:cNvPr id="251" name="Google Shape;630;p36">
            <a:extLst>
              <a:ext uri="{FF2B5EF4-FFF2-40B4-BE49-F238E27FC236}">
                <a16:creationId xmlns:a16="http://schemas.microsoft.com/office/drawing/2014/main" id="{5509EE82-84DB-43DB-8CF8-DA0D5F4F1AEB}"/>
              </a:ext>
            </a:extLst>
          </p:cNvPr>
          <p:cNvSpPr txBox="1">
            <a:spLocks/>
          </p:cNvSpPr>
          <p:nvPr/>
        </p:nvSpPr>
        <p:spPr>
          <a:xfrm>
            <a:off x="321825" y="622264"/>
            <a:ext cx="6986651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sz="1400" b="1" dirty="0">
                <a:solidFill>
                  <a:srgbClr val="006498"/>
                </a:solidFill>
              </a:rPr>
              <a:t>Составление схем реляционных отношений. </a:t>
            </a:r>
            <a:r>
              <a:rPr lang="ru-RU" sz="1400" dirty="0">
                <a:solidFill>
                  <a:srgbClr val="006498"/>
                </a:solidFill>
              </a:rPr>
              <a:t>Определяем первичые и внешние ключи. Если нет потенциальных ключей – вводим суррогатный первичный ключ.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F66EB7-39C8-4B63-9530-CE908116C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499303"/>
              </p:ext>
            </p:extLst>
          </p:nvPr>
        </p:nvGraphicFramePr>
        <p:xfrm>
          <a:off x="120650" y="1438239"/>
          <a:ext cx="6583679" cy="122555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291368">
                  <a:extLst>
                    <a:ext uri="{9D8B030D-6E8A-4147-A177-3AD203B41FA5}">
                      <a16:colId xmlns:a16="http://schemas.microsoft.com/office/drawing/2014/main" val="2608595749"/>
                    </a:ext>
                  </a:extLst>
                </a:gridCol>
                <a:gridCol w="835882">
                  <a:extLst>
                    <a:ext uri="{9D8B030D-6E8A-4147-A177-3AD203B41FA5}">
                      <a16:colId xmlns:a16="http://schemas.microsoft.com/office/drawing/2014/main" val="2095698550"/>
                    </a:ext>
                  </a:extLst>
                </a:gridCol>
                <a:gridCol w="787689">
                  <a:extLst>
                    <a:ext uri="{9D8B030D-6E8A-4147-A177-3AD203B41FA5}">
                      <a16:colId xmlns:a16="http://schemas.microsoft.com/office/drawing/2014/main" val="320999818"/>
                    </a:ext>
                  </a:extLst>
                </a:gridCol>
                <a:gridCol w="3668740">
                  <a:extLst>
                    <a:ext uri="{9D8B030D-6E8A-4147-A177-3AD203B41FA5}">
                      <a16:colId xmlns:a16="http://schemas.microsoft.com/office/drawing/2014/main" val="180224338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Название поля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Наименование поля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Тип, длина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Описание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0728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Аббревиатура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D_ID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первичный ключ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3682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Название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D_Name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varchar(100)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обязательное поле(атрибут)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84664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НомерА кабинетОВ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D_Rooms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обязательное многозначное поле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8842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ТелефонЫ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D_PHONE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varchar(40)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обязательное многозначное поле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5288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Суррогатный ПК</a:t>
                      </a:r>
                      <a:endParaRPr lang="ru-RU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ID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881179"/>
                  </a:ext>
                </a:extLst>
              </a:tr>
            </a:tbl>
          </a:graphicData>
        </a:graphic>
      </p:graphicFrame>
      <p:sp>
        <p:nvSpPr>
          <p:cNvPr id="52" name="Google Shape;629;p36">
            <a:extLst>
              <a:ext uri="{FF2B5EF4-FFF2-40B4-BE49-F238E27FC236}">
                <a16:creationId xmlns:a16="http://schemas.microsoft.com/office/drawing/2014/main" id="{8191781B-BE1F-4E5B-A46F-FB43C8D7E2CE}"/>
              </a:ext>
            </a:extLst>
          </p:cNvPr>
          <p:cNvSpPr txBox="1">
            <a:spLocks/>
          </p:cNvSpPr>
          <p:nvPr/>
        </p:nvSpPr>
        <p:spPr>
          <a:xfrm>
            <a:off x="56515" y="1101341"/>
            <a:ext cx="2049780" cy="33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200" b="1" dirty="0">
                <a:solidFill>
                  <a:schemeClr val="accent6">
                    <a:lumMod val="50000"/>
                  </a:schemeClr>
                </a:solidFill>
              </a:rPr>
              <a:t>Отделы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/Department</a:t>
            </a:r>
            <a:endParaRPr lang="ru-RU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4EADA07-A991-4A98-87EC-9FED07C91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62283"/>
              </p:ext>
            </p:extLst>
          </p:nvPr>
        </p:nvGraphicFramePr>
        <p:xfrm>
          <a:off x="113030" y="3048036"/>
          <a:ext cx="5123281" cy="147320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995584">
                  <a:extLst>
                    <a:ext uri="{9D8B030D-6E8A-4147-A177-3AD203B41FA5}">
                      <a16:colId xmlns:a16="http://schemas.microsoft.com/office/drawing/2014/main" val="4250179711"/>
                    </a:ext>
                  </a:extLst>
                </a:gridCol>
                <a:gridCol w="851215">
                  <a:extLst>
                    <a:ext uri="{9D8B030D-6E8A-4147-A177-3AD203B41FA5}">
                      <a16:colId xmlns:a16="http://schemas.microsoft.com/office/drawing/2014/main" val="2483741909"/>
                    </a:ext>
                  </a:extLst>
                </a:gridCol>
                <a:gridCol w="887082">
                  <a:extLst>
                    <a:ext uri="{9D8B030D-6E8A-4147-A177-3AD203B41FA5}">
                      <a16:colId xmlns:a16="http://schemas.microsoft.com/office/drawing/2014/main" val="1752842201"/>
                    </a:ext>
                  </a:extLst>
                </a:gridCol>
                <a:gridCol w="2389400">
                  <a:extLst>
                    <a:ext uri="{9D8B030D-6E8A-4147-A177-3AD203B41FA5}">
                      <a16:colId xmlns:a16="http://schemas.microsoft.com/office/drawing/2014/main" val="41460118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ФИО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E_Name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Varchar (200)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об поле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8603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Должность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E_Post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Varchar (30)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об поле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4902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Дата Рождения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E_DOB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об поле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28408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Оклад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E_Sale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 (8,2)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об поле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4517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ТелефонЫ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E_Phone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Varchar (30)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многозначное поле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7083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Номер каб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E_Rooms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многозначное поле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0293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Сотрудник ИД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ru-RU" sz="1000" u="none" strike="noStrike">
                          <a:effectLst/>
                        </a:rPr>
                        <a:t>уррогатный первичный ключ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1415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Отдел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E_Department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</a:rPr>
                        <a:t>внешний ключ к </a:t>
                      </a:r>
                      <a:r>
                        <a:rPr lang="en-US" sz="1000" u="none" strike="noStrike" dirty="0" err="1">
                          <a:effectLst/>
                        </a:rPr>
                        <a:t>Departaments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1733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A9A938-4E35-4BAB-9FD4-1527F5AE2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246977"/>
              </p:ext>
            </p:extLst>
          </p:nvPr>
        </p:nvGraphicFramePr>
        <p:xfrm>
          <a:off x="5424169" y="3048036"/>
          <a:ext cx="3606801" cy="133343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517650">
                  <a:extLst>
                    <a:ext uri="{9D8B030D-6E8A-4147-A177-3AD203B41FA5}">
                      <a16:colId xmlns:a16="http://schemas.microsoft.com/office/drawing/2014/main" val="1975707667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1652466049"/>
                    </a:ext>
                  </a:extLst>
                </a:gridCol>
                <a:gridCol w="1121411">
                  <a:extLst>
                    <a:ext uri="{9D8B030D-6E8A-4147-A177-3AD203B41FA5}">
                      <a16:colId xmlns:a16="http://schemas.microsoft.com/office/drawing/2014/main" val="1502795839"/>
                    </a:ext>
                  </a:extLst>
                </a:gridCol>
              </a:tblGrid>
              <a:tr h="16398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Название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P_Name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об поле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20700"/>
                  </a:ext>
                </a:extLst>
              </a:tr>
              <a:tr h="201744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Сокращ название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P_Short_Name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ПК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802089"/>
                  </a:ext>
                </a:extLst>
              </a:tr>
              <a:tr h="179006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Отдел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P_Department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ВК к </a:t>
                      </a:r>
                      <a:r>
                        <a:rPr lang="en-US" sz="1000" u="none" strike="noStrike" dirty="0">
                          <a:effectLst/>
                        </a:rPr>
                        <a:t>Departments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67789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Дата начала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P_Start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об поле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357716"/>
                  </a:ext>
                </a:extLst>
              </a:tr>
              <a:tr h="25497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Планируемая дата конца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P_Planned_End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об поле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663438"/>
                  </a:ext>
                </a:extLst>
              </a:tr>
              <a:tr h="288622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Реальная дата конца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P_Fact_End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об поле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884955"/>
                  </a:ext>
                </a:extLst>
              </a:tr>
            </a:tbl>
          </a:graphicData>
        </a:graphic>
      </p:graphicFrame>
      <p:sp>
        <p:nvSpPr>
          <p:cNvPr id="54" name="Google Shape;629;p36">
            <a:extLst>
              <a:ext uri="{FF2B5EF4-FFF2-40B4-BE49-F238E27FC236}">
                <a16:creationId xmlns:a16="http://schemas.microsoft.com/office/drawing/2014/main" id="{0C2B102C-D63C-49E8-858F-A1A786895D3A}"/>
              </a:ext>
            </a:extLst>
          </p:cNvPr>
          <p:cNvSpPr txBox="1">
            <a:spLocks/>
          </p:cNvSpPr>
          <p:nvPr/>
        </p:nvSpPr>
        <p:spPr>
          <a:xfrm>
            <a:off x="113030" y="2704516"/>
            <a:ext cx="1936750" cy="33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200" b="1" dirty="0">
                <a:solidFill>
                  <a:schemeClr val="accent6">
                    <a:lumMod val="50000"/>
                  </a:schemeClr>
                </a:solidFill>
              </a:rPr>
              <a:t>Сотрудники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/Employee</a:t>
            </a:r>
            <a:endParaRPr lang="ru-RU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Google Shape;629;p36">
            <a:extLst>
              <a:ext uri="{FF2B5EF4-FFF2-40B4-BE49-F238E27FC236}">
                <a16:creationId xmlns:a16="http://schemas.microsoft.com/office/drawing/2014/main" id="{D841A258-A60A-40D0-8F03-AE73038652D5}"/>
              </a:ext>
            </a:extLst>
          </p:cNvPr>
          <p:cNvSpPr txBox="1">
            <a:spLocks/>
          </p:cNvSpPr>
          <p:nvPr/>
        </p:nvSpPr>
        <p:spPr>
          <a:xfrm>
            <a:off x="5317490" y="2711138"/>
            <a:ext cx="1714500" cy="33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200" b="1" dirty="0">
                <a:solidFill>
                  <a:schemeClr val="accent6">
                    <a:lumMod val="50000"/>
                  </a:schemeClr>
                </a:solidFill>
              </a:rPr>
              <a:t>Проекты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/Projects</a:t>
            </a:r>
            <a:endParaRPr lang="ru-RU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169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038-EBB2-4441-990C-C29582FF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70" y="115328"/>
            <a:ext cx="6084000" cy="539700"/>
          </a:xfrm>
        </p:spPr>
        <p:txBody>
          <a:bodyPr/>
          <a:lstStyle/>
          <a:p>
            <a:r>
              <a:rPr lang="ru-RU" dirty="0"/>
              <a:t>Отношения БДх после нормализации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6A39D9-5C86-4A27-873F-86705053B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587431"/>
              </p:ext>
            </p:extLst>
          </p:nvPr>
        </p:nvGraphicFramePr>
        <p:xfrm>
          <a:off x="280670" y="992505"/>
          <a:ext cx="6921500" cy="55245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869279607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16114736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634391813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64189273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Отделы\</a:t>
                      </a:r>
                      <a:r>
                        <a:rPr lang="en-US" sz="1100" b="1" u="none" strike="noStrike" dirty="0">
                          <a:effectLst/>
                          <a:latin typeface="DM Sans" panose="020B0604020202020204" charset="0"/>
                        </a:rPr>
                        <a:t>Department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имя поля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тип, длина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примечания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4792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Аббревиатура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D_ID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varchar(10)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первичный ключ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20922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Название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D_Name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varchar(100)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обязательное поле(атрибут)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862478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F188DC-6ACB-4C7C-A661-CC0157619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238138"/>
              </p:ext>
            </p:extLst>
          </p:nvPr>
        </p:nvGraphicFramePr>
        <p:xfrm>
          <a:off x="280670" y="1674825"/>
          <a:ext cx="6921500" cy="92265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119492602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0913039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04118187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30351932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Комнаты\</a:t>
                      </a:r>
                      <a:r>
                        <a:rPr lang="en-US" sz="1100" b="1" u="none" strike="noStrike" dirty="0">
                          <a:effectLst/>
                          <a:latin typeface="DM Sans" panose="020B0604020202020204" charset="0"/>
                        </a:rPr>
                        <a:t>Rooms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имя поля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тип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примечания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8774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Отдел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R_Department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 (12)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внешний ключ к </a:t>
                      </a:r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Department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549813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Номер комнаты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DM Sans" panose="020B0604020202020204" charset="0"/>
                        </a:rPr>
                        <a:t>R_Room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number (4)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</a:rPr>
                        <a:t>Составной уникальный первичный ключ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04352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Телефон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R_Phone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 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366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7F3063-B71D-42E1-8521-FAE96EAD7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085092"/>
              </p:ext>
            </p:extLst>
          </p:nvPr>
        </p:nvGraphicFramePr>
        <p:xfrm>
          <a:off x="280670" y="2971800"/>
          <a:ext cx="6921500" cy="55245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1302061947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85977985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01078733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353405803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Должности \ </a:t>
                      </a:r>
                      <a:r>
                        <a:rPr lang="en-US" sz="1100" b="1" u="none" strike="noStrike" dirty="0">
                          <a:effectLst/>
                          <a:latin typeface="DM Sans" panose="020B0604020202020204" charset="0"/>
                        </a:rPr>
                        <a:t>Post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имя поля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DM Sans" panose="020B0604020202020204" charset="0"/>
                        </a:rPr>
                        <a:t> </a:t>
                      </a:r>
                      <a:r>
                        <a:rPr lang="ru-RU" sz="1100" b="1" u="none" strike="noStrike" dirty="0">
                          <a:effectLst/>
                        </a:rPr>
                        <a:t>тип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примечания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1753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Название должности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DM Sans" panose="020B0604020202020204" charset="0"/>
                        </a:rPr>
                        <a:t>P_Post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первичный ключ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672796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Оклад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P_Sal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обязательное поле,</a:t>
                      </a:r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 &gt;</a:t>
                      </a:r>
                      <a:r>
                        <a:rPr lang="ru-RU" sz="1100" u="none" strike="noStrike" dirty="0">
                          <a:effectLst/>
                        </a:rPr>
                        <a:t> 500$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9347515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27E2852-F211-4D7F-9F90-0134424DC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329521"/>
              </p:ext>
            </p:extLst>
          </p:nvPr>
        </p:nvGraphicFramePr>
        <p:xfrm>
          <a:off x="280670" y="3659505"/>
          <a:ext cx="8521700" cy="1389973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845947">
                  <a:extLst>
                    <a:ext uri="{9D8B030D-6E8A-4147-A177-3AD203B41FA5}">
                      <a16:colId xmlns:a16="http://schemas.microsoft.com/office/drawing/2014/main" val="102490136"/>
                    </a:ext>
                  </a:extLst>
                </a:gridCol>
                <a:gridCol w="1074695">
                  <a:extLst>
                    <a:ext uri="{9D8B030D-6E8A-4147-A177-3AD203B41FA5}">
                      <a16:colId xmlns:a16="http://schemas.microsoft.com/office/drawing/2014/main" val="4234020225"/>
                    </a:ext>
                  </a:extLst>
                </a:gridCol>
                <a:gridCol w="2048242">
                  <a:extLst>
                    <a:ext uri="{9D8B030D-6E8A-4147-A177-3AD203B41FA5}">
                      <a16:colId xmlns:a16="http://schemas.microsoft.com/office/drawing/2014/main" val="2839471792"/>
                    </a:ext>
                  </a:extLst>
                </a:gridCol>
                <a:gridCol w="1921808">
                  <a:extLst>
                    <a:ext uri="{9D8B030D-6E8A-4147-A177-3AD203B41FA5}">
                      <a16:colId xmlns:a16="http://schemas.microsoft.com/office/drawing/2014/main" val="770745504"/>
                    </a:ext>
                  </a:extLst>
                </a:gridCol>
                <a:gridCol w="1631008">
                  <a:extLst>
                    <a:ext uri="{9D8B030D-6E8A-4147-A177-3AD203B41FA5}">
                      <a16:colId xmlns:a16="http://schemas.microsoft.com/office/drawing/2014/main" val="1579664079"/>
                    </a:ext>
                  </a:extLst>
                </a:gridCol>
              </a:tblGrid>
              <a:tr h="18333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  <a:latin typeface="+mj-lt"/>
                        </a:rPr>
                        <a:t>Сотрудник-Проект (Связующая таблица)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22" marR="6322" marT="6322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1" u="none" strike="noStrike" dirty="0">
                          <a:effectLst/>
                          <a:latin typeface="+mj-lt"/>
                        </a:rPr>
                        <a:t>имя поля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22" marR="6322" marT="6322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 </a:t>
                      </a:r>
                      <a:r>
                        <a:rPr lang="ru-RU" sz="1100" b="1" u="none" strike="noStrike" dirty="0">
                          <a:effectLst/>
                          <a:latin typeface="+mj-lt"/>
                        </a:rPr>
                        <a:t>тип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  <a:latin typeface="+mj-lt"/>
                        </a:rPr>
                        <a:t>примечания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642268"/>
                  </a:ext>
                </a:extLst>
              </a:tr>
              <a:tr h="34010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  <a:latin typeface="+mj-lt"/>
                        </a:rPr>
                        <a:t>Проект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DM Sans" panose="020B0604020202020204" charset="0"/>
                        </a:rPr>
                        <a:t>J_Project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  <a:latin typeface="+mj-lt"/>
                        </a:rPr>
                        <a:t>внешний ключ к </a:t>
                      </a:r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Projects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100" b="0" u="none" strike="noStrike" dirty="0">
                          <a:effectLst/>
                          <a:latin typeface="+mj-lt"/>
                        </a:rPr>
                        <a:t>составной первичный ключ</a:t>
                      </a:r>
                    </a:p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extLst>
                  <a:ext uri="{0D108BD9-81ED-4DB2-BD59-A6C34878D82A}">
                    <a16:rowId xmlns:a16="http://schemas.microsoft.com/office/drawing/2014/main" val="3332439044"/>
                  </a:ext>
                </a:extLst>
              </a:tr>
              <a:tr h="18333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  <a:latin typeface="+mj-lt"/>
                        </a:rPr>
                        <a:t>Сотрудник-Проект (Участие)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DM Sans" panose="020B0604020202020204" charset="0"/>
                        </a:rPr>
                        <a:t>J_Employee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  <a:latin typeface="+mj-lt"/>
                        </a:rPr>
                        <a:t>внешний ключ к </a:t>
                      </a:r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Employee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2" marR="6322" marT="6322" marB="0" anchor="b"/>
                </a:tc>
                <a:extLst>
                  <a:ext uri="{0D108BD9-81ED-4DB2-BD59-A6C34878D82A}">
                    <a16:rowId xmlns:a16="http://schemas.microsoft.com/office/drawing/2014/main" val="2326072807"/>
                  </a:ext>
                </a:extLst>
              </a:tr>
              <a:tr h="18333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  <a:latin typeface="+mj-lt"/>
                        </a:rPr>
                        <a:t>Роль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J_Role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  <a:latin typeface="+mj-lt"/>
                        </a:rPr>
                        <a:t>обязательное поле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880703"/>
                  </a:ext>
                </a:extLst>
              </a:tr>
              <a:tr h="18333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  <a:latin typeface="+mj-lt"/>
                        </a:rPr>
                        <a:t>Доплата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J_Bonus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  <a:latin typeface="+mj-lt"/>
                        </a:rPr>
                        <a:t>необязательное поле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41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320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038-EBB2-4441-990C-C29582FF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Отношения БДх после нормализации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03CDF4-8292-4E7E-93C4-E0003AA46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728965"/>
              </p:ext>
            </p:extLst>
          </p:nvPr>
        </p:nvGraphicFramePr>
        <p:xfrm>
          <a:off x="356870" y="1013778"/>
          <a:ext cx="7012118" cy="17983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878476">
                  <a:extLst>
                    <a:ext uri="{9D8B030D-6E8A-4147-A177-3AD203B41FA5}">
                      <a16:colId xmlns:a16="http://schemas.microsoft.com/office/drawing/2014/main" val="2378285850"/>
                    </a:ext>
                  </a:extLst>
                </a:gridCol>
                <a:gridCol w="1093633">
                  <a:extLst>
                    <a:ext uri="{9D8B030D-6E8A-4147-A177-3AD203B41FA5}">
                      <a16:colId xmlns:a16="http://schemas.microsoft.com/office/drawing/2014/main" val="1071130237"/>
                    </a:ext>
                  </a:extLst>
                </a:gridCol>
                <a:gridCol w="2084336">
                  <a:extLst>
                    <a:ext uri="{9D8B030D-6E8A-4147-A177-3AD203B41FA5}">
                      <a16:colId xmlns:a16="http://schemas.microsoft.com/office/drawing/2014/main" val="2886837848"/>
                    </a:ext>
                  </a:extLst>
                </a:gridCol>
                <a:gridCol w="1955673">
                  <a:extLst>
                    <a:ext uri="{9D8B030D-6E8A-4147-A177-3AD203B41FA5}">
                      <a16:colId xmlns:a16="http://schemas.microsoft.com/office/drawing/2014/main" val="207859519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Сотрудники\</a:t>
                      </a:r>
                      <a:r>
                        <a:rPr lang="en-US" sz="1100" b="1" u="none" strike="noStrike" dirty="0">
                          <a:effectLst/>
                          <a:latin typeface="DM Sans" panose="020B0604020202020204" charset="0"/>
                        </a:rPr>
                        <a:t>Employee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имя поля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тип, длина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примечания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618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Идентификатор сотрудника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E_ID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Number (4)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r>
                        <a:rPr lang="ru-RU" sz="1100" u="none" strike="noStrike" dirty="0">
                          <a:effectLst/>
                        </a:rPr>
                        <a:t>уррогатный первичный ключ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898859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Ф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E_Last_Name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 (50)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об поле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58473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И О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E_First_Name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 (50)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об поле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32896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Должность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E_Post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 (30)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внеш ключ к </a:t>
                      </a:r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Post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02149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Отдел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E_Depart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Внешний ключ к </a:t>
                      </a:r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Depart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2158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Дата Рождения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E_Born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об поле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91378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Телефон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E_Phone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 (30)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составной внешний ключ к Rooms </a:t>
                      </a:r>
                    </a:p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401572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Номер комнаты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E_Room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Number (4)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864252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E22EBD-AD23-4265-ACB4-26DA3F9CD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015974"/>
              </p:ext>
            </p:extLst>
          </p:nvPr>
        </p:nvGraphicFramePr>
        <p:xfrm>
          <a:off x="356870" y="3201315"/>
          <a:ext cx="6921500" cy="160401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269731412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50593360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960023568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51354687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Проекты \</a:t>
                      </a:r>
                      <a:r>
                        <a:rPr lang="en-US" sz="1100" b="1" u="none" strike="noStrike" dirty="0">
                          <a:effectLst/>
                          <a:latin typeface="DM Sans" panose="020B0604020202020204" charset="0"/>
                        </a:rPr>
                        <a:t>Projects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имя поля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тип, длина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примечания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317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Название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P_Name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об поле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922050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Сокращ название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P_Short_Name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первичный натуральный ключ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80908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Отдел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P_Department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внешний ключ к </a:t>
                      </a:r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Departments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801485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Дата начала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P_Start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об поле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77391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Планируемая дата конца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P_Planned_End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об поле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384866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Реальная дата конца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P_Fact_End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об поле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5305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175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038-EBB2-4441-990C-C29582FF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75" y="210432"/>
            <a:ext cx="6084000" cy="539700"/>
          </a:xfrm>
        </p:spPr>
        <p:txBody>
          <a:bodyPr/>
          <a:lstStyle/>
          <a:p>
            <a:r>
              <a:rPr lang="ru-RU" dirty="0"/>
              <a:t>Схема БДх после нормализации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33847F-5659-4A7F-A510-8FE107E60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117238"/>
              </p:ext>
            </p:extLst>
          </p:nvPr>
        </p:nvGraphicFramePr>
        <p:xfrm>
          <a:off x="677271" y="1417790"/>
          <a:ext cx="1298702" cy="92075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298702">
                  <a:extLst>
                    <a:ext uri="{9D8B030D-6E8A-4147-A177-3AD203B41FA5}">
                      <a16:colId xmlns:a16="http://schemas.microsoft.com/office/drawing/2014/main" val="252904713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solidFill>
                            <a:srgbClr val="004F76"/>
                          </a:solidFill>
                          <a:effectLst/>
                        </a:rPr>
                        <a:t>Комнаты</a:t>
                      </a:r>
                      <a:endParaRPr lang="ru-RU" sz="1100" b="1" i="0" u="none" strike="noStrike" dirty="0">
                        <a:solidFill>
                          <a:srgbClr val="004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04584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4F76"/>
                          </a:solidFill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4F76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545548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4F76"/>
                          </a:solidFill>
                          <a:effectLst/>
                          <a:latin typeface="DM Sans" panose="020B0604020202020204" charset="0"/>
                        </a:rPr>
                        <a:t>R_Department</a:t>
                      </a:r>
                      <a:r>
                        <a:rPr lang="en-US" sz="1100" u="none" strike="noStrike" dirty="0">
                          <a:solidFill>
                            <a:srgbClr val="004F76"/>
                          </a:solidFill>
                          <a:effectLst/>
                          <a:latin typeface="DM Sans" panose="020B0604020202020204" charset="0"/>
                        </a:rPr>
                        <a:t> (</a:t>
                      </a:r>
                      <a:r>
                        <a:rPr lang="en-US" sz="1100" u="none" strike="noStrike" dirty="0" err="1">
                          <a:solidFill>
                            <a:srgbClr val="004F76"/>
                          </a:solidFill>
                          <a:effectLst/>
                          <a:latin typeface="DM Sans" panose="020B0604020202020204" charset="0"/>
                        </a:rPr>
                        <a:t>Fk</a:t>
                      </a:r>
                      <a:r>
                        <a:rPr lang="en-US" sz="1100" u="none" strike="noStrike" dirty="0">
                          <a:solidFill>
                            <a:srgbClr val="004F76"/>
                          </a:solidFill>
                          <a:effectLst/>
                          <a:latin typeface="DM Sans" panose="020B0604020202020204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4F76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49089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4F76"/>
                          </a:solidFill>
                          <a:effectLst/>
                          <a:latin typeface="DM Sans" panose="020B0604020202020204" charset="0"/>
                        </a:rPr>
                        <a:t>R_Roome</a:t>
                      </a:r>
                      <a:r>
                        <a:rPr lang="en-US" sz="1100" u="none" strike="noStrike" dirty="0">
                          <a:solidFill>
                            <a:srgbClr val="004F76"/>
                          </a:solidFill>
                          <a:effectLst/>
                          <a:latin typeface="DM Sans" panose="020B0604020202020204" charset="0"/>
                        </a:rPr>
                        <a:t> (Pk)</a:t>
                      </a:r>
                      <a:endParaRPr lang="en-US" sz="1100" b="0" i="0" u="none" strike="noStrike" dirty="0">
                        <a:solidFill>
                          <a:srgbClr val="004F76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304785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4F76"/>
                          </a:solidFill>
                          <a:effectLst/>
                          <a:latin typeface="DM Sans" panose="020B0604020202020204" charset="0"/>
                        </a:rPr>
                        <a:t>R_Phone</a:t>
                      </a:r>
                      <a:endParaRPr lang="en-US" sz="1100" b="0" i="0" u="none" strike="noStrike" dirty="0">
                        <a:solidFill>
                          <a:srgbClr val="004F76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330734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65B761-D9CE-4A61-9682-5D4BC3FAD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305944"/>
              </p:ext>
            </p:extLst>
          </p:nvPr>
        </p:nvGraphicFramePr>
        <p:xfrm>
          <a:off x="3127855" y="1437514"/>
          <a:ext cx="927100" cy="57340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3618591571"/>
                    </a:ext>
                  </a:extLst>
                </a:gridCol>
              </a:tblGrid>
              <a:tr h="38925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solidFill>
                            <a:srgbClr val="006498"/>
                          </a:solidFill>
                          <a:effectLst/>
                        </a:rPr>
                        <a:t>Отделы</a:t>
                      </a:r>
                      <a:endParaRPr lang="ru-RU" sz="1100" b="1" i="0" u="none" strike="noStrike" dirty="0">
                        <a:solidFill>
                          <a:srgbClr val="00649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9116684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D_ID (Pk)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0361308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EF09AE-B3A6-4A76-885E-26D922768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141041"/>
              </p:ext>
            </p:extLst>
          </p:nvPr>
        </p:nvGraphicFramePr>
        <p:xfrm>
          <a:off x="4982055" y="1431457"/>
          <a:ext cx="1387038" cy="75755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387038">
                  <a:extLst>
                    <a:ext uri="{9D8B030D-6E8A-4147-A177-3AD203B41FA5}">
                      <a16:colId xmlns:a16="http://schemas.microsoft.com/office/drawing/2014/main" val="2183576951"/>
                    </a:ext>
                  </a:extLst>
                </a:gridCol>
              </a:tblGrid>
              <a:tr h="38925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solidFill>
                            <a:srgbClr val="006498"/>
                          </a:solidFill>
                          <a:effectLst/>
                        </a:rPr>
                        <a:t>Проекты</a:t>
                      </a:r>
                      <a:endParaRPr lang="ru-RU" sz="1100" b="1" i="0" u="none" strike="noStrike" dirty="0">
                        <a:solidFill>
                          <a:srgbClr val="00649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191501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P_Department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 (</a:t>
                      </a:r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Fk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175883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P_Short_Name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 (Pk)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1474610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B1901E8-A02D-49DD-A035-DEFF8733E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68344"/>
              </p:ext>
            </p:extLst>
          </p:nvPr>
        </p:nvGraphicFramePr>
        <p:xfrm>
          <a:off x="4710611" y="3033792"/>
          <a:ext cx="1270000" cy="7366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47343688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solidFill>
                            <a:srgbClr val="006498"/>
                          </a:solidFill>
                          <a:effectLst/>
                        </a:rPr>
                        <a:t>Связующая</a:t>
                      </a:r>
                      <a:r>
                        <a:rPr lang="en-US" sz="1100" b="1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 (Job)</a:t>
                      </a:r>
                      <a:endParaRPr lang="ru-RU" sz="1100" b="1" i="0" u="none" strike="noStrike" dirty="0">
                        <a:solidFill>
                          <a:srgbClr val="00649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973574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201026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J_Project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 (</a:t>
                      </a:r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Fk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589549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J_Employee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 (</a:t>
                      </a:r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Fk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5687673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889D82A-2B7B-4DF0-A1ED-1C0B4BE28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91923"/>
              </p:ext>
            </p:extLst>
          </p:nvPr>
        </p:nvGraphicFramePr>
        <p:xfrm>
          <a:off x="2857094" y="3228340"/>
          <a:ext cx="1165435" cy="128905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165435">
                  <a:extLst>
                    <a:ext uri="{9D8B030D-6E8A-4147-A177-3AD203B41FA5}">
                      <a16:colId xmlns:a16="http://schemas.microsoft.com/office/drawing/2014/main" val="208886513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solidFill>
                            <a:srgbClr val="006498"/>
                          </a:solidFill>
                          <a:effectLst/>
                        </a:rPr>
                        <a:t>Сотрудники</a:t>
                      </a:r>
                      <a:endParaRPr lang="ru-RU" sz="1100" b="1" i="0" u="none" strike="noStrike" dirty="0">
                        <a:solidFill>
                          <a:srgbClr val="00649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000774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693287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E_ID (Pk)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716089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E_Post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 (</a:t>
                      </a:r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Fk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049367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E_Department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838961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E_Phone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628045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E_Roome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 (</a:t>
                      </a:r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Fk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6701264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C9CA1D3-BD0D-4244-8EF9-B0C386961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625938"/>
              </p:ext>
            </p:extLst>
          </p:nvPr>
        </p:nvGraphicFramePr>
        <p:xfrm>
          <a:off x="996616" y="3451194"/>
          <a:ext cx="927100" cy="55245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55643790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solidFill>
                            <a:srgbClr val="006498"/>
                          </a:solidFill>
                          <a:effectLst/>
                        </a:rPr>
                        <a:t>Должности</a:t>
                      </a:r>
                      <a:endParaRPr lang="ru-RU" sz="1100" b="1" i="0" u="none" strike="noStrike" dirty="0">
                        <a:solidFill>
                          <a:srgbClr val="00649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577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030074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P_Post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 (Pk)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4594217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0909F3-D5A5-40D5-AA40-9E82190D8544}"/>
              </a:ext>
            </a:extLst>
          </p:cNvPr>
          <p:cNvCxnSpPr>
            <a:cxnSpLocks/>
          </p:cNvCxnSpPr>
          <p:nvPr/>
        </p:nvCxnSpPr>
        <p:spPr>
          <a:xfrm>
            <a:off x="6981948" y="1738289"/>
            <a:ext cx="975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520E797-0E08-4718-85FD-60354594A429}"/>
              </a:ext>
            </a:extLst>
          </p:cNvPr>
          <p:cNvGrpSpPr/>
          <p:nvPr/>
        </p:nvGrpSpPr>
        <p:grpSpPr>
          <a:xfrm>
            <a:off x="6981948" y="2126861"/>
            <a:ext cx="975360" cy="0"/>
            <a:chOff x="7025640" y="1336343"/>
            <a:chExt cx="975360" cy="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DD9F3B7-D77B-4B7A-B134-FF27E03AD981}"/>
                </a:ext>
              </a:extLst>
            </p:cNvPr>
            <p:cNvCxnSpPr/>
            <p:nvPr/>
          </p:nvCxnSpPr>
          <p:spPr>
            <a:xfrm>
              <a:off x="7025640" y="1336343"/>
              <a:ext cx="9753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FC2386B-66B6-498E-A4C1-5D75F49F2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1840" y="1336343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3E26C9A-401B-418B-845B-F55956622D71}"/>
              </a:ext>
            </a:extLst>
          </p:cNvPr>
          <p:cNvGrpSpPr/>
          <p:nvPr/>
        </p:nvGrpSpPr>
        <p:grpSpPr>
          <a:xfrm>
            <a:off x="6981948" y="2575943"/>
            <a:ext cx="975360" cy="0"/>
            <a:chOff x="7048500" y="1602409"/>
            <a:chExt cx="975360" cy="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F24D6DC-1E98-4C11-9A31-511880C2D27D}"/>
                </a:ext>
              </a:extLst>
            </p:cNvPr>
            <p:cNvCxnSpPr/>
            <p:nvPr/>
          </p:nvCxnSpPr>
          <p:spPr>
            <a:xfrm>
              <a:off x="7048500" y="1602409"/>
              <a:ext cx="9753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F9A1281-03E3-4559-938C-8ECFE64C6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4380" y="1602409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0F82BA8-FEDF-4004-A43D-6B099951AF4E}"/>
                </a:ext>
              </a:extLst>
            </p:cNvPr>
            <p:cNvCxnSpPr>
              <a:cxnSpLocks/>
            </p:cNvCxnSpPr>
            <p:nvPr/>
          </p:nvCxnSpPr>
          <p:spPr>
            <a:xfrm>
              <a:off x="7628255" y="1602409"/>
              <a:ext cx="325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Google Shape;629;p36">
            <a:extLst>
              <a:ext uri="{FF2B5EF4-FFF2-40B4-BE49-F238E27FC236}">
                <a16:creationId xmlns:a16="http://schemas.microsoft.com/office/drawing/2014/main" id="{958902DC-D0A3-40EF-AA06-1FDBE4D95C7A}"/>
              </a:ext>
            </a:extLst>
          </p:cNvPr>
          <p:cNvSpPr txBox="1">
            <a:spLocks/>
          </p:cNvSpPr>
          <p:nvPr/>
        </p:nvSpPr>
        <p:spPr>
          <a:xfrm>
            <a:off x="7132354" y="1458546"/>
            <a:ext cx="1714500" cy="33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000" dirty="0">
                <a:solidFill>
                  <a:schemeClr val="accent6">
                    <a:lumMod val="50000"/>
                  </a:schemeClr>
                </a:solidFill>
              </a:rPr>
              <a:t>Связь 1:1</a:t>
            </a:r>
          </a:p>
        </p:txBody>
      </p:sp>
      <p:sp>
        <p:nvSpPr>
          <p:cNvPr id="26" name="Google Shape;629;p36">
            <a:extLst>
              <a:ext uri="{FF2B5EF4-FFF2-40B4-BE49-F238E27FC236}">
                <a16:creationId xmlns:a16="http://schemas.microsoft.com/office/drawing/2014/main" id="{0E6D91B1-044B-4E4F-A9FC-EC8628E2E2D4}"/>
              </a:ext>
            </a:extLst>
          </p:cNvPr>
          <p:cNvSpPr txBox="1">
            <a:spLocks/>
          </p:cNvSpPr>
          <p:nvPr/>
        </p:nvSpPr>
        <p:spPr>
          <a:xfrm>
            <a:off x="7120422" y="1847118"/>
            <a:ext cx="1714500" cy="33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000" dirty="0">
                <a:solidFill>
                  <a:schemeClr val="accent6">
                    <a:lumMod val="50000"/>
                  </a:schemeClr>
                </a:solidFill>
              </a:rPr>
              <a:t>Связь 1:М</a:t>
            </a:r>
          </a:p>
        </p:txBody>
      </p:sp>
      <p:sp>
        <p:nvSpPr>
          <p:cNvPr id="27" name="Google Shape;629;p36">
            <a:extLst>
              <a:ext uri="{FF2B5EF4-FFF2-40B4-BE49-F238E27FC236}">
                <a16:creationId xmlns:a16="http://schemas.microsoft.com/office/drawing/2014/main" id="{D229235F-E2EE-42DA-8263-086651C68177}"/>
              </a:ext>
            </a:extLst>
          </p:cNvPr>
          <p:cNvSpPr txBox="1">
            <a:spLocks/>
          </p:cNvSpPr>
          <p:nvPr/>
        </p:nvSpPr>
        <p:spPr>
          <a:xfrm>
            <a:off x="7120422" y="2260272"/>
            <a:ext cx="1714500" cy="33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000" dirty="0">
                <a:solidFill>
                  <a:schemeClr val="accent6">
                    <a:lumMod val="50000"/>
                  </a:schemeClr>
                </a:solidFill>
              </a:rPr>
              <a:t>Связь М:М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1E69484-145B-4653-ADD8-743EBF375A30}"/>
              </a:ext>
            </a:extLst>
          </p:cNvPr>
          <p:cNvGrpSpPr/>
          <p:nvPr/>
        </p:nvGrpSpPr>
        <p:grpSpPr>
          <a:xfrm>
            <a:off x="7156984" y="3089674"/>
            <a:ext cx="625288" cy="70267"/>
            <a:chOff x="7433877" y="3782472"/>
            <a:chExt cx="625288" cy="70267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110D387-AA15-4D6D-9256-D830BF6429D1}"/>
                </a:ext>
              </a:extLst>
            </p:cNvPr>
            <p:cNvCxnSpPr>
              <a:cxnSpLocks/>
            </p:cNvCxnSpPr>
            <p:nvPr/>
          </p:nvCxnSpPr>
          <p:spPr>
            <a:xfrm>
              <a:off x="7433877" y="3816088"/>
              <a:ext cx="625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1420EB-D9EA-4EC5-986D-9ECB5CFEE632}"/>
                </a:ext>
              </a:extLst>
            </p:cNvPr>
            <p:cNvSpPr/>
            <p:nvPr/>
          </p:nvSpPr>
          <p:spPr>
            <a:xfrm>
              <a:off x="7829330" y="3782472"/>
              <a:ext cx="70267" cy="7026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rgbClr val="006498"/>
                </a:solidFill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3B3A4B2-CABA-4022-A73C-41B3E9C4BC09}"/>
              </a:ext>
            </a:extLst>
          </p:cNvPr>
          <p:cNvGrpSpPr/>
          <p:nvPr/>
        </p:nvGrpSpPr>
        <p:grpSpPr>
          <a:xfrm>
            <a:off x="7156984" y="3595856"/>
            <a:ext cx="625288" cy="100853"/>
            <a:chOff x="7433877" y="4165414"/>
            <a:chExt cx="625288" cy="100853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B3DEB3D-48DA-4CCB-A2A3-4EA47260512E}"/>
                </a:ext>
              </a:extLst>
            </p:cNvPr>
            <p:cNvCxnSpPr>
              <a:cxnSpLocks/>
            </p:cNvCxnSpPr>
            <p:nvPr/>
          </p:nvCxnSpPr>
          <p:spPr>
            <a:xfrm>
              <a:off x="7433877" y="4204507"/>
              <a:ext cx="625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F4BC12A-D4B1-4B99-9AA1-565695A63A68}"/>
                </a:ext>
              </a:extLst>
            </p:cNvPr>
            <p:cNvSpPr/>
            <p:nvPr/>
          </p:nvSpPr>
          <p:spPr>
            <a:xfrm>
              <a:off x="7870907" y="4165414"/>
              <a:ext cx="0" cy="100853"/>
            </a:xfrm>
            <a:custGeom>
              <a:avLst/>
              <a:gdLst>
                <a:gd name="connsiteX0" fmla="*/ 0 w 0"/>
                <a:gd name="connsiteY0" fmla="*/ 0 h 100853"/>
                <a:gd name="connsiteX1" fmla="*/ 0 w 0"/>
                <a:gd name="connsiteY1" fmla="*/ 100853 h 10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0853">
                  <a:moveTo>
                    <a:pt x="0" y="0"/>
                  </a:moveTo>
                  <a:lnTo>
                    <a:pt x="0" y="100853"/>
                  </a:ln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rgbClr val="006498"/>
                </a:solidFill>
              </a:endParaRPr>
            </a:p>
          </p:txBody>
        </p:sp>
      </p:grpSp>
      <p:sp>
        <p:nvSpPr>
          <p:cNvPr id="35" name="Google Shape;629;p36">
            <a:extLst>
              <a:ext uri="{FF2B5EF4-FFF2-40B4-BE49-F238E27FC236}">
                <a16:creationId xmlns:a16="http://schemas.microsoft.com/office/drawing/2014/main" id="{D7A272FF-4085-4A20-B813-034341AD8C7A}"/>
              </a:ext>
            </a:extLst>
          </p:cNvPr>
          <p:cNvSpPr txBox="1">
            <a:spLocks/>
          </p:cNvSpPr>
          <p:nvPr/>
        </p:nvSpPr>
        <p:spPr>
          <a:xfrm>
            <a:off x="6917437" y="2756420"/>
            <a:ext cx="1270000" cy="28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000" dirty="0">
                <a:solidFill>
                  <a:srgbClr val="006498"/>
                </a:solidFill>
              </a:rPr>
              <a:t>Не обязательная</a:t>
            </a:r>
          </a:p>
        </p:txBody>
      </p:sp>
      <p:sp>
        <p:nvSpPr>
          <p:cNvPr id="36" name="Google Shape;629;p36">
            <a:extLst>
              <a:ext uri="{FF2B5EF4-FFF2-40B4-BE49-F238E27FC236}">
                <a16:creationId xmlns:a16="http://schemas.microsoft.com/office/drawing/2014/main" id="{05459794-69A9-4376-B6A3-07981A29767F}"/>
              </a:ext>
            </a:extLst>
          </p:cNvPr>
          <p:cNvSpPr txBox="1">
            <a:spLocks/>
          </p:cNvSpPr>
          <p:nvPr/>
        </p:nvSpPr>
        <p:spPr>
          <a:xfrm>
            <a:off x="6870857" y="3307122"/>
            <a:ext cx="1363159" cy="24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000" dirty="0">
                <a:solidFill>
                  <a:srgbClr val="006498"/>
                </a:solidFill>
              </a:rPr>
              <a:t>Обязательная связь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48FD8A0-DF00-4F33-BCD9-C9DB4695C34D}"/>
              </a:ext>
            </a:extLst>
          </p:cNvPr>
          <p:cNvGrpSpPr/>
          <p:nvPr/>
        </p:nvGrpSpPr>
        <p:grpSpPr>
          <a:xfrm flipV="1">
            <a:off x="1975973" y="1847304"/>
            <a:ext cx="1130705" cy="45719"/>
            <a:chOff x="7025640" y="1336343"/>
            <a:chExt cx="975360" cy="0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CE66240-FCA3-4262-92B9-57EF6A8E95C6}"/>
                </a:ext>
              </a:extLst>
            </p:cNvPr>
            <p:cNvCxnSpPr/>
            <p:nvPr/>
          </p:nvCxnSpPr>
          <p:spPr>
            <a:xfrm>
              <a:off x="7025640" y="1336343"/>
              <a:ext cx="9753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29CDDC3-7AE7-4382-84D9-410CCCB3A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1840" y="1336343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ACE9D73-45BA-4E4C-B405-C3F4B264FBDE}"/>
              </a:ext>
            </a:extLst>
          </p:cNvPr>
          <p:cNvCxnSpPr>
            <a:cxnSpLocks/>
          </p:cNvCxnSpPr>
          <p:nvPr/>
        </p:nvCxnSpPr>
        <p:spPr>
          <a:xfrm flipH="1" flipV="1">
            <a:off x="1975973" y="2044759"/>
            <a:ext cx="881122" cy="2392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6E4A28-46CF-478C-B14B-C5929972C518}"/>
              </a:ext>
            </a:extLst>
          </p:cNvPr>
          <p:cNvCxnSpPr>
            <a:cxnSpLocks/>
          </p:cNvCxnSpPr>
          <p:nvPr/>
        </p:nvCxnSpPr>
        <p:spPr>
          <a:xfrm>
            <a:off x="2444750" y="3317875"/>
            <a:ext cx="381000" cy="104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4211E9D-66A9-430F-9FEF-6F40D53F660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439811" y="2008108"/>
            <a:ext cx="89449" cy="12202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7D811DA-AE20-4E6F-BD15-A8E5179625B6}"/>
              </a:ext>
            </a:extLst>
          </p:cNvPr>
          <p:cNvCxnSpPr>
            <a:cxnSpLocks/>
          </p:cNvCxnSpPr>
          <p:nvPr/>
        </p:nvCxnSpPr>
        <p:spPr>
          <a:xfrm flipH="1">
            <a:off x="3448744" y="2230848"/>
            <a:ext cx="64278" cy="90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04940D8C-E0B0-4129-BA6D-0FAAFB40AC43}"/>
              </a:ext>
            </a:extLst>
          </p:cNvPr>
          <p:cNvSpPr/>
          <p:nvPr/>
        </p:nvSpPr>
        <p:spPr>
          <a:xfrm>
            <a:off x="3413609" y="2907910"/>
            <a:ext cx="70267" cy="702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6D7108A4-04F9-471E-A698-542354491C83}"/>
              </a:ext>
            </a:extLst>
          </p:cNvPr>
          <p:cNvSpPr/>
          <p:nvPr/>
        </p:nvSpPr>
        <p:spPr>
          <a:xfrm rot="5400000">
            <a:off x="3467219" y="2171029"/>
            <a:ext cx="124081" cy="93713"/>
          </a:xfrm>
          <a:custGeom>
            <a:avLst/>
            <a:gdLst>
              <a:gd name="connsiteX0" fmla="*/ 0 w 0"/>
              <a:gd name="connsiteY0" fmla="*/ 0 h 100853"/>
              <a:gd name="connsiteX1" fmla="*/ 0 w 0"/>
              <a:gd name="connsiteY1" fmla="*/ 100853 h 10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853">
                <a:moveTo>
                  <a:pt x="0" y="0"/>
                </a:moveTo>
                <a:lnTo>
                  <a:pt x="0" y="100853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0973885-2E90-49B8-B8F8-00A429551104}"/>
              </a:ext>
            </a:extLst>
          </p:cNvPr>
          <p:cNvGrpSpPr/>
          <p:nvPr/>
        </p:nvGrpSpPr>
        <p:grpSpPr>
          <a:xfrm flipH="1">
            <a:off x="4022529" y="3659561"/>
            <a:ext cx="688082" cy="149947"/>
            <a:chOff x="7025640" y="1336343"/>
            <a:chExt cx="975360" cy="0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9270ED7-207B-43B8-AECD-900CE167BE3A}"/>
                </a:ext>
              </a:extLst>
            </p:cNvPr>
            <p:cNvCxnSpPr/>
            <p:nvPr/>
          </p:nvCxnSpPr>
          <p:spPr>
            <a:xfrm>
              <a:off x="7025640" y="1336343"/>
              <a:ext cx="9753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DBD12E1-C0EB-4FD9-BC82-3361563E7B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1840" y="1336343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FA2F17A-29C2-49DB-B82D-C71E12B6307B}"/>
              </a:ext>
            </a:extLst>
          </p:cNvPr>
          <p:cNvGrpSpPr/>
          <p:nvPr/>
        </p:nvGrpSpPr>
        <p:grpSpPr>
          <a:xfrm flipH="1">
            <a:off x="1915418" y="3875065"/>
            <a:ext cx="927100" cy="123967"/>
            <a:chOff x="7025640" y="1336343"/>
            <a:chExt cx="975360" cy="0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C2DB866C-4454-4E3C-9F42-7392F06D8C25}"/>
                </a:ext>
              </a:extLst>
            </p:cNvPr>
            <p:cNvCxnSpPr/>
            <p:nvPr/>
          </p:nvCxnSpPr>
          <p:spPr>
            <a:xfrm>
              <a:off x="7025640" y="1336343"/>
              <a:ext cx="9753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C0A9139F-49F6-456C-8210-209F7C5C9F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1840" y="1336343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Oval 92">
            <a:extLst>
              <a:ext uri="{FF2B5EF4-FFF2-40B4-BE49-F238E27FC236}">
                <a16:creationId xmlns:a16="http://schemas.microsoft.com/office/drawing/2014/main" id="{3FC220E3-B958-47F6-B209-736ED6576FCB}"/>
              </a:ext>
            </a:extLst>
          </p:cNvPr>
          <p:cNvSpPr/>
          <p:nvPr/>
        </p:nvSpPr>
        <p:spPr>
          <a:xfrm>
            <a:off x="2440071" y="3843970"/>
            <a:ext cx="70267" cy="702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0CC3149A-1202-4FF1-9F7C-CFBA2F37187F}"/>
              </a:ext>
            </a:extLst>
          </p:cNvPr>
          <p:cNvSpPr/>
          <p:nvPr/>
        </p:nvSpPr>
        <p:spPr>
          <a:xfrm rot="10800000" flipH="1">
            <a:off x="2055622" y="3826218"/>
            <a:ext cx="45719" cy="110831"/>
          </a:xfrm>
          <a:custGeom>
            <a:avLst/>
            <a:gdLst>
              <a:gd name="connsiteX0" fmla="*/ 0 w 0"/>
              <a:gd name="connsiteY0" fmla="*/ 0 h 100853"/>
              <a:gd name="connsiteX1" fmla="*/ 0 w 0"/>
              <a:gd name="connsiteY1" fmla="*/ 100853 h 10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853">
                <a:moveTo>
                  <a:pt x="0" y="0"/>
                </a:moveTo>
                <a:lnTo>
                  <a:pt x="0" y="100853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C2DE90E-A9FA-4C39-9EA1-D88ECBEE8493}"/>
              </a:ext>
            </a:extLst>
          </p:cNvPr>
          <p:cNvSpPr/>
          <p:nvPr/>
        </p:nvSpPr>
        <p:spPr>
          <a:xfrm>
            <a:off x="2705702" y="4086680"/>
            <a:ext cx="70267" cy="702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0E5E2DD0-C55B-45FF-8D84-207130FF1EF9}"/>
              </a:ext>
            </a:extLst>
          </p:cNvPr>
          <p:cNvSpPr/>
          <p:nvPr/>
        </p:nvSpPr>
        <p:spPr>
          <a:xfrm rot="14247671" flipH="1">
            <a:off x="2054552" y="2224511"/>
            <a:ext cx="45719" cy="110831"/>
          </a:xfrm>
          <a:custGeom>
            <a:avLst/>
            <a:gdLst>
              <a:gd name="connsiteX0" fmla="*/ 0 w 0"/>
              <a:gd name="connsiteY0" fmla="*/ 0 h 100853"/>
              <a:gd name="connsiteX1" fmla="*/ 0 w 0"/>
              <a:gd name="connsiteY1" fmla="*/ 100853 h 10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853">
                <a:moveTo>
                  <a:pt x="0" y="0"/>
                </a:moveTo>
                <a:lnTo>
                  <a:pt x="0" y="100853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4F33297-D8CD-49C2-AA08-8549CF63A334}"/>
              </a:ext>
            </a:extLst>
          </p:cNvPr>
          <p:cNvSpPr/>
          <p:nvPr/>
        </p:nvSpPr>
        <p:spPr>
          <a:xfrm>
            <a:off x="2251664" y="1863491"/>
            <a:ext cx="70267" cy="702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22ECFB2F-5BE0-43B8-9475-A6D1666D3B21}"/>
              </a:ext>
            </a:extLst>
          </p:cNvPr>
          <p:cNvSpPr/>
          <p:nvPr/>
        </p:nvSpPr>
        <p:spPr>
          <a:xfrm rot="191653" flipH="1">
            <a:off x="2856198" y="1835329"/>
            <a:ext cx="45719" cy="110831"/>
          </a:xfrm>
          <a:custGeom>
            <a:avLst/>
            <a:gdLst>
              <a:gd name="connsiteX0" fmla="*/ 0 w 0"/>
              <a:gd name="connsiteY0" fmla="*/ 0 h 100853"/>
              <a:gd name="connsiteX1" fmla="*/ 0 w 0"/>
              <a:gd name="connsiteY1" fmla="*/ 100853 h 10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853">
                <a:moveTo>
                  <a:pt x="0" y="0"/>
                </a:moveTo>
                <a:lnTo>
                  <a:pt x="0" y="100853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D154688-BFAC-4246-BDC9-4FBD9EDBA20F}"/>
              </a:ext>
            </a:extLst>
          </p:cNvPr>
          <p:cNvGrpSpPr/>
          <p:nvPr/>
        </p:nvGrpSpPr>
        <p:grpSpPr>
          <a:xfrm flipH="1">
            <a:off x="4054955" y="1932814"/>
            <a:ext cx="927100" cy="123967"/>
            <a:chOff x="7025640" y="1336343"/>
            <a:chExt cx="975360" cy="0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C65B44D-E69B-4CB7-8ECF-D923489C63CF}"/>
                </a:ext>
              </a:extLst>
            </p:cNvPr>
            <p:cNvCxnSpPr/>
            <p:nvPr/>
          </p:nvCxnSpPr>
          <p:spPr>
            <a:xfrm>
              <a:off x="7025640" y="1336343"/>
              <a:ext cx="9753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8A811640-11A7-41B7-9335-83D3C0039E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1840" y="1336343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Oval 101">
            <a:extLst>
              <a:ext uri="{FF2B5EF4-FFF2-40B4-BE49-F238E27FC236}">
                <a16:creationId xmlns:a16="http://schemas.microsoft.com/office/drawing/2014/main" id="{A70F1010-6D14-4ADF-8424-6E9D760428A9}"/>
              </a:ext>
            </a:extLst>
          </p:cNvPr>
          <p:cNvSpPr/>
          <p:nvPr/>
        </p:nvSpPr>
        <p:spPr>
          <a:xfrm>
            <a:off x="4579608" y="1901719"/>
            <a:ext cx="70267" cy="702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6893CE67-2E59-449E-A82C-75EDC2E87A02}"/>
              </a:ext>
            </a:extLst>
          </p:cNvPr>
          <p:cNvSpPr/>
          <p:nvPr/>
        </p:nvSpPr>
        <p:spPr>
          <a:xfrm rot="10800000" flipH="1">
            <a:off x="4195159" y="1883967"/>
            <a:ext cx="45719" cy="110831"/>
          </a:xfrm>
          <a:custGeom>
            <a:avLst/>
            <a:gdLst>
              <a:gd name="connsiteX0" fmla="*/ 0 w 0"/>
              <a:gd name="connsiteY0" fmla="*/ 0 h 100853"/>
              <a:gd name="connsiteX1" fmla="*/ 0 w 0"/>
              <a:gd name="connsiteY1" fmla="*/ 100853 h 10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853">
                <a:moveTo>
                  <a:pt x="0" y="0"/>
                </a:moveTo>
                <a:lnTo>
                  <a:pt x="0" y="100853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756C0DE-D989-43AE-9F66-9292D85ADB43}"/>
              </a:ext>
            </a:extLst>
          </p:cNvPr>
          <p:cNvGrpSpPr/>
          <p:nvPr/>
        </p:nvGrpSpPr>
        <p:grpSpPr>
          <a:xfrm rot="5400000" flipH="1">
            <a:off x="5171105" y="2529340"/>
            <a:ext cx="844780" cy="164123"/>
            <a:chOff x="7025640" y="1336343"/>
            <a:chExt cx="975360" cy="0"/>
          </a:xfrm>
        </p:grpSpPr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9E7730E2-260E-41F6-BFFB-FA7A8EDD8A8D}"/>
                </a:ext>
              </a:extLst>
            </p:cNvPr>
            <p:cNvCxnSpPr/>
            <p:nvPr/>
          </p:nvCxnSpPr>
          <p:spPr>
            <a:xfrm>
              <a:off x="7025640" y="1336343"/>
              <a:ext cx="9753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E4E1082A-7F99-4548-BBC2-BC474DFFA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1840" y="1336343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Oval 108">
            <a:extLst>
              <a:ext uri="{FF2B5EF4-FFF2-40B4-BE49-F238E27FC236}">
                <a16:creationId xmlns:a16="http://schemas.microsoft.com/office/drawing/2014/main" id="{343DEC83-0D14-43A3-B73D-2B65A87DAF50}"/>
              </a:ext>
            </a:extLst>
          </p:cNvPr>
          <p:cNvSpPr/>
          <p:nvPr/>
        </p:nvSpPr>
        <p:spPr>
          <a:xfrm rot="5400000">
            <a:off x="5640422" y="2750602"/>
            <a:ext cx="70267" cy="702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85993723-2D76-49DA-944E-D48B4D31EE3D}"/>
              </a:ext>
            </a:extLst>
          </p:cNvPr>
          <p:cNvSpPr/>
          <p:nvPr/>
        </p:nvSpPr>
        <p:spPr>
          <a:xfrm rot="16200000" flipH="1">
            <a:off x="5665539" y="2314623"/>
            <a:ext cx="45719" cy="110831"/>
          </a:xfrm>
          <a:custGeom>
            <a:avLst/>
            <a:gdLst>
              <a:gd name="connsiteX0" fmla="*/ 0 w 0"/>
              <a:gd name="connsiteY0" fmla="*/ 0 h 100853"/>
              <a:gd name="connsiteX1" fmla="*/ 0 w 0"/>
              <a:gd name="connsiteY1" fmla="*/ 100853 h 10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853">
                <a:moveTo>
                  <a:pt x="0" y="0"/>
                </a:moveTo>
                <a:lnTo>
                  <a:pt x="0" y="100853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8733E13-C242-4B9F-B091-2D39FD6C1EF5}"/>
              </a:ext>
            </a:extLst>
          </p:cNvPr>
          <p:cNvSpPr/>
          <p:nvPr/>
        </p:nvSpPr>
        <p:spPr>
          <a:xfrm>
            <a:off x="4466573" y="3611148"/>
            <a:ext cx="70267" cy="702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3632F49-1817-4F3D-911C-A0692EA8A68C}"/>
              </a:ext>
            </a:extLst>
          </p:cNvPr>
          <p:cNvSpPr/>
          <p:nvPr/>
        </p:nvSpPr>
        <p:spPr>
          <a:xfrm rot="10800000" flipH="1">
            <a:off x="4149440" y="3595856"/>
            <a:ext cx="45719" cy="110831"/>
          </a:xfrm>
          <a:custGeom>
            <a:avLst/>
            <a:gdLst>
              <a:gd name="connsiteX0" fmla="*/ 0 w 0"/>
              <a:gd name="connsiteY0" fmla="*/ 0 h 100853"/>
              <a:gd name="connsiteX1" fmla="*/ 0 w 0"/>
              <a:gd name="connsiteY1" fmla="*/ 100853 h 10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853">
                <a:moveTo>
                  <a:pt x="0" y="0"/>
                </a:moveTo>
                <a:lnTo>
                  <a:pt x="0" y="100853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71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038-EBB2-4441-990C-C29582FF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75" y="210432"/>
            <a:ext cx="6084000" cy="539700"/>
          </a:xfrm>
        </p:spPr>
        <p:txBody>
          <a:bodyPr/>
          <a:lstStyle/>
          <a:p>
            <a:r>
              <a:rPr lang="ru-RU" dirty="0"/>
              <a:t>Физическое проектирование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10E1AB-121E-4532-B3FA-497F9530AE2A}"/>
              </a:ext>
            </a:extLst>
          </p:cNvPr>
          <p:cNvSpPr txBox="1"/>
          <p:nvPr/>
        </p:nvSpPr>
        <p:spPr>
          <a:xfrm>
            <a:off x="355601" y="750132"/>
            <a:ext cx="6084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Отношение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Posts (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должности):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exists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posts (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p_post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p_salary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numeric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8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check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p_salary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4500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Отношение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Employees (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сотрудники):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exists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employees (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numeric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e_fname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25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e_lname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e_born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e_gender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check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e_gender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ж'</a:t>
            </a: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'м'</a:t>
            </a: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)),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e_depart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12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references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departs,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e_post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references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posts,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e_room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numeric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e_phone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foreign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e_room,e_phone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references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rooms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r_room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r_phone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34644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CAC44E3-2096-49D0-899B-088C6BE1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75" y="210432"/>
            <a:ext cx="6084000" cy="539700"/>
          </a:xfrm>
        </p:spPr>
        <p:txBody>
          <a:bodyPr/>
          <a:lstStyle/>
          <a:p>
            <a:r>
              <a:rPr lang="ru-RU" dirty="0"/>
              <a:t>Физическое проектирование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EB1E59-9A79-4C30-94D0-3DA5F6E13E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1"/>
          <a:stretch/>
        </p:blipFill>
        <p:spPr>
          <a:xfrm>
            <a:off x="914399" y="1062318"/>
            <a:ext cx="6497731" cy="344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81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665BE1F-82F4-4197-B07C-CFF43D044522}"/>
              </a:ext>
            </a:extLst>
          </p:cNvPr>
          <p:cNvSpPr txBox="1">
            <a:spLocks/>
          </p:cNvSpPr>
          <p:nvPr/>
        </p:nvSpPr>
        <p:spPr>
          <a:xfrm>
            <a:off x="3028045" y="2048858"/>
            <a:ext cx="3581183" cy="83217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000" dirty="0">
                <a:solidFill>
                  <a:schemeClr val="bg1"/>
                </a:solidFill>
              </a:rPr>
              <a:t>Домашнее Задание</a:t>
            </a:r>
            <a:endParaRPr lang="en-US" sz="2000" dirty="0">
              <a:solidFill>
                <a:schemeClr val="bg1"/>
              </a:solidFill>
              <a:latin typeface="DM Sans" panose="020B06040202020202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665BE1F-82F4-4197-B07C-CFF43D044522}"/>
              </a:ext>
            </a:extLst>
          </p:cNvPr>
          <p:cNvSpPr txBox="1">
            <a:spLocks/>
          </p:cNvSpPr>
          <p:nvPr/>
        </p:nvSpPr>
        <p:spPr>
          <a:xfrm>
            <a:off x="3801251" y="2082476"/>
            <a:ext cx="3581183" cy="83217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000" dirty="0">
                <a:solidFill>
                  <a:schemeClr val="bg1"/>
                </a:solidFill>
              </a:rPr>
              <a:t>Вопросы</a:t>
            </a:r>
            <a:endParaRPr lang="en-US" sz="2000" dirty="0">
              <a:solidFill>
                <a:schemeClr val="bg1"/>
              </a:solidFill>
              <a:latin typeface="DM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49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331;p32">
            <a:extLst>
              <a:ext uri="{FF2B5EF4-FFF2-40B4-BE49-F238E27FC236}">
                <a16:creationId xmlns:a16="http://schemas.microsoft.com/office/drawing/2014/main" id="{3E160289-F247-40FA-81B5-8E0555E840AE}"/>
              </a:ext>
            </a:extLst>
          </p:cNvPr>
          <p:cNvSpPr/>
          <p:nvPr/>
        </p:nvSpPr>
        <p:spPr>
          <a:xfrm rot="4329465">
            <a:off x="-459909" y="-460506"/>
            <a:ext cx="2090570" cy="2014015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96425" y="18262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Основные понятия</a:t>
            </a: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770728" y="639347"/>
            <a:ext cx="2423294" cy="692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dirty="0"/>
              <a:t>БД</a:t>
            </a: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329;p32">
            <a:extLst>
              <a:ext uri="{FF2B5EF4-FFF2-40B4-BE49-F238E27FC236}">
                <a16:creationId xmlns:a16="http://schemas.microsoft.com/office/drawing/2014/main" id="{E69664EF-7589-43B9-99A5-BB605BE69C21}"/>
              </a:ext>
            </a:extLst>
          </p:cNvPr>
          <p:cNvSpPr txBox="1">
            <a:spLocks/>
          </p:cNvSpPr>
          <p:nvPr/>
        </p:nvSpPr>
        <p:spPr>
          <a:xfrm>
            <a:off x="773506" y="1025676"/>
            <a:ext cx="6128944" cy="127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400" dirty="0"/>
              <a:t>Реляционная база данных</a:t>
            </a:r>
            <a:r>
              <a:rPr lang="en-US" sz="1400" dirty="0"/>
              <a:t> </a:t>
            </a:r>
            <a:r>
              <a:rPr lang="ru-RU" sz="1400" dirty="0"/>
              <a:t>– это набор данных с предопределенными связями между ними. Эти данные организованны в виде набора таблиц, состоящих из столбцов и строк. </a:t>
            </a:r>
          </a:p>
        </p:txBody>
      </p:sp>
      <p:pic>
        <p:nvPicPr>
          <p:cNvPr id="200" name="Picture 199" descr="A close up of a sign&#10;&#10;Description automatically generated">
            <a:extLst>
              <a:ext uri="{FF2B5EF4-FFF2-40B4-BE49-F238E27FC236}">
                <a16:creationId xmlns:a16="http://schemas.microsoft.com/office/drawing/2014/main" id="{8B28817D-9020-462D-B652-DF81562B2C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955" y="2298332"/>
            <a:ext cx="3743653" cy="1820374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D86BAD8C-563A-47E7-A324-006BBFE55A9A}"/>
              </a:ext>
            </a:extLst>
          </p:cNvPr>
          <p:cNvSpPr txBox="1"/>
          <p:nvPr/>
        </p:nvSpPr>
        <p:spPr>
          <a:xfrm>
            <a:off x="3857608" y="4321242"/>
            <a:ext cx="4621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lt2"/>
                </a:solidFill>
                <a:latin typeface="DM Sans"/>
                <a:sym typeface="DM Sans"/>
              </a:rPr>
              <a:t>Реляционная База Данных</a:t>
            </a:r>
            <a:endParaRPr lang="en-US" dirty="0">
              <a:solidFill>
                <a:schemeClr val="lt2"/>
              </a:solidFill>
              <a:latin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/>
          <p:nvPr/>
        </p:nvSpPr>
        <p:spPr>
          <a:xfrm rot="4329465">
            <a:off x="-318715" y="-171394"/>
            <a:ext cx="2090570" cy="2014015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724430" y="422443"/>
            <a:ext cx="2423294" cy="692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dirty="0"/>
              <a:t>СУБД</a:t>
            </a: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2488771" y="1610951"/>
            <a:ext cx="45719" cy="129341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328;p32">
            <a:extLst>
              <a:ext uri="{FF2B5EF4-FFF2-40B4-BE49-F238E27FC236}">
                <a16:creationId xmlns:a16="http://schemas.microsoft.com/office/drawing/2014/main" id="{407AB752-C459-4C4A-ACFD-8AD3934C6C47}"/>
              </a:ext>
            </a:extLst>
          </p:cNvPr>
          <p:cNvSpPr txBox="1">
            <a:spLocks/>
          </p:cNvSpPr>
          <p:nvPr/>
        </p:nvSpPr>
        <p:spPr>
          <a:xfrm>
            <a:off x="345475" y="108073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/>
              <a:t>Основные понятия</a:t>
            </a:r>
            <a:endParaRPr lang="ru-RU" dirty="0"/>
          </a:p>
        </p:txBody>
      </p:sp>
      <p:sp>
        <p:nvSpPr>
          <p:cNvPr id="231" name="Google Shape;329;p32">
            <a:extLst>
              <a:ext uri="{FF2B5EF4-FFF2-40B4-BE49-F238E27FC236}">
                <a16:creationId xmlns:a16="http://schemas.microsoft.com/office/drawing/2014/main" id="{5A7CB802-9F6A-40E8-967B-5654426C4D4A}"/>
              </a:ext>
            </a:extLst>
          </p:cNvPr>
          <p:cNvSpPr txBox="1">
            <a:spLocks/>
          </p:cNvSpPr>
          <p:nvPr/>
        </p:nvSpPr>
        <p:spPr>
          <a:xfrm>
            <a:off x="724430" y="873982"/>
            <a:ext cx="7182660" cy="127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400" dirty="0"/>
              <a:t>Это комплекс программ, позволяющих создать БДх и манипулировать данными (вставлять, обновлять, удалять и выбирать)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E3DBE3-EAC6-47F4-8B05-506C99F9AE45}"/>
              </a:ext>
            </a:extLst>
          </p:cNvPr>
          <p:cNvGrpSpPr/>
          <p:nvPr/>
        </p:nvGrpSpPr>
        <p:grpSpPr>
          <a:xfrm>
            <a:off x="707710" y="3585682"/>
            <a:ext cx="1032599" cy="750892"/>
            <a:chOff x="5673001" y="1658967"/>
            <a:chExt cx="1032599" cy="75089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A60D701-D63C-4F69-B364-F2EBFD6B4DB9}"/>
                </a:ext>
              </a:extLst>
            </p:cNvPr>
            <p:cNvGrpSpPr/>
            <p:nvPr/>
          </p:nvGrpSpPr>
          <p:grpSpPr>
            <a:xfrm>
              <a:off x="5909654" y="1658967"/>
              <a:ext cx="559293" cy="475439"/>
              <a:chOff x="2730647" y="1792295"/>
              <a:chExt cx="617379" cy="524816"/>
            </a:xfrm>
          </p:grpSpPr>
          <p:pic>
            <p:nvPicPr>
              <p:cNvPr id="6" name="Graphic 5" descr="Table outline">
                <a:extLst>
                  <a:ext uri="{FF2B5EF4-FFF2-40B4-BE49-F238E27FC236}">
                    <a16:creationId xmlns:a16="http://schemas.microsoft.com/office/drawing/2014/main" id="{20C15CE7-D36D-43B6-B369-9441D3A44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930275" y="1792295"/>
                <a:ext cx="345043" cy="345043"/>
              </a:xfrm>
              <a:prstGeom prst="rect">
                <a:avLst/>
              </a:prstGeom>
            </p:spPr>
          </p:pic>
          <p:pic>
            <p:nvPicPr>
              <p:cNvPr id="8" name="Graphic 7" descr="Bar chart outline">
                <a:extLst>
                  <a:ext uri="{FF2B5EF4-FFF2-40B4-BE49-F238E27FC236}">
                    <a16:creationId xmlns:a16="http://schemas.microsoft.com/office/drawing/2014/main" id="{2BD99B89-9388-47FE-A861-3F195FD790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730647" y="1964816"/>
                <a:ext cx="345043" cy="345043"/>
              </a:xfrm>
              <a:prstGeom prst="rect">
                <a:avLst/>
              </a:prstGeom>
            </p:spPr>
          </p:pic>
          <p:pic>
            <p:nvPicPr>
              <p:cNvPr id="10" name="Graphic 9" descr="Pie chart with solid fill">
                <a:extLst>
                  <a:ext uri="{FF2B5EF4-FFF2-40B4-BE49-F238E27FC236}">
                    <a16:creationId xmlns:a16="http://schemas.microsoft.com/office/drawing/2014/main" id="{BEF8B927-467C-4323-B2C0-D6CE8508B9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002983" y="1972068"/>
                <a:ext cx="345043" cy="345043"/>
              </a:xfrm>
              <a:prstGeom prst="rect">
                <a:avLst/>
              </a:prstGeom>
            </p:spPr>
          </p:pic>
        </p:grpSp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6D54AA55-6CB4-4D94-9371-E9FC455DA343}"/>
                </a:ext>
              </a:extLst>
            </p:cNvPr>
            <p:cNvSpPr/>
            <p:nvPr/>
          </p:nvSpPr>
          <p:spPr>
            <a:xfrm>
              <a:off x="5673001" y="2171709"/>
              <a:ext cx="1032599" cy="238150"/>
            </a:xfrm>
            <a:prstGeom prst="roundRect">
              <a:avLst>
                <a:gd name="adj" fmla="val 18949"/>
              </a:avLst>
            </a:prstGeom>
            <a:solidFill>
              <a:srgbClr val="CEDB56"/>
            </a:solidFill>
            <a:ln>
              <a:solidFill>
                <a:srgbClr val="CEDB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ru-RU" sz="900" b="1" dirty="0"/>
                <a:t>Приложения</a:t>
              </a:r>
              <a:endParaRPr lang="en-US" sz="900" b="1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9AEC6C6-EB07-421D-B371-FAFAFDFAB638}"/>
              </a:ext>
            </a:extLst>
          </p:cNvPr>
          <p:cNvGrpSpPr/>
          <p:nvPr/>
        </p:nvGrpSpPr>
        <p:grpSpPr>
          <a:xfrm>
            <a:off x="707710" y="2652155"/>
            <a:ext cx="1032599" cy="777238"/>
            <a:chOff x="1140037" y="1855317"/>
            <a:chExt cx="1032599" cy="777238"/>
          </a:xfrm>
        </p:grpSpPr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6EE125BD-1156-4276-AD4A-5A52851E10D6}"/>
                </a:ext>
              </a:extLst>
            </p:cNvPr>
            <p:cNvSpPr/>
            <p:nvPr/>
          </p:nvSpPr>
          <p:spPr>
            <a:xfrm>
              <a:off x="1140037" y="2394405"/>
              <a:ext cx="1032599" cy="238150"/>
            </a:xfrm>
            <a:prstGeom prst="roundRect">
              <a:avLst>
                <a:gd name="adj" fmla="val 18949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ru-RU" sz="900" b="1" dirty="0"/>
                <a:t>Пользователи</a:t>
              </a:r>
              <a:endParaRPr lang="en-US" sz="900" b="1" dirty="0"/>
            </a:p>
          </p:txBody>
        </p:sp>
        <p:pic>
          <p:nvPicPr>
            <p:cNvPr id="17" name="Graphic 16" descr="Users with solid fill">
              <a:extLst>
                <a:ext uri="{FF2B5EF4-FFF2-40B4-BE49-F238E27FC236}">
                  <a16:creationId xmlns:a16="http://schemas.microsoft.com/office/drawing/2014/main" id="{3CE0B214-8134-4939-B412-F8F3407B6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54865" y="1855317"/>
              <a:ext cx="602942" cy="602942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9541FE4-16C9-43A8-B8A5-43A180B464A7}"/>
              </a:ext>
            </a:extLst>
          </p:cNvPr>
          <p:cNvGrpSpPr/>
          <p:nvPr/>
        </p:nvGrpSpPr>
        <p:grpSpPr>
          <a:xfrm>
            <a:off x="707710" y="1819118"/>
            <a:ext cx="1032599" cy="704122"/>
            <a:chOff x="385903" y="3326638"/>
            <a:chExt cx="1032599" cy="704122"/>
          </a:xfrm>
        </p:grpSpPr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36ADB27A-0298-4B37-859C-B30EE2582CD9}"/>
                </a:ext>
              </a:extLst>
            </p:cNvPr>
            <p:cNvSpPr/>
            <p:nvPr/>
          </p:nvSpPr>
          <p:spPr>
            <a:xfrm>
              <a:off x="385903" y="3792610"/>
              <a:ext cx="1032599" cy="238150"/>
            </a:xfrm>
            <a:prstGeom prst="roundRect">
              <a:avLst>
                <a:gd name="adj" fmla="val 18949"/>
              </a:avLst>
            </a:prstGeom>
            <a:solidFill>
              <a:srgbClr val="39C2D7"/>
            </a:solidFill>
            <a:ln>
              <a:solidFill>
                <a:srgbClr val="39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ru-RU" sz="900" b="1" dirty="0"/>
                <a:t>Другие СУБД</a:t>
              </a:r>
              <a:endParaRPr lang="en-US" sz="900" b="1" dirty="0"/>
            </a:p>
          </p:txBody>
        </p:sp>
        <p:pic>
          <p:nvPicPr>
            <p:cNvPr id="19" name="Graphic 18" descr="Database with solid fill">
              <a:extLst>
                <a:ext uri="{FF2B5EF4-FFF2-40B4-BE49-F238E27FC236}">
                  <a16:creationId xmlns:a16="http://schemas.microsoft.com/office/drawing/2014/main" id="{95021162-383E-4927-9011-13B6C376A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87905" y="3326638"/>
              <a:ext cx="428594" cy="428594"/>
            </a:xfrm>
            <a:prstGeom prst="rect">
              <a:avLst/>
            </a:prstGeom>
          </p:spPr>
        </p:pic>
      </p:grpSp>
      <p:pic>
        <p:nvPicPr>
          <p:cNvPr id="254" name="Picture 253" descr="A picture containing room&#10;&#10;Description automatically generated">
            <a:extLst>
              <a:ext uri="{FF2B5EF4-FFF2-40B4-BE49-F238E27FC236}">
                <a16:creationId xmlns:a16="http://schemas.microsoft.com/office/drawing/2014/main" id="{5C72DF63-03E2-480B-9B74-29B0ED14C64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548" y="2539814"/>
            <a:ext cx="1799574" cy="1045868"/>
          </a:xfrm>
          <a:prstGeom prst="rect">
            <a:avLst/>
          </a:prstGeom>
        </p:spPr>
      </p:pic>
      <p:pic>
        <p:nvPicPr>
          <p:cNvPr id="23" name="Graphic 22" descr="Laptop outline">
            <a:extLst>
              <a:ext uri="{FF2B5EF4-FFF2-40B4-BE49-F238E27FC236}">
                <a16:creationId xmlns:a16="http://schemas.microsoft.com/office/drawing/2014/main" id="{83C3DDC3-A909-4A7E-B200-52CC11E43F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04094" y="1471004"/>
            <a:ext cx="4735811" cy="3688581"/>
          </a:xfrm>
          <a:prstGeom prst="rect">
            <a:avLst/>
          </a:prstGeom>
        </p:spPr>
      </p:pic>
      <p:sp>
        <p:nvSpPr>
          <p:cNvPr id="260" name="Google Shape;308;p31">
            <a:extLst>
              <a:ext uri="{FF2B5EF4-FFF2-40B4-BE49-F238E27FC236}">
                <a16:creationId xmlns:a16="http://schemas.microsoft.com/office/drawing/2014/main" id="{AD16391E-A680-440C-B187-5091F63F52C2}"/>
              </a:ext>
            </a:extLst>
          </p:cNvPr>
          <p:cNvSpPr txBox="1">
            <a:spLocks/>
          </p:cNvSpPr>
          <p:nvPr/>
        </p:nvSpPr>
        <p:spPr>
          <a:xfrm>
            <a:off x="3147724" y="2486281"/>
            <a:ext cx="2848549" cy="1345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ru-RU" sz="1200" dirty="0">
                <a:solidFill>
                  <a:srgbClr val="006498"/>
                </a:solidFill>
              </a:rPr>
              <a:t>управление и манипулирование данными</a:t>
            </a:r>
            <a:r>
              <a:rPr lang="en-US" sz="1200" dirty="0">
                <a:solidFill>
                  <a:srgbClr val="006498"/>
                </a:solidFill>
              </a:rPr>
              <a:t>;</a:t>
            </a:r>
            <a:r>
              <a:rPr lang="ru-RU" sz="1200" dirty="0">
                <a:solidFill>
                  <a:srgbClr val="006498"/>
                </a:solidFill>
              </a:rPr>
              <a:t> 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ru-RU" sz="1200" dirty="0">
                <a:solidFill>
                  <a:srgbClr val="006498"/>
                </a:solidFill>
              </a:rPr>
              <a:t>обеспечение безопасности, надёжности хранения и целостности данных</a:t>
            </a:r>
            <a:r>
              <a:rPr lang="en-US" sz="1200" dirty="0">
                <a:solidFill>
                  <a:srgbClr val="006498"/>
                </a:solidFill>
              </a:rPr>
              <a:t>;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ru-RU" sz="1200" dirty="0">
                <a:solidFill>
                  <a:srgbClr val="006498"/>
                </a:solidFill>
              </a:rPr>
              <a:t>администрирование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915C2CE-2056-4742-8A23-F30C1FD149E1}"/>
              </a:ext>
            </a:extLst>
          </p:cNvPr>
          <p:cNvCxnSpPr>
            <a:cxnSpLocks/>
          </p:cNvCxnSpPr>
          <p:nvPr/>
        </p:nvCxnSpPr>
        <p:spPr>
          <a:xfrm>
            <a:off x="1802756" y="2404165"/>
            <a:ext cx="10922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2C07614B-30B7-4DDA-B930-B05B6D0255D9}"/>
              </a:ext>
            </a:extLst>
          </p:cNvPr>
          <p:cNvCxnSpPr>
            <a:cxnSpLocks/>
          </p:cNvCxnSpPr>
          <p:nvPr/>
        </p:nvCxnSpPr>
        <p:spPr>
          <a:xfrm>
            <a:off x="1802756" y="3310318"/>
            <a:ext cx="10922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BD6A955-C3B9-46A0-9081-99370F6D8CEA}"/>
              </a:ext>
            </a:extLst>
          </p:cNvPr>
          <p:cNvCxnSpPr>
            <a:cxnSpLocks/>
            <a:stCxn id="249" idx="3"/>
          </p:cNvCxnSpPr>
          <p:nvPr/>
        </p:nvCxnSpPr>
        <p:spPr>
          <a:xfrm flipV="1">
            <a:off x="1740309" y="4216471"/>
            <a:ext cx="545047" cy="102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F9A0D1-3B8E-42D9-A7B5-F4A6152F5AA3}"/>
              </a:ext>
            </a:extLst>
          </p:cNvPr>
          <p:cNvCxnSpPr>
            <a:cxnSpLocks/>
          </p:cNvCxnSpPr>
          <p:nvPr/>
        </p:nvCxnSpPr>
        <p:spPr>
          <a:xfrm>
            <a:off x="6387456" y="3033326"/>
            <a:ext cx="4635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FCA989D-FC7F-43C7-851A-A0F3088610C0}"/>
              </a:ext>
            </a:extLst>
          </p:cNvPr>
          <p:cNvCxnSpPr>
            <a:cxnSpLocks/>
          </p:cNvCxnSpPr>
          <p:nvPr/>
        </p:nvCxnSpPr>
        <p:spPr>
          <a:xfrm flipH="1">
            <a:off x="6387456" y="3191243"/>
            <a:ext cx="4635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88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331;p32">
            <a:extLst>
              <a:ext uri="{FF2B5EF4-FFF2-40B4-BE49-F238E27FC236}">
                <a16:creationId xmlns:a16="http://schemas.microsoft.com/office/drawing/2014/main" id="{CF20FEF4-5072-4F5B-965C-BE25922326B9}"/>
              </a:ext>
            </a:extLst>
          </p:cNvPr>
          <p:cNvSpPr/>
          <p:nvPr/>
        </p:nvSpPr>
        <p:spPr>
          <a:xfrm rot="4329465">
            <a:off x="-522226" y="-431164"/>
            <a:ext cx="2090570" cy="2014015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28;p32">
            <a:extLst>
              <a:ext uri="{FF2B5EF4-FFF2-40B4-BE49-F238E27FC236}">
                <a16:creationId xmlns:a16="http://schemas.microsoft.com/office/drawing/2014/main" id="{54461BBA-6D26-4AD4-8AF7-1370E0E4E811}"/>
              </a:ext>
            </a:extLst>
          </p:cNvPr>
          <p:cNvSpPr txBox="1">
            <a:spLocks/>
          </p:cNvSpPr>
          <p:nvPr/>
        </p:nvSpPr>
        <p:spPr>
          <a:xfrm>
            <a:off x="200436" y="58364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Таблица</a:t>
            </a:r>
          </a:p>
        </p:txBody>
      </p:sp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A7F5E953-929F-4E54-B163-9877AF960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282041"/>
              </p:ext>
            </p:extLst>
          </p:nvPr>
        </p:nvGraphicFramePr>
        <p:xfrm>
          <a:off x="2984412" y="2599804"/>
          <a:ext cx="4432375" cy="1149714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886475">
                  <a:extLst>
                    <a:ext uri="{9D8B030D-6E8A-4147-A177-3AD203B41FA5}">
                      <a16:colId xmlns:a16="http://schemas.microsoft.com/office/drawing/2014/main" val="2951347691"/>
                    </a:ext>
                  </a:extLst>
                </a:gridCol>
                <a:gridCol w="886475">
                  <a:extLst>
                    <a:ext uri="{9D8B030D-6E8A-4147-A177-3AD203B41FA5}">
                      <a16:colId xmlns:a16="http://schemas.microsoft.com/office/drawing/2014/main" val="4079054335"/>
                    </a:ext>
                  </a:extLst>
                </a:gridCol>
                <a:gridCol w="886475">
                  <a:extLst>
                    <a:ext uri="{9D8B030D-6E8A-4147-A177-3AD203B41FA5}">
                      <a16:colId xmlns:a16="http://schemas.microsoft.com/office/drawing/2014/main" val="2776966940"/>
                    </a:ext>
                  </a:extLst>
                </a:gridCol>
                <a:gridCol w="886475">
                  <a:extLst>
                    <a:ext uri="{9D8B030D-6E8A-4147-A177-3AD203B41FA5}">
                      <a16:colId xmlns:a16="http://schemas.microsoft.com/office/drawing/2014/main" val="329810639"/>
                    </a:ext>
                  </a:extLst>
                </a:gridCol>
                <a:gridCol w="886475">
                  <a:extLst>
                    <a:ext uri="{9D8B030D-6E8A-4147-A177-3AD203B41FA5}">
                      <a16:colId xmlns:a16="http://schemas.microsoft.com/office/drawing/2014/main" val="2986566667"/>
                    </a:ext>
                  </a:extLst>
                </a:gridCol>
              </a:tblGrid>
              <a:tr h="339103">
                <a:tc>
                  <a:txBody>
                    <a:bodyPr/>
                    <a:lstStyle/>
                    <a:p>
                      <a:r>
                        <a:rPr lang="ru-RU" sz="900" dirty="0"/>
                        <a:t>Номер модели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Год выпуска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Производитель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Цвет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Тип кузова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extLst>
                  <a:ext uri="{0D108BD9-81ED-4DB2-BD59-A6C34878D82A}">
                    <a16:rowId xmlns:a16="http://schemas.microsoft.com/office/drawing/2014/main" val="2241522547"/>
                  </a:ext>
                </a:extLst>
              </a:tr>
              <a:tr h="269636">
                <a:tc>
                  <a:txBody>
                    <a:bodyPr/>
                    <a:lstStyle/>
                    <a:p>
                      <a:r>
                        <a:rPr lang="ru-RU" sz="900" dirty="0"/>
                        <a:t>10123</a:t>
                      </a:r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1991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1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Желтый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Седан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extLst>
                  <a:ext uri="{0D108BD9-81ED-4DB2-BD59-A6C34878D82A}">
                    <a16:rowId xmlns:a16="http://schemas.microsoft.com/office/drawing/2014/main" val="2061567759"/>
                  </a:ext>
                </a:extLst>
              </a:tr>
              <a:tr h="269636">
                <a:tc>
                  <a:txBody>
                    <a:bodyPr/>
                    <a:lstStyle/>
                    <a:p>
                      <a:r>
                        <a:rPr lang="ru-RU" sz="900" dirty="0"/>
                        <a:t>10124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1976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2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Синий</a:t>
                      </a:r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Хетчбэк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extLst>
                  <a:ext uri="{0D108BD9-81ED-4DB2-BD59-A6C34878D82A}">
                    <a16:rowId xmlns:a16="http://schemas.microsoft.com/office/drawing/2014/main" val="2208235217"/>
                  </a:ext>
                </a:extLst>
              </a:tr>
              <a:tr h="269636">
                <a:tc>
                  <a:txBody>
                    <a:bodyPr/>
                    <a:lstStyle/>
                    <a:p>
                      <a:r>
                        <a:rPr lang="ru-RU" sz="900" dirty="0"/>
                        <a:t>10125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2000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1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Желтый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Универсал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extLst>
                  <a:ext uri="{0D108BD9-81ED-4DB2-BD59-A6C34878D82A}">
                    <a16:rowId xmlns:a16="http://schemas.microsoft.com/office/drawing/2014/main" val="3740259366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42EE0187-2065-469F-8139-1B1344589E76}"/>
              </a:ext>
            </a:extLst>
          </p:cNvPr>
          <p:cNvSpPr/>
          <p:nvPr/>
        </p:nvSpPr>
        <p:spPr>
          <a:xfrm rot="16200000" flipV="1">
            <a:off x="5112381" y="218430"/>
            <a:ext cx="237360" cy="4371451"/>
          </a:xfrm>
          <a:prstGeom prst="rightBrace">
            <a:avLst>
              <a:gd name="adj1" fmla="val 42948"/>
              <a:gd name="adj2" fmla="val 50000"/>
            </a:avLst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C4C13C-462E-4208-91BD-2CBBD4AFB2C6}"/>
              </a:ext>
            </a:extLst>
          </p:cNvPr>
          <p:cNvCxnSpPr>
            <a:cxnSpLocks/>
          </p:cNvCxnSpPr>
          <p:nvPr/>
        </p:nvCxnSpPr>
        <p:spPr>
          <a:xfrm flipV="1">
            <a:off x="3759223" y="3669310"/>
            <a:ext cx="403860" cy="502919"/>
          </a:xfrm>
          <a:prstGeom prst="straightConnector1">
            <a:avLst/>
          </a:prstGeom>
          <a:ln w="19050">
            <a:solidFill>
              <a:srgbClr val="CC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EB7210C-493E-41FA-8D81-51D5805B56A2}"/>
              </a:ext>
            </a:extLst>
          </p:cNvPr>
          <p:cNvSpPr/>
          <p:nvPr/>
        </p:nvSpPr>
        <p:spPr>
          <a:xfrm>
            <a:off x="7561602" y="2935310"/>
            <a:ext cx="101509" cy="853288"/>
          </a:xfrm>
          <a:prstGeom prst="rightBrace">
            <a:avLst>
              <a:gd name="adj1" fmla="val 42948"/>
              <a:gd name="adj2" fmla="val 50000"/>
            </a:avLst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oogle Shape;329;p32">
            <a:extLst>
              <a:ext uri="{FF2B5EF4-FFF2-40B4-BE49-F238E27FC236}">
                <a16:creationId xmlns:a16="http://schemas.microsoft.com/office/drawing/2014/main" id="{3AEDF749-CECE-44AD-9A5C-B28D2EB25B0B}"/>
              </a:ext>
            </a:extLst>
          </p:cNvPr>
          <p:cNvSpPr txBox="1">
            <a:spLocks/>
          </p:cNvSpPr>
          <p:nvPr/>
        </p:nvSpPr>
        <p:spPr>
          <a:xfrm>
            <a:off x="419945" y="425216"/>
            <a:ext cx="7141657" cy="127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400" dirty="0"/>
              <a:t>В таблицах хранится информация об объектах, представленных в базе данных.</a:t>
            </a:r>
            <a:br>
              <a:rPr lang="ru-RU" sz="1400" dirty="0"/>
            </a:br>
            <a:r>
              <a:rPr lang="ru-RU" sz="1400" dirty="0"/>
              <a:t>В каждом столбце таблицы хранится определенный тип данных, в каждой ячейке</a:t>
            </a:r>
            <a:r>
              <a:rPr lang="en-US" sz="1400" dirty="0"/>
              <a:t> </a:t>
            </a:r>
            <a:r>
              <a:rPr lang="ru-RU" sz="1400" dirty="0"/>
              <a:t>– значение атрибута. </a:t>
            </a:r>
            <a:endParaRPr lang="en-US" sz="14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ru-R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71691A-3B73-4841-9A24-5373E75CC661}"/>
              </a:ext>
            </a:extLst>
          </p:cNvPr>
          <p:cNvSpPr txBox="1"/>
          <p:nvPr/>
        </p:nvSpPr>
        <p:spPr>
          <a:xfrm>
            <a:off x="419944" y="1558369"/>
            <a:ext cx="608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</a:pPr>
            <a:r>
              <a:rPr lang="ru-RU" dirty="0">
                <a:solidFill>
                  <a:schemeClr val="lt2"/>
                </a:solidFill>
                <a:latin typeface="DM Sans"/>
                <a:sym typeface="DM Sans"/>
              </a:rPr>
              <a:t>Каждая таблица описывает объекты одного типа (сущность)</a:t>
            </a:r>
            <a:endParaRPr lang="en-US" dirty="0">
              <a:solidFill>
                <a:schemeClr val="lt2"/>
              </a:solidFill>
              <a:latin typeface="DM Sans"/>
              <a:sym typeface="DM Sans"/>
            </a:endParaRPr>
          </a:p>
        </p:txBody>
      </p:sp>
      <p:sp>
        <p:nvSpPr>
          <p:cNvPr id="16" name="Google Shape;329;p32">
            <a:extLst>
              <a:ext uri="{FF2B5EF4-FFF2-40B4-BE49-F238E27FC236}">
                <a16:creationId xmlns:a16="http://schemas.microsoft.com/office/drawing/2014/main" id="{B479BF82-D640-4F10-995F-DC7EB2B8C9F4}"/>
              </a:ext>
            </a:extLst>
          </p:cNvPr>
          <p:cNvSpPr txBox="1">
            <a:spLocks/>
          </p:cNvSpPr>
          <p:nvPr/>
        </p:nvSpPr>
        <p:spPr>
          <a:xfrm>
            <a:off x="4566941" y="1774840"/>
            <a:ext cx="217037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Колонки (Атрибуты)</a:t>
            </a:r>
          </a:p>
        </p:txBody>
      </p:sp>
      <p:sp>
        <p:nvSpPr>
          <p:cNvPr id="17" name="Google Shape;329;p32">
            <a:extLst>
              <a:ext uri="{FF2B5EF4-FFF2-40B4-BE49-F238E27FC236}">
                <a16:creationId xmlns:a16="http://schemas.microsoft.com/office/drawing/2014/main" id="{2DCD55A2-0851-4899-B9EF-BE4A2C7777BD}"/>
              </a:ext>
            </a:extLst>
          </p:cNvPr>
          <p:cNvSpPr txBox="1">
            <a:spLocks/>
          </p:cNvSpPr>
          <p:nvPr/>
        </p:nvSpPr>
        <p:spPr>
          <a:xfrm>
            <a:off x="7663111" y="2955345"/>
            <a:ext cx="217037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Строки (Записи)</a:t>
            </a:r>
          </a:p>
        </p:txBody>
      </p:sp>
      <p:sp>
        <p:nvSpPr>
          <p:cNvPr id="18" name="Google Shape;329;p32">
            <a:extLst>
              <a:ext uri="{FF2B5EF4-FFF2-40B4-BE49-F238E27FC236}">
                <a16:creationId xmlns:a16="http://schemas.microsoft.com/office/drawing/2014/main" id="{7C1B26CE-33CB-4732-A4B6-9E9A7252AB09}"/>
              </a:ext>
            </a:extLst>
          </p:cNvPr>
          <p:cNvSpPr txBox="1">
            <a:spLocks/>
          </p:cNvSpPr>
          <p:nvPr/>
        </p:nvSpPr>
        <p:spPr>
          <a:xfrm>
            <a:off x="2984412" y="3920769"/>
            <a:ext cx="2733055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Ячейки (Значение атрибута)</a:t>
            </a:r>
          </a:p>
        </p:txBody>
      </p:sp>
      <p:sp>
        <p:nvSpPr>
          <p:cNvPr id="19" name="Google Shape;329;p32">
            <a:extLst>
              <a:ext uri="{FF2B5EF4-FFF2-40B4-BE49-F238E27FC236}">
                <a16:creationId xmlns:a16="http://schemas.microsoft.com/office/drawing/2014/main" id="{9E590145-D1BB-4620-9D74-32BF72020395}"/>
              </a:ext>
            </a:extLst>
          </p:cNvPr>
          <p:cNvSpPr txBox="1">
            <a:spLocks/>
          </p:cNvSpPr>
          <p:nvPr/>
        </p:nvSpPr>
        <p:spPr>
          <a:xfrm>
            <a:off x="4587403" y="3546213"/>
            <a:ext cx="2733055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Таблица Автомобили</a:t>
            </a:r>
          </a:p>
        </p:txBody>
      </p:sp>
      <p:pic>
        <p:nvPicPr>
          <p:cNvPr id="22" name="Picture 21" descr="A blue car parked in front of a brick building&#10;&#10;Description automatically generated with medium confidence">
            <a:extLst>
              <a:ext uri="{FF2B5EF4-FFF2-40B4-BE49-F238E27FC236}">
                <a16:creationId xmlns:a16="http://schemas.microsoft.com/office/drawing/2014/main" id="{F1181D73-2995-4278-B0A6-E8FC1B02C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11" y="3465556"/>
            <a:ext cx="1331683" cy="997477"/>
          </a:xfrm>
          <a:prstGeom prst="rect">
            <a:avLst/>
          </a:prstGeom>
          <a:ln w="19050">
            <a:solidFill>
              <a:srgbClr val="006498"/>
            </a:solidFill>
          </a:ln>
        </p:spPr>
      </p:pic>
      <p:pic>
        <p:nvPicPr>
          <p:cNvPr id="24" name="Picture 23" descr="A picture containing car, yellow, outdoor, tree&#10;&#10;Description automatically generated">
            <a:extLst>
              <a:ext uri="{FF2B5EF4-FFF2-40B4-BE49-F238E27FC236}">
                <a16:creationId xmlns:a16="http://schemas.microsoft.com/office/drawing/2014/main" id="{79460637-F4FF-4D79-A006-134A26D1F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28" y="2308198"/>
            <a:ext cx="1684650" cy="943404"/>
          </a:xfrm>
          <a:prstGeom prst="rect">
            <a:avLst/>
          </a:prstGeom>
          <a:ln w="19050">
            <a:solidFill>
              <a:srgbClr val="F8E80F"/>
            </a:solidFill>
          </a:ln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31AF22-76AE-464B-A85B-5F4BE88AD62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958378" y="2779900"/>
            <a:ext cx="1026032" cy="271506"/>
          </a:xfrm>
          <a:prstGeom prst="straightConnector1">
            <a:avLst/>
          </a:prstGeom>
          <a:ln w="19050">
            <a:solidFill>
              <a:srgbClr val="CC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3A40D4-30A7-4AE7-9CCA-871866402DCF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 flipV="1">
            <a:off x="1781894" y="3322913"/>
            <a:ext cx="1202517" cy="641382"/>
          </a:xfrm>
          <a:prstGeom prst="straightConnector1">
            <a:avLst/>
          </a:prstGeom>
          <a:ln w="19050">
            <a:solidFill>
              <a:srgbClr val="CC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C02948C-6487-401E-9474-C9AF306387E3}"/>
              </a:ext>
            </a:extLst>
          </p:cNvPr>
          <p:cNvSpPr/>
          <p:nvPr/>
        </p:nvSpPr>
        <p:spPr>
          <a:xfrm>
            <a:off x="2984411" y="3185238"/>
            <a:ext cx="4432375" cy="27535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0FAD1F-2DB9-46C8-BBE7-83C79D46D7C5}"/>
              </a:ext>
            </a:extLst>
          </p:cNvPr>
          <p:cNvSpPr/>
          <p:nvPr/>
        </p:nvSpPr>
        <p:spPr>
          <a:xfrm>
            <a:off x="2984410" y="2935310"/>
            <a:ext cx="4432375" cy="233709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8E80F"/>
                </a:solidFill>
              </a:ln>
            </a:endParaRPr>
          </a:p>
        </p:txBody>
      </p:sp>
      <p:sp>
        <p:nvSpPr>
          <p:cNvPr id="28" name="Google Shape;329;p32">
            <a:extLst>
              <a:ext uri="{FF2B5EF4-FFF2-40B4-BE49-F238E27FC236}">
                <a16:creationId xmlns:a16="http://schemas.microsoft.com/office/drawing/2014/main" id="{F680AFC2-AD1D-4032-818B-787DF7F4F3FF}"/>
              </a:ext>
            </a:extLst>
          </p:cNvPr>
          <p:cNvSpPr txBox="1">
            <a:spLocks/>
          </p:cNvSpPr>
          <p:nvPr/>
        </p:nvSpPr>
        <p:spPr>
          <a:xfrm>
            <a:off x="312280" y="4295324"/>
            <a:ext cx="2733055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Строка (запись) конкретный экземпляр объекта автомобиль</a:t>
            </a:r>
          </a:p>
        </p:txBody>
      </p:sp>
    </p:spTree>
    <p:extLst>
      <p:ext uri="{BB962C8B-B14F-4D97-AF65-F5344CB8AC3E}">
        <p14:creationId xmlns:p14="http://schemas.microsoft.com/office/powerpoint/2010/main" val="37805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00436" y="58364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Сущность</a:t>
            </a: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438464" y="410417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05" name="Google Shape;329;p32">
            <a:extLst>
              <a:ext uri="{FF2B5EF4-FFF2-40B4-BE49-F238E27FC236}">
                <a16:creationId xmlns:a16="http://schemas.microsoft.com/office/drawing/2014/main" id="{2DBBA971-E5BD-4DBD-88B4-1117E84B0592}"/>
              </a:ext>
            </a:extLst>
          </p:cNvPr>
          <p:cNvSpPr txBox="1">
            <a:spLocks/>
          </p:cNvSpPr>
          <p:nvPr/>
        </p:nvSpPr>
        <p:spPr>
          <a:xfrm>
            <a:off x="275065" y="2389606"/>
            <a:ext cx="7162055" cy="4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None/>
              <a:defRPr>
                <a:solidFill>
                  <a:schemeClr val="lt2"/>
                </a:solidFill>
                <a:latin typeface="DM Sans"/>
                <a:ea typeface="DM Sans"/>
                <a:cs typeface="DM Sans"/>
              </a:defRPr>
            </a:lvl1pPr>
            <a:lvl2pPr marL="914400" indent="-342900">
              <a:spcBef>
                <a:spcPts val="1600"/>
              </a:spcBef>
              <a:buClr>
                <a:schemeClr val="lt2"/>
              </a:buClr>
              <a:buSzPts val="1800"/>
              <a:buFont typeface="DM Sans"/>
              <a:buChar char="○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</a:defRPr>
            </a:lvl2pPr>
            <a:lvl3pPr marL="1371600" indent="-342900">
              <a:spcBef>
                <a:spcPts val="1600"/>
              </a:spcBef>
              <a:buClr>
                <a:schemeClr val="lt2"/>
              </a:buClr>
              <a:buSzPts val="1800"/>
              <a:buFont typeface="DM Sans"/>
              <a:buChar char="■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</a:defRPr>
            </a:lvl3pPr>
            <a:lvl4pPr marL="1828800" indent="-342900">
              <a:spcBef>
                <a:spcPts val="1600"/>
              </a:spcBef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</a:defRPr>
            </a:lvl4pPr>
            <a:lvl5pPr marL="2286000" indent="-342900">
              <a:spcBef>
                <a:spcPts val="1600"/>
              </a:spcBef>
              <a:buClr>
                <a:schemeClr val="lt2"/>
              </a:buClr>
              <a:buSzPts val="1800"/>
              <a:buFont typeface="DM Sans"/>
              <a:buChar char="○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</a:defRPr>
            </a:lvl5pPr>
            <a:lvl6pPr marL="2743200" indent="-342900">
              <a:spcBef>
                <a:spcPts val="1600"/>
              </a:spcBef>
              <a:buClr>
                <a:schemeClr val="lt2"/>
              </a:buClr>
              <a:buSzPts val="1800"/>
              <a:buFont typeface="DM Sans"/>
              <a:buChar char="■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</a:defRPr>
            </a:lvl6pPr>
            <a:lvl7pPr marL="3200400" indent="-342900">
              <a:spcBef>
                <a:spcPts val="1600"/>
              </a:spcBef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</a:defRPr>
            </a:lvl7pPr>
            <a:lvl8pPr marL="3657600" indent="-342900">
              <a:spcBef>
                <a:spcPts val="1600"/>
              </a:spcBef>
              <a:buClr>
                <a:schemeClr val="lt2"/>
              </a:buClr>
              <a:buSzPts val="1800"/>
              <a:buFont typeface="DM Sans"/>
              <a:buChar char="○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</a:defRPr>
            </a:lvl8pPr>
            <a:lvl9pPr marL="4114800" indent="-34290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</a:defRPr>
            </a:lvl9pPr>
          </a:lstStyle>
          <a:p>
            <a:r>
              <a:rPr lang="ru-RU" sz="1200" dirty="0"/>
              <a:t>У каждой сущности определяют набор атрибутов (это свойства, что характеризует эту сущность)</a:t>
            </a:r>
          </a:p>
          <a:p>
            <a:endParaRPr lang="ru-RU" sz="1200" dirty="0"/>
          </a:p>
        </p:txBody>
      </p:sp>
      <p:sp>
        <p:nvSpPr>
          <p:cNvPr id="206" name="Google Shape;329;p32">
            <a:extLst>
              <a:ext uri="{FF2B5EF4-FFF2-40B4-BE49-F238E27FC236}">
                <a16:creationId xmlns:a16="http://schemas.microsoft.com/office/drawing/2014/main" id="{BB6BB33E-2A88-45FA-8CF7-17E54C189999}"/>
              </a:ext>
            </a:extLst>
          </p:cNvPr>
          <p:cNvSpPr txBox="1">
            <a:spLocks/>
          </p:cNvSpPr>
          <p:nvPr/>
        </p:nvSpPr>
        <p:spPr>
          <a:xfrm>
            <a:off x="124549" y="3020079"/>
            <a:ext cx="217037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b="1" dirty="0"/>
              <a:t>Таблица Книги</a:t>
            </a:r>
          </a:p>
        </p:txBody>
      </p:sp>
      <p:graphicFrame>
        <p:nvGraphicFramePr>
          <p:cNvPr id="227" name="Table 26">
            <a:extLst>
              <a:ext uri="{FF2B5EF4-FFF2-40B4-BE49-F238E27FC236}">
                <a16:creationId xmlns:a16="http://schemas.microsoft.com/office/drawing/2014/main" id="{D7152D6E-D436-43BF-A921-2EDAE68A3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686475"/>
              </p:ext>
            </p:extLst>
          </p:nvPr>
        </p:nvGraphicFramePr>
        <p:xfrm>
          <a:off x="4572000" y="3548274"/>
          <a:ext cx="4432375" cy="1149714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886475">
                  <a:extLst>
                    <a:ext uri="{9D8B030D-6E8A-4147-A177-3AD203B41FA5}">
                      <a16:colId xmlns:a16="http://schemas.microsoft.com/office/drawing/2014/main" val="2951347691"/>
                    </a:ext>
                  </a:extLst>
                </a:gridCol>
                <a:gridCol w="886475">
                  <a:extLst>
                    <a:ext uri="{9D8B030D-6E8A-4147-A177-3AD203B41FA5}">
                      <a16:colId xmlns:a16="http://schemas.microsoft.com/office/drawing/2014/main" val="4079054335"/>
                    </a:ext>
                  </a:extLst>
                </a:gridCol>
                <a:gridCol w="886475">
                  <a:extLst>
                    <a:ext uri="{9D8B030D-6E8A-4147-A177-3AD203B41FA5}">
                      <a16:colId xmlns:a16="http://schemas.microsoft.com/office/drawing/2014/main" val="2776966940"/>
                    </a:ext>
                  </a:extLst>
                </a:gridCol>
                <a:gridCol w="886475">
                  <a:extLst>
                    <a:ext uri="{9D8B030D-6E8A-4147-A177-3AD203B41FA5}">
                      <a16:colId xmlns:a16="http://schemas.microsoft.com/office/drawing/2014/main" val="329810639"/>
                    </a:ext>
                  </a:extLst>
                </a:gridCol>
                <a:gridCol w="886475">
                  <a:extLst>
                    <a:ext uri="{9D8B030D-6E8A-4147-A177-3AD203B41FA5}">
                      <a16:colId xmlns:a16="http://schemas.microsoft.com/office/drawing/2014/main" val="2986566667"/>
                    </a:ext>
                  </a:extLst>
                </a:gridCol>
              </a:tblGrid>
              <a:tr h="339103">
                <a:tc>
                  <a:txBody>
                    <a:bodyPr/>
                    <a:lstStyle/>
                    <a:p>
                      <a:r>
                        <a:rPr lang="ru-RU" sz="900" dirty="0"/>
                        <a:t>Номер модели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Год выпуска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Производитель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Цвет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Тип кузова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extLst>
                  <a:ext uri="{0D108BD9-81ED-4DB2-BD59-A6C34878D82A}">
                    <a16:rowId xmlns:a16="http://schemas.microsoft.com/office/drawing/2014/main" val="2241522547"/>
                  </a:ext>
                </a:extLst>
              </a:tr>
              <a:tr h="269636">
                <a:tc>
                  <a:txBody>
                    <a:bodyPr/>
                    <a:lstStyle/>
                    <a:p>
                      <a:r>
                        <a:rPr lang="ru-RU" sz="900" b="0" dirty="0"/>
                        <a:t>10123</a:t>
                      </a:r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1991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1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Желтый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Седан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extLst>
                  <a:ext uri="{0D108BD9-81ED-4DB2-BD59-A6C34878D82A}">
                    <a16:rowId xmlns:a16="http://schemas.microsoft.com/office/drawing/2014/main" val="2061567759"/>
                  </a:ext>
                </a:extLst>
              </a:tr>
              <a:tr h="269636">
                <a:tc>
                  <a:txBody>
                    <a:bodyPr/>
                    <a:lstStyle/>
                    <a:p>
                      <a:r>
                        <a:rPr lang="ru-RU" sz="900" b="0" dirty="0"/>
                        <a:t>10124</a:t>
                      </a:r>
                      <a:endParaRPr lang="en-US" sz="900" b="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1976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2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Синий</a:t>
                      </a:r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Хетчбэк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extLst>
                  <a:ext uri="{0D108BD9-81ED-4DB2-BD59-A6C34878D82A}">
                    <a16:rowId xmlns:a16="http://schemas.microsoft.com/office/drawing/2014/main" val="2208235217"/>
                  </a:ext>
                </a:extLst>
              </a:tr>
              <a:tr h="269636">
                <a:tc>
                  <a:txBody>
                    <a:bodyPr/>
                    <a:lstStyle/>
                    <a:p>
                      <a:r>
                        <a:rPr lang="ru-RU" sz="900" b="0" dirty="0"/>
                        <a:t>10125</a:t>
                      </a:r>
                      <a:endParaRPr lang="en-US" sz="900" b="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2000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1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Желтый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Универсал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extLst>
                  <a:ext uri="{0D108BD9-81ED-4DB2-BD59-A6C34878D82A}">
                    <a16:rowId xmlns:a16="http://schemas.microsoft.com/office/drawing/2014/main" val="3740259366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295DAABE-5804-4DEF-A4F2-93756ED1F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655817"/>
              </p:ext>
            </p:extLst>
          </p:nvPr>
        </p:nvGraphicFramePr>
        <p:xfrm>
          <a:off x="212340" y="3548274"/>
          <a:ext cx="1213746" cy="93737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13746">
                  <a:extLst>
                    <a:ext uri="{9D8B030D-6E8A-4147-A177-3AD203B41FA5}">
                      <a16:colId xmlns:a16="http://schemas.microsoft.com/office/drawing/2014/main" val="814329187"/>
                    </a:ext>
                  </a:extLst>
                </a:gridCol>
              </a:tblGrid>
              <a:tr h="170013">
                <a:tc>
                  <a:txBody>
                    <a:bodyPr/>
                    <a:lstStyle/>
                    <a:p>
                      <a:r>
                        <a:rPr lang="ru-RU" sz="1000" b="0" dirty="0"/>
                        <a:t>Название</a:t>
                      </a:r>
                      <a:endParaRPr lang="en-US" sz="1000" b="0" dirty="0"/>
                    </a:p>
                  </a:txBody>
                  <a:tcPr marL="81943" marR="81943" marT="40972" marB="40972"/>
                </a:tc>
                <a:extLst>
                  <a:ext uri="{0D108BD9-81ED-4DB2-BD59-A6C34878D82A}">
                    <a16:rowId xmlns:a16="http://schemas.microsoft.com/office/drawing/2014/main" val="2803305014"/>
                  </a:ext>
                </a:extLst>
              </a:tr>
              <a:tr h="170013">
                <a:tc>
                  <a:txBody>
                    <a:bodyPr/>
                    <a:lstStyle/>
                    <a:p>
                      <a:r>
                        <a:rPr lang="ru-RU" sz="1000" dirty="0"/>
                        <a:t>Автор</a:t>
                      </a:r>
                      <a:endParaRPr lang="en-US" sz="1000" dirty="0"/>
                    </a:p>
                  </a:txBody>
                  <a:tcPr marL="81943" marR="81943" marT="40972" marB="40972"/>
                </a:tc>
                <a:extLst>
                  <a:ext uri="{0D108BD9-81ED-4DB2-BD59-A6C34878D82A}">
                    <a16:rowId xmlns:a16="http://schemas.microsoft.com/office/drawing/2014/main" val="2980098897"/>
                  </a:ext>
                </a:extLst>
              </a:tr>
              <a:tr h="170013">
                <a:tc>
                  <a:txBody>
                    <a:bodyPr/>
                    <a:lstStyle/>
                    <a:p>
                      <a:r>
                        <a:rPr lang="ru-RU" sz="1000" dirty="0"/>
                        <a:t>Дата публикации</a:t>
                      </a:r>
                      <a:endParaRPr lang="en-US" sz="1000" dirty="0"/>
                    </a:p>
                  </a:txBody>
                  <a:tcPr marL="81943" marR="81943" marT="40972" marB="40972"/>
                </a:tc>
                <a:extLst>
                  <a:ext uri="{0D108BD9-81ED-4DB2-BD59-A6C34878D82A}">
                    <a16:rowId xmlns:a16="http://schemas.microsoft.com/office/drawing/2014/main" val="589566772"/>
                  </a:ext>
                </a:extLst>
              </a:tr>
              <a:tr h="170013">
                <a:tc>
                  <a:txBody>
                    <a:bodyPr/>
                    <a:lstStyle/>
                    <a:p>
                      <a:r>
                        <a:rPr lang="ru-RU" sz="1000" dirty="0"/>
                        <a:t>Кол-во страниц</a:t>
                      </a:r>
                      <a:endParaRPr lang="en-US" sz="1000" dirty="0"/>
                    </a:p>
                  </a:txBody>
                  <a:tcPr marL="81943" marR="81943" marT="40972" marB="40972"/>
                </a:tc>
                <a:extLst>
                  <a:ext uri="{0D108BD9-81ED-4DB2-BD59-A6C34878D82A}">
                    <a16:rowId xmlns:a16="http://schemas.microsoft.com/office/drawing/2014/main" val="4191687663"/>
                  </a:ext>
                </a:extLst>
              </a:tr>
            </a:tbl>
          </a:graphicData>
        </a:graphic>
      </p:graphicFrame>
      <p:sp>
        <p:nvSpPr>
          <p:cNvPr id="229" name="Google Shape;329;p32">
            <a:extLst>
              <a:ext uri="{FF2B5EF4-FFF2-40B4-BE49-F238E27FC236}">
                <a16:creationId xmlns:a16="http://schemas.microsoft.com/office/drawing/2014/main" id="{C18DE5EA-27D2-4927-9103-79D1C5A74079}"/>
              </a:ext>
            </a:extLst>
          </p:cNvPr>
          <p:cNvSpPr txBox="1">
            <a:spLocks/>
          </p:cNvSpPr>
          <p:nvPr/>
        </p:nvSpPr>
        <p:spPr>
          <a:xfrm>
            <a:off x="2270050" y="2965174"/>
            <a:ext cx="217037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b="1" dirty="0"/>
              <a:t>Таблица Машины</a:t>
            </a:r>
          </a:p>
        </p:txBody>
      </p:sp>
      <p:graphicFrame>
        <p:nvGraphicFramePr>
          <p:cNvPr id="230" name="Table 23">
            <a:extLst>
              <a:ext uri="{FF2B5EF4-FFF2-40B4-BE49-F238E27FC236}">
                <a16:creationId xmlns:a16="http://schemas.microsoft.com/office/drawing/2014/main" id="{29C92AFC-DB38-45FD-B5B9-9C1DCDE1F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46456"/>
              </p:ext>
            </p:extLst>
          </p:nvPr>
        </p:nvGraphicFramePr>
        <p:xfrm>
          <a:off x="2340175" y="3492512"/>
          <a:ext cx="1213746" cy="11717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13746">
                  <a:extLst>
                    <a:ext uri="{9D8B030D-6E8A-4147-A177-3AD203B41FA5}">
                      <a16:colId xmlns:a16="http://schemas.microsoft.com/office/drawing/2014/main" val="814329187"/>
                    </a:ext>
                  </a:extLst>
                </a:gridCol>
              </a:tblGrid>
              <a:tr h="197256">
                <a:tc>
                  <a:txBody>
                    <a:bodyPr/>
                    <a:lstStyle/>
                    <a:p>
                      <a:r>
                        <a:rPr lang="ru-RU" sz="1000" b="0" dirty="0"/>
                        <a:t>Номер модели</a:t>
                      </a:r>
                      <a:endParaRPr lang="en-US" sz="1000" b="0" dirty="0"/>
                    </a:p>
                  </a:txBody>
                  <a:tcPr marL="81943" marR="81943" marT="40972" marB="40972"/>
                </a:tc>
                <a:extLst>
                  <a:ext uri="{0D108BD9-81ED-4DB2-BD59-A6C34878D82A}">
                    <a16:rowId xmlns:a16="http://schemas.microsoft.com/office/drawing/2014/main" val="2803305014"/>
                  </a:ext>
                </a:extLst>
              </a:tr>
              <a:tr h="197256">
                <a:tc>
                  <a:txBody>
                    <a:bodyPr/>
                    <a:lstStyle/>
                    <a:p>
                      <a:r>
                        <a:rPr lang="ru-RU" sz="1000" b="0" dirty="0"/>
                        <a:t>Год выпуска</a:t>
                      </a:r>
                      <a:endParaRPr lang="en-US" sz="1000" b="0" dirty="0"/>
                    </a:p>
                  </a:txBody>
                  <a:tcPr marL="81943" marR="81943" marT="40972" marB="40972"/>
                </a:tc>
                <a:extLst>
                  <a:ext uri="{0D108BD9-81ED-4DB2-BD59-A6C34878D82A}">
                    <a16:rowId xmlns:a16="http://schemas.microsoft.com/office/drawing/2014/main" val="2980098897"/>
                  </a:ext>
                </a:extLst>
              </a:tr>
              <a:tr h="197256">
                <a:tc>
                  <a:txBody>
                    <a:bodyPr/>
                    <a:lstStyle/>
                    <a:p>
                      <a:r>
                        <a:rPr lang="ru-RU" sz="1000" b="0" dirty="0"/>
                        <a:t>Производитель</a:t>
                      </a:r>
                      <a:endParaRPr lang="en-US" sz="1000" b="0" dirty="0"/>
                    </a:p>
                  </a:txBody>
                  <a:tcPr marL="81943" marR="81943" marT="40972" marB="40972"/>
                </a:tc>
                <a:extLst>
                  <a:ext uri="{0D108BD9-81ED-4DB2-BD59-A6C34878D82A}">
                    <a16:rowId xmlns:a16="http://schemas.microsoft.com/office/drawing/2014/main" val="589566772"/>
                  </a:ext>
                </a:extLst>
              </a:tr>
              <a:tr h="197256">
                <a:tc>
                  <a:txBody>
                    <a:bodyPr/>
                    <a:lstStyle/>
                    <a:p>
                      <a:r>
                        <a:rPr lang="ru-RU" sz="1000" b="0" dirty="0"/>
                        <a:t>Цвет</a:t>
                      </a:r>
                      <a:endParaRPr lang="en-US" sz="1000" b="0" dirty="0"/>
                    </a:p>
                  </a:txBody>
                  <a:tcPr marL="81943" marR="81943" marT="40972" marB="40972"/>
                </a:tc>
                <a:extLst>
                  <a:ext uri="{0D108BD9-81ED-4DB2-BD59-A6C34878D82A}">
                    <a16:rowId xmlns:a16="http://schemas.microsoft.com/office/drawing/2014/main" val="4191687663"/>
                  </a:ext>
                </a:extLst>
              </a:tr>
              <a:tr h="197256">
                <a:tc>
                  <a:txBody>
                    <a:bodyPr/>
                    <a:lstStyle/>
                    <a:p>
                      <a:r>
                        <a:rPr lang="ru-RU" sz="1000" b="0" dirty="0"/>
                        <a:t>Тип кузова</a:t>
                      </a:r>
                      <a:endParaRPr lang="en-US" sz="1000" b="0" dirty="0"/>
                    </a:p>
                  </a:txBody>
                  <a:tcPr marL="81943" marR="81943" marT="40972" marB="40972"/>
                </a:tc>
                <a:extLst>
                  <a:ext uri="{0D108BD9-81ED-4DB2-BD59-A6C34878D82A}">
                    <a16:rowId xmlns:a16="http://schemas.microsoft.com/office/drawing/2014/main" val="2540209285"/>
                  </a:ext>
                </a:extLst>
              </a:tr>
            </a:tbl>
          </a:graphicData>
        </a:graphic>
      </p:graphicFrame>
      <p:sp>
        <p:nvSpPr>
          <p:cNvPr id="233" name="Google Shape;329;p32">
            <a:extLst>
              <a:ext uri="{FF2B5EF4-FFF2-40B4-BE49-F238E27FC236}">
                <a16:creationId xmlns:a16="http://schemas.microsoft.com/office/drawing/2014/main" id="{9A0C872D-6D4C-412A-B01B-FE2F17961B80}"/>
              </a:ext>
            </a:extLst>
          </p:cNvPr>
          <p:cNvSpPr txBox="1">
            <a:spLocks/>
          </p:cNvSpPr>
          <p:nvPr/>
        </p:nvSpPr>
        <p:spPr>
          <a:xfrm>
            <a:off x="3856972" y="2571750"/>
            <a:ext cx="5368484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ru-RU" sz="1200" dirty="0"/>
          </a:p>
        </p:txBody>
      </p:sp>
      <p:sp>
        <p:nvSpPr>
          <p:cNvPr id="236" name="Google Shape;329;p32">
            <a:extLst>
              <a:ext uri="{FF2B5EF4-FFF2-40B4-BE49-F238E27FC236}">
                <a16:creationId xmlns:a16="http://schemas.microsoft.com/office/drawing/2014/main" id="{4F8FC93E-2C56-415D-85A1-3967ABFBF6FA}"/>
              </a:ext>
            </a:extLst>
          </p:cNvPr>
          <p:cNvSpPr txBox="1">
            <a:spLocks/>
          </p:cNvSpPr>
          <p:nvPr/>
        </p:nvSpPr>
        <p:spPr>
          <a:xfrm>
            <a:off x="200436" y="462987"/>
            <a:ext cx="8190529" cy="87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200" b="1" dirty="0"/>
              <a:t>Сущность</a:t>
            </a:r>
            <a:r>
              <a:rPr lang="ru-RU" sz="1200" dirty="0"/>
              <a:t> (entity) представляет объекты, которые должны храниться в базе данных (как правило это объекты из реального мира). Например: Страна, Машина, Магазин и тд </a:t>
            </a:r>
            <a:br>
              <a:rPr lang="ru-RU" sz="1200" dirty="0"/>
            </a:br>
            <a:br>
              <a:rPr lang="ru-RU" sz="1200" dirty="0"/>
            </a:br>
            <a:endParaRPr lang="ru-RU" sz="1200" dirty="0"/>
          </a:p>
        </p:txBody>
      </p:sp>
      <p:sp>
        <p:nvSpPr>
          <p:cNvPr id="237" name="Right Brace 236">
            <a:extLst>
              <a:ext uri="{FF2B5EF4-FFF2-40B4-BE49-F238E27FC236}">
                <a16:creationId xmlns:a16="http://schemas.microsoft.com/office/drawing/2014/main" id="{124AAAA7-3764-43FB-9254-1EDBCC48D86E}"/>
              </a:ext>
            </a:extLst>
          </p:cNvPr>
          <p:cNvSpPr/>
          <p:nvPr/>
        </p:nvSpPr>
        <p:spPr>
          <a:xfrm rot="16200000" flipV="1">
            <a:off x="6639045" y="1144765"/>
            <a:ext cx="237360" cy="4371451"/>
          </a:xfrm>
          <a:prstGeom prst="rightBrace">
            <a:avLst>
              <a:gd name="adj1" fmla="val 42948"/>
              <a:gd name="adj2" fmla="val 50000"/>
            </a:avLst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8" name="Google Shape;329;p32">
            <a:extLst>
              <a:ext uri="{FF2B5EF4-FFF2-40B4-BE49-F238E27FC236}">
                <a16:creationId xmlns:a16="http://schemas.microsoft.com/office/drawing/2014/main" id="{68641053-EAC1-4FAA-9124-2C6319BD0682}"/>
              </a:ext>
            </a:extLst>
          </p:cNvPr>
          <p:cNvSpPr txBox="1">
            <a:spLocks/>
          </p:cNvSpPr>
          <p:nvPr/>
        </p:nvSpPr>
        <p:spPr>
          <a:xfrm>
            <a:off x="6065453" y="2750656"/>
            <a:ext cx="217037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200" dirty="0"/>
              <a:t>Колонки (Атрибуты)</a:t>
            </a:r>
          </a:p>
        </p:txBody>
      </p:sp>
      <p:sp>
        <p:nvSpPr>
          <p:cNvPr id="239" name="Google Shape;329;p32">
            <a:extLst>
              <a:ext uri="{FF2B5EF4-FFF2-40B4-BE49-F238E27FC236}">
                <a16:creationId xmlns:a16="http://schemas.microsoft.com/office/drawing/2014/main" id="{E25B2646-319D-4C29-9511-EA41015D7476}"/>
              </a:ext>
            </a:extLst>
          </p:cNvPr>
          <p:cNvSpPr txBox="1">
            <a:spLocks/>
          </p:cNvSpPr>
          <p:nvPr/>
        </p:nvSpPr>
        <p:spPr>
          <a:xfrm>
            <a:off x="3777982" y="3657913"/>
            <a:ext cx="217037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Атрибуты</a:t>
            </a:r>
          </a:p>
        </p:txBody>
      </p:sp>
      <p:sp>
        <p:nvSpPr>
          <p:cNvPr id="240" name="Right Brace 239">
            <a:extLst>
              <a:ext uri="{FF2B5EF4-FFF2-40B4-BE49-F238E27FC236}">
                <a16:creationId xmlns:a16="http://schemas.microsoft.com/office/drawing/2014/main" id="{40ED64E5-DF4A-404B-9903-B07321675C4E}"/>
              </a:ext>
            </a:extLst>
          </p:cNvPr>
          <p:cNvSpPr/>
          <p:nvPr/>
        </p:nvSpPr>
        <p:spPr>
          <a:xfrm>
            <a:off x="3644259" y="3492512"/>
            <a:ext cx="133723" cy="1115076"/>
          </a:xfrm>
          <a:prstGeom prst="rightBrace">
            <a:avLst>
              <a:gd name="adj1" fmla="val 42948"/>
              <a:gd name="adj2" fmla="val 50000"/>
            </a:avLst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0" name="Google Shape;329;p32">
            <a:extLst>
              <a:ext uri="{FF2B5EF4-FFF2-40B4-BE49-F238E27FC236}">
                <a16:creationId xmlns:a16="http://schemas.microsoft.com/office/drawing/2014/main" id="{410E5FD4-7705-4B6A-AB4D-A6471C5D7F75}"/>
              </a:ext>
            </a:extLst>
          </p:cNvPr>
          <p:cNvSpPr txBox="1">
            <a:spLocks/>
          </p:cNvSpPr>
          <p:nvPr/>
        </p:nvSpPr>
        <p:spPr>
          <a:xfrm>
            <a:off x="3599156" y="1129981"/>
            <a:ext cx="3102410" cy="181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200" b="1" dirty="0"/>
              <a:t>БД Учебное заведение: </a:t>
            </a:r>
            <a:br>
              <a:rPr lang="ru-RU" sz="1200" dirty="0"/>
            </a:br>
            <a:r>
              <a:rPr lang="ru-RU" sz="1200" dirty="0"/>
              <a:t>студенты (ученики);</a:t>
            </a:r>
            <a:br>
              <a:rPr lang="ru-RU" sz="1200" dirty="0"/>
            </a:br>
            <a:r>
              <a:rPr lang="ru-RU" sz="1200" dirty="0"/>
              <a:t>преподаватели;</a:t>
            </a:r>
            <a:br>
              <a:rPr lang="ru-RU" sz="1200" dirty="0"/>
            </a:br>
            <a:r>
              <a:rPr lang="ru-RU" sz="1200" dirty="0"/>
              <a:t>группы;</a:t>
            </a:r>
            <a:br>
              <a:rPr lang="ru-RU" sz="1200" dirty="0"/>
            </a:br>
            <a:r>
              <a:rPr lang="ru-RU" sz="1200" dirty="0"/>
              <a:t>дисциплины, которые изучаются.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ru-RU" sz="1200" dirty="0"/>
          </a:p>
        </p:txBody>
      </p:sp>
      <p:sp>
        <p:nvSpPr>
          <p:cNvPr id="251" name="Google Shape;329;p32">
            <a:extLst>
              <a:ext uri="{FF2B5EF4-FFF2-40B4-BE49-F238E27FC236}">
                <a16:creationId xmlns:a16="http://schemas.microsoft.com/office/drawing/2014/main" id="{28B7D295-6FAE-43E8-BB4D-8431CFECD8FE}"/>
              </a:ext>
            </a:extLst>
          </p:cNvPr>
          <p:cNvSpPr txBox="1">
            <a:spLocks/>
          </p:cNvSpPr>
          <p:nvPr/>
        </p:nvSpPr>
        <p:spPr>
          <a:xfrm>
            <a:off x="288725" y="1116914"/>
            <a:ext cx="3460787" cy="123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200" dirty="0"/>
              <a:t>В </a:t>
            </a:r>
            <a:r>
              <a:rPr lang="ru-RU" sz="1200" b="1" dirty="0"/>
              <a:t>БДх книжного магазина </a:t>
            </a:r>
            <a:r>
              <a:rPr lang="ru-RU" sz="1200" dirty="0"/>
              <a:t>можно выделить следующие сущности:</a:t>
            </a:r>
            <a:br>
              <a:rPr lang="ru-RU" sz="1200" dirty="0"/>
            </a:br>
            <a:r>
              <a:rPr lang="ru-RU" sz="1200" dirty="0"/>
              <a:t>книга;</a:t>
            </a:r>
            <a:br>
              <a:rPr lang="ru-RU" sz="1200" dirty="0"/>
            </a:br>
            <a:r>
              <a:rPr lang="ru-RU" sz="1200" dirty="0"/>
              <a:t>поставщик;</a:t>
            </a:r>
            <a:br>
              <a:rPr lang="ru-RU" sz="1200" dirty="0"/>
            </a:br>
            <a:r>
              <a:rPr lang="ru-RU" sz="1200" dirty="0"/>
              <a:t>размещение в магазине.</a:t>
            </a:r>
          </a:p>
        </p:txBody>
      </p:sp>
      <p:sp>
        <p:nvSpPr>
          <p:cNvPr id="252" name="Google Shape;329;p32">
            <a:extLst>
              <a:ext uri="{FF2B5EF4-FFF2-40B4-BE49-F238E27FC236}">
                <a16:creationId xmlns:a16="http://schemas.microsoft.com/office/drawing/2014/main" id="{60CAB39C-B85F-4CC8-BC5D-B4F6DC993EBD}"/>
              </a:ext>
            </a:extLst>
          </p:cNvPr>
          <p:cNvSpPr txBox="1">
            <a:spLocks/>
          </p:cNvSpPr>
          <p:nvPr/>
        </p:nvSpPr>
        <p:spPr>
          <a:xfrm>
            <a:off x="1605062" y="3682651"/>
            <a:ext cx="217037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Атрибуты</a:t>
            </a:r>
          </a:p>
        </p:txBody>
      </p:sp>
      <p:sp>
        <p:nvSpPr>
          <p:cNvPr id="253" name="Right Brace 252">
            <a:extLst>
              <a:ext uri="{FF2B5EF4-FFF2-40B4-BE49-F238E27FC236}">
                <a16:creationId xmlns:a16="http://schemas.microsoft.com/office/drawing/2014/main" id="{6303A3C3-E4DE-49F7-AA78-29E0D992FF34}"/>
              </a:ext>
            </a:extLst>
          </p:cNvPr>
          <p:cNvSpPr/>
          <p:nvPr/>
        </p:nvSpPr>
        <p:spPr>
          <a:xfrm>
            <a:off x="1471339" y="3506362"/>
            <a:ext cx="133723" cy="1115076"/>
          </a:xfrm>
          <a:prstGeom prst="rightBrace">
            <a:avLst>
              <a:gd name="adj1" fmla="val 42948"/>
              <a:gd name="adj2" fmla="val 50000"/>
            </a:avLst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4" name="Google Shape;329;p32">
            <a:extLst>
              <a:ext uri="{FF2B5EF4-FFF2-40B4-BE49-F238E27FC236}">
                <a16:creationId xmlns:a16="http://schemas.microsoft.com/office/drawing/2014/main" id="{CA633029-0322-477D-8EB8-31345AA04737}"/>
              </a:ext>
            </a:extLst>
          </p:cNvPr>
          <p:cNvSpPr txBox="1">
            <a:spLocks/>
          </p:cNvSpPr>
          <p:nvPr/>
        </p:nvSpPr>
        <p:spPr>
          <a:xfrm>
            <a:off x="4531193" y="4540771"/>
            <a:ext cx="217037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b="1" dirty="0"/>
              <a:t>Таблица Машины</a:t>
            </a:r>
          </a:p>
        </p:txBody>
      </p:sp>
    </p:spTree>
    <p:extLst>
      <p:ext uri="{BB962C8B-B14F-4D97-AF65-F5344CB8AC3E}">
        <p14:creationId xmlns:p14="http://schemas.microsoft.com/office/powerpoint/2010/main" val="113709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animBg="1"/>
      <p:bldP spid="240" grpId="0" animBg="1"/>
      <p:bldP spid="2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103254" y="111599"/>
            <a:ext cx="677418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Первичный ключ</a:t>
            </a:r>
          </a:p>
        </p:txBody>
      </p:sp>
      <p:graphicFrame>
        <p:nvGraphicFramePr>
          <p:cNvPr id="25" name="Table 26">
            <a:extLst>
              <a:ext uri="{FF2B5EF4-FFF2-40B4-BE49-F238E27FC236}">
                <a16:creationId xmlns:a16="http://schemas.microsoft.com/office/drawing/2014/main" id="{7236A7EB-3AD0-4BCE-B750-8646D1F8D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010657"/>
              </p:ext>
            </p:extLst>
          </p:nvPr>
        </p:nvGraphicFramePr>
        <p:xfrm>
          <a:off x="484254" y="1748057"/>
          <a:ext cx="6109075" cy="1405008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1352925">
                  <a:extLst>
                    <a:ext uri="{9D8B030D-6E8A-4147-A177-3AD203B41FA5}">
                      <a16:colId xmlns:a16="http://schemas.microsoft.com/office/drawing/2014/main" val="2951347691"/>
                    </a:ext>
                  </a:extLst>
                </a:gridCol>
                <a:gridCol w="1090705">
                  <a:extLst>
                    <a:ext uri="{9D8B030D-6E8A-4147-A177-3AD203B41FA5}">
                      <a16:colId xmlns:a16="http://schemas.microsoft.com/office/drawing/2014/main" val="4079054335"/>
                    </a:ext>
                  </a:extLst>
                </a:gridCol>
                <a:gridCol w="1221815">
                  <a:extLst>
                    <a:ext uri="{9D8B030D-6E8A-4147-A177-3AD203B41FA5}">
                      <a16:colId xmlns:a16="http://schemas.microsoft.com/office/drawing/2014/main" val="2776966940"/>
                    </a:ext>
                  </a:extLst>
                </a:gridCol>
                <a:gridCol w="1221815">
                  <a:extLst>
                    <a:ext uri="{9D8B030D-6E8A-4147-A177-3AD203B41FA5}">
                      <a16:colId xmlns:a16="http://schemas.microsoft.com/office/drawing/2014/main" val="329810639"/>
                    </a:ext>
                  </a:extLst>
                </a:gridCol>
                <a:gridCol w="1221815">
                  <a:extLst>
                    <a:ext uri="{9D8B030D-6E8A-4147-A177-3AD203B41FA5}">
                      <a16:colId xmlns:a16="http://schemas.microsoft.com/office/drawing/2014/main" val="2986566667"/>
                    </a:ext>
                  </a:extLst>
                </a:gridCol>
              </a:tblGrid>
              <a:tr h="209811">
                <a:tc>
                  <a:txBody>
                    <a:bodyPr/>
                    <a:lstStyle/>
                    <a:p>
                      <a:r>
                        <a:rPr lang="ru-RU" sz="1000" dirty="0"/>
                        <a:t>    Номер модели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Год выпуска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Производитель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Цвет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Тип кузова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2241522547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/>
                        <a:t>10123</a:t>
                      </a: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1991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Желтый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Седан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2061567759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/>
                        <a:t>10124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1976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Синий</a:t>
                      </a: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Хетчбэк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2208235217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/>
                        <a:t>10125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2000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Желтый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Универсал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3740259366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/>
                        <a:t>10126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2005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4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Черный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Лифтбэк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1458868717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/>
                        <a:t>10127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1988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3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Белый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Седан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2266003797"/>
                  </a:ext>
                </a:extLst>
              </a:tr>
            </a:tbl>
          </a:graphicData>
        </a:graphic>
      </p:graphicFrame>
      <p:grpSp>
        <p:nvGrpSpPr>
          <p:cNvPr id="52" name="Group 51">
            <a:extLst>
              <a:ext uri="{FF2B5EF4-FFF2-40B4-BE49-F238E27FC236}">
                <a16:creationId xmlns:a16="http://schemas.microsoft.com/office/drawing/2014/main" id="{575F56FE-DE3B-4CB4-B3E5-6DF2E80988DD}"/>
              </a:ext>
            </a:extLst>
          </p:cNvPr>
          <p:cNvGrpSpPr/>
          <p:nvPr/>
        </p:nvGrpSpPr>
        <p:grpSpPr>
          <a:xfrm>
            <a:off x="725554" y="1473606"/>
            <a:ext cx="592669" cy="307777"/>
            <a:chOff x="230712" y="1336958"/>
            <a:chExt cx="592669" cy="307777"/>
          </a:xfrm>
        </p:grpSpPr>
        <p:pic>
          <p:nvPicPr>
            <p:cNvPr id="43" name="Graphic 42" descr="Key with solid fill">
              <a:extLst>
                <a:ext uri="{FF2B5EF4-FFF2-40B4-BE49-F238E27FC236}">
                  <a16:creationId xmlns:a16="http://schemas.microsoft.com/office/drawing/2014/main" id="{6C32711A-99CD-4478-9232-6C4543BFA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230712" y="1365617"/>
              <a:ext cx="245538" cy="245538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52B970F-495F-416E-84D6-E4D66D2338FC}"/>
                </a:ext>
              </a:extLst>
            </p:cNvPr>
            <p:cNvSpPr txBox="1"/>
            <p:nvPr/>
          </p:nvSpPr>
          <p:spPr>
            <a:xfrm>
              <a:off x="353481" y="1336958"/>
              <a:ext cx="4699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</a:rPr>
                <a:t>Pk </a:t>
              </a:r>
              <a:endParaRPr lang="en-US" dirty="0"/>
            </a:p>
          </p:txBody>
        </p:sp>
      </p:grpSp>
      <p:sp>
        <p:nvSpPr>
          <p:cNvPr id="66" name="Google Shape;329;p32">
            <a:extLst>
              <a:ext uri="{FF2B5EF4-FFF2-40B4-BE49-F238E27FC236}">
                <a16:creationId xmlns:a16="http://schemas.microsoft.com/office/drawing/2014/main" id="{10E740F4-2807-4594-873A-5C75A4552F19}"/>
              </a:ext>
            </a:extLst>
          </p:cNvPr>
          <p:cNvSpPr txBox="1">
            <a:spLocks/>
          </p:cNvSpPr>
          <p:nvPr/>
        </p:nvSpPr>
        <p:spPr>
          <a:xfrm>
            <a:off x="293754" y="472964"/>
            <a:ext cx="7182660" cy="603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400" dirty="0"/>
              <a:t>Первичный ключ (</a:t>
            </a:r>
            <a:r>
              <a:rPr lang="en-US" sz="1400" dirty="0"/>
              <a:t>Primary Key </a:t>
            </a:r>
            <a:r>
              <a:rPr lang="ru-RU" sz="1400" dirty="0"/>
              <a:t>или </a:t>
            </a:r>
            <a:r>
              <a:rPr lang="en-US" sz="1400" dirty="0"/>
              <a:t>PK</a:t>
            </a:r>
            <a:r>
              <a:rPr lang="ru-RU" sz="1400" dirty="0"/>
              <a:t>) это уникальный идентификатор. Это некое значение которое однозначно обозначает строку в таблице </a:t>
            </a:r>
            <a:endParaRPr lang="en-US" sz="14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ru-RU" sz="1400" dirty="0"/>
          </a:p>
        </p:txBody>
      </p:sp>
      <p:sp>
        <p:nvSpPr>
          <p:cNvPr id="67" name="Google Shape;329;p32">
            <a:extLst>
              <a:ext uri="{FF2B5EF4-FFF2-40B4-BE49-F238E27FC236}">
                <a16:creationId xmlns:a16="http://schemas.microsoft.com/office/drawing/2014/main" id="{94A5720C-E7CA-4683-A7DF-8108E4FC8AEA}"/>
              </a:ext>
            </a:extLst>
          </p:cNvPr>
          <p:cNvSpPr txBox="1">
            <a:spLocks/>
          </p:cNvSpPr>
          <p:nvPr/>
        </p:nvSpPr>
        <p:spPr>
          <a:xfrm>
            <a:off x="249304" y="3557294"/>
            <a:ext cx="7182660" cy="78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/>
            <a:r>
              <a:rPr lang="ru-RU" sz="1200" dirty="0"/>
              <a:t>Ключ должен однозначно определять каждую строку</a:t>
            </a:r>
          </a:p>
          <a:p>
            <a:pPr algn="l"/>
            <a:r>
              <a:rPr lang="ru-RU" sz="1200" dirty="0"/>
              <a:t>В нем не должно быть пустых или отсутствующих значений — он всегда содержит значение</a:t>
            </a:r>
          </a:p>
          <a:p>
            <a:pPr algn="l"/>
            <a:r>
              <a:rPr lang="ru-RU" sz="1200" dirty="0"/>
              <a:t>Ключ крайне редко изменяется (в идеале — никогда)</a:t>
            </a:r>
          </a:p>
          <a:p>
            <a:r>
              <a:rPr lang="ru-RU" sz="1200" dirty="0"/>
              <a:t>Первичный ключ может состоять не из одного столбца, а из нескольких. То есть идентификатором строки будет выступать не одно значение в одном столбце, а комбинация значений в нескольких столбцах. </a:t>
            </a:r>
            <a:endParaRPr lang="en-US" sz="12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ru-RU" sz="1200" dirty="0"/>
          </a:p>
        </p:txBody>
      </p:sp>
      <p:pic>
        <p:nvPicPr>
          <p:cNvPr id="58" name="Graphic 57" descr="Lightbulb and gear outline">
            <a:extLst>
              <a:ext uri="{FF2B5EF4-FFF2-40B4-BE49-F238E27FC236}">
                <a16:creationId xmlns:a16="http://schemas.microsoft.com/office/drawing/2014/main" id="{2133ACC9-EF56-4225-B2A6-3043123EF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601980" y="3383850"/>
            <a:ext cx="370995" cy="370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171880" y="123178"/>
            <a:ext cx="564642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dirty="0"/>
              <a:t>Внешний ключ</a:t>
            </a:r>
            <a:br>
              <a:rPr lang="en-US" sz="2400" dirty="0"/>
            </a:br>
            <a:endParaRPr lang="ru-RU" dirty="0"/>
          </a:p>
        </p:txBody>
      </p:sp>
      <p:graphicFrame>
        <p:nvGraphicFramePr>
          <p:cNvPr id="21" name="Table 22">
            <a:extLst>
              <a:ext uri="{FF2B5EF4-FFF2-40B4-BE49-F238E27FC236}">
                <a16:creationId xmlns:a16="http://schemas.microsoft.com/office/drawing/2014/main" id="{B5353206-A39D-4BDA-B707-A0B5F0444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5969"/>
              </p:ext>
            </p:extLst>
          </p:nvPr>
        </p:nvGraphicFramePr>
        <p:xfrm>
          <a:off x="1256448" y="3604664"/>
          <a:ext cx="4787445" cy="1252700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1595815">
                  <a:extLst>
                    <a:ext uri="{9D8B030D-6E8A-4147-A177-3AD203B41FA5}">
                      <a16:colId xmlns:a16="http://schemas.microsoft.com/office/drawing/2014/main" val="352134954"/>
                    </a:ext>
                  </a:extLst>
                </a:gridCol>
                <a:gridCol w="1595815">
                  <a:extLst>
                    <a:ext uri="{9D8B030D-6E8A-4147-A177-3AD203B41FA5}">
                      <a16:colId xmlns:a16="http://schemas.microsoft.com/office/drawing/2014/main" val="3013499126"/>
                    </a:ext>
                  </a:extLst>
                </a:gridCol>
                <a:gridCol w="1595815">
                  <a:extLst>
                    <a:ext uri="{9D8B030D-6E8A-4147-A177-3AD203B41FA5}">
                      <a16:colId xmlns:a16="http://schemas.microsoft.com/office/drawing/2014/main" val="2661382918"/>
                    </a:ext>
                  </a:extLst>
                </a:gridCol>
              </a:tblGrid>
              <a:tr h="273098">
                <a:tc>
                  <a:txBody>
                    <a:bodyPr/>
                    <a:lstStyle/>
                    <a:p>
                      <a:r>
                        <a:rPr lang="ru-RU" sz="1000" dirty="0"/>
                        <a:t>    Номер производителя</a:t>
                      </a:r>
                      <a:endParaRPr lang="en-US" sz="1000" dirty="0"/>
                    </a:p>
                  </a:txBody>
                  <a:tcPr marL="67660" marR="67660" marT="33830" marB="33830"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Имя производителя</a:t>
                      </a:r>
                      <a:endParaRPr lang="en-US" sz="1000" dirty="0"/>
                    </a:p>
                  </a:txBody>
                  <a:tcPr marL="67660" marR="67660" marT="33830" marB="33830"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Страна производства</a:t>
                      </a:r>
                      <a:endParaRPr lang="en-US" sz="1000" dirty="0"/>
                    </a:p>
                  </a:txBody>
                  <a:tcPr marL="67660" marR="67660" marT="33830" marB="33830">
                    <a:solidFill>
                      <a:srgbClr val="39C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7653"/>
                  </a:ext>
                </a:extLst>
              </a:tr>
              <a:tr h="201195"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rgbClr val="FFC000"/>
                        </a:solidFill>
                      </a:endParaRPr>
                    </a:p>
                  </a:txBody>
                  <a:tcPr marL="67660" marR="67660" marT="33830" marB="33830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Toyota</a:t>
                      </a:r>
                      <a:endParaRPr lang="en-US" sz="1000" b="0" dirty="0"/>
                    </a:p>
                  </a:txBody>
                  <a:tcPr marL="67660" marR="67660" marT="33830" marB="33830"/>
                </a:tc>
                <a:tc>
                  <a:txBody>
                    <a:bodyPr/>
                    <a:lstStyle/>
                    <a:p>
                      <a:r>
                        <a:rPr lang="ru-RU" sz="1000" b="0" dirty="0"/>
                        <a:t>Япония</a:t>
                      </a:r>
                      <a:endParaRPr lang="en-US" sz="1000" b="0" dirty="0"/>
                    </a:p>
                  </a:txBody>
                  <a:tcPr marL="67660" marR="67660" marT="33830" marB="33830"/>
                </a:tc>
                <a:extLst>
                  <a:ext uri="{0D108BD9-81ED-4DB2-BD59-A6C34878D82A}">
                    <a16:rowId xmlns:a16="http://schemas.microsoft.com/office/drawing/2014/main" val="1626535454"/>
                  </a:ext>
                </a:extLst>
              </a:tr>
              <a:tr h="201195"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en-US" sz="1000" b="1" dirty="0">
                        <a:solidFill>
                          <a:srgbClr val="FFC000"/>
                        </a:solidFill>
                      </a:endParaRPr>
                    </a:p>
                  </a:txBody>
                  <a:tcPr marL="67660" marR="67660" marT="33830" marB="33830"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BMW</a:t>
                      </a:r>
                    </a:p>
                  </a:txBody>
                  <a:tcPr marL="67660" marR="67660" marT="33830" marB="33830"/>
                </a:tc>
                <a:tc>
                  <a:txBody>
                    <a:bodyPr/>
                    <a:lstStyle/>
                    <a:p>
                      <a:r>
                        <a:rPr lang="ru-RU" sz="1000" b="0" dirty="0"/>
                        <a:t>Германия</a:t>
                      </a:r>
                      <a:endParaRPr lang="en-US" sz="1000" b="0" dirty="0"/>
                    </a:p>
                  </a:txBody>
                  <a:tcPr marL="67660" marR="67660" marT="33830" marB="33830"/>
                </a:tc>
                <a:extLst>
                  <a:ext uri="{0D108BD9-81ED-4DB2-BD59-A6C34878D82A}">
                    <a16:rowId xmlns:a16="http://schemas.microsoft.com/office/drawing/2014/main" val="1952427396"/>
                  </a:ext>
                </a:extLst>
              </a:tr>
              <a:tr h="201195"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C000"/>
                          </a:solidFill>
                        </a:rPr>
                        <a:t>3</a:t>
                      </a:r>
                      <a:endParaRPr lang="en-US" sz="1000" b="1" dirty="0">
                        <a:solidFill>
                          <a:srgbClr val="FFC000"/>
                        </a:solidFill>
                      </a:endParaRPr>
                    </a:p>
                  </a:txBody>
                  <a:tcPr marL="67660" marR="67660" marT="33830" marB="3383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Ford Motor</a:t>
                      </a:r>
                    </a:p>
                  </a:txBody>
                  <a:tcPr marL="67660" marR="67660" marT="33830" marB="33830"/>
                </a:tc>
                <a:tc>
                  <a:txBody>
                    <a:bodyPr/>
                    <a:lstStyle/>
                    <a:p>
                      <a:r>
                        <a:rPr lang="ru-RU" sz="1000" b="0" dirty="0"/>
                        <a:t>США</a:t>
                      </a:r>
                      <a:endParaRPr lang="en-US" sz="1000" b="0" dirty="0"/>
                    </a:p>
                  </a:txBody>
                  <a:tcPr marL="67660" marR="67660" marT="33830" marB="33830"/>
                </a:tc>
                <a:extLst>
                  <a:ext uri="{0D108BD9-81ED-4DB2-BD59-A6C34878D82A}">
                    <a16:rowId xmlns:a16="http://schemas.microsoft.com/office/drawing/2014/main" val="1870966865"/>
                  </a:ext>
                </a:extLst>
              </a:tr>
              <a:tr h="201195"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en-US" sz="1000" b="1" dirty="0">
                        <a:solidFill>
                          <a:srgbClr val="FFC000"/>
                        </a:solidFill>
                      </a:endParaRPr>
                    </a:p>
                  </a:txBody>
                  <a:tcPr marL="67660" marR="67660" marT="33830" marB="3383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Hyundai–Kia</a:t>
                      </a:r>
                      <a:endParaRPr lang="en-US" sz="1000" b="0" dirty="0"/>
                    </a:p>
                  </a:txBody>
                  <a:tcPr marL="67660" marR="67660" marT="33830" marB="33830"/>
                </a:tc>
                <a:tc>
                  <a:txBody>
                    <a:bodyPr/>
                    <a:lstStyle/>
                    <a:p>
                      <a:r>
                        <a:rPr lang="ru-RU" sz="1000" b="0" dirty="0"/>
                        <a:t>Южная Корея</a:t>
                      </a:r>
                      <a:endParaRPr lang="en-US" sz="1000" b="0" dirty="0"/>
                    </a:p>
                  </a:txBody>
                  <a:tcPr marL="67660" marR="67660" marT="33830" marB="33830"/>
                </a:tc>
                <a:extLst>
                  <a:ext uri="{0D108BD9-81ED-4DB2-BD59-A6C34878D82A}">
                    <a16:rowId xmlns:a16="http://schemas.microsoft.com/office/drawing/2014/main" val="3356020426"/>
                  </a:ext>
                </a:extLst>
              </a:tr>
            </a:tbl>
          </a:graphicData>
        </a:graphic>
      </p:graphicFrame>
      <p:graphicFrame>
        <p:nvGraphicFramePr>
          <p:cNvPr id="25" name="Table 26">
            <a:extLst>
              <a:ext uri="{FF2B5EF4-FFF2-40B4-BE49-F238E27FC236}">
                <a16:creationId xmlns:a16="http://schemas.microsoft.com/office/drawing/2014/main" id="{7236A7EB-3AD0-4BCE-B750-8646D1F8D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909720"/>
              </p:ext>
            </p:extLst>
          </p:nvPr>
        </p:nvGraphicFramePr>
        <p:xfrm>
          <a:off x="1223394" y="1600824"/>
          <a:ext cx="6109075" cy="1405008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1352925">
                  <a:extLst>
                    <a:ext uri="{9D8B030D-6E8A-4147-A177-3AD203B41FA5}">
                      <a16:colId xmlns:a16="http://schemas.microsoft.com/office/drawing/2014/main" val="2951347691"/>
                    </a:ext>
                  </a:extLst>
                </a:gridCol>
                <a:gridCol w="1090705">
                  <a:extLst>
                    <a:ext uri="{9D8B030D-6E8A-4147-A177-3AD203B41FA5}">
                      <a16:colId xmlns:a16="http://schemas.microsoft.com/office/drawing/2014/main" val="4079054335"/>
                    </a:ext>
                  </a:extLst>
                </a:gridCol>
                <a:gridCol w="1221815">
                  <a:extLst>
                    <a:ext uri="{9D8B030D-6E8A-4147-A177-3AD203B41FA5}">
                      <a16:colId xmlns:a16="http://schemas.microsoft.com/office/drawing/2014/main" val="2776966940"/>
                    </a:ext>
                  </a:extLst>
                </a:gridCol>
                <a:gridCol w="1221815">
                  <a:extLst>
                    <a:ext uri="{9D8B030D-6E8A-4147-A177-3AD203B41FA5}">
                      <a16:colId xmlns:a16="http://schemas.microsoft.com/office/drawing/2014/main" val="329810639"/>
                    </a:ext>
                  </a:extLst>
                </a:gridCol>
                <a:gridCol w="1221815">
                  <a:extLst>
                    <a:ext uri="{9D8B030D-6E8A-4147-A177-3AD203B41FA5}">
                      <a16:colId xmlns:a16="http://schemas.microsoft.com/office/drawing/2014/main" val="2986566667"/>
                    </a:ext>
                  </a:extLst>
                </a:gridCol>
              </a:tblGrid>
              <a:tr h="209811">
                <a:tc>
                  <a:txBody>
                    <a:bodyPr/>
                    <a:lstStyle/>
                    <a:p>
                      <a:r>
                        <a:rPr lang="ru-RU" sz="1000" dirty="0"/>
                        <a:t>    Номер модели</a:t>
                      </a:r>
                      <a:endParaRPr lang="en-US" sz="1000" dirty="0"/>
                    </a:p>
                  </a:txBody>
                  <a:tcPr marL="81768" marR="81768" marT="40884" marB="40884"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Год выпуска</a:t>
                      </a:r>
                      <a:endParaRPr lang="en-US" sz="1000" dirty="0"/>
                    </a:p>
                  </a:txBody>
                  <a:tcPr marL="81768" marR="81768" marT="40884" marB="40884"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Производитель</a:t>
                      </a:r>
                      <a:endParaRPr lang="en-US" sz="1000" dirty="0"/>
                    </a:p>
                  </a:txBody>
                  <a:tcPr marL="81768" marR="81768" marT="40884" marB="40884"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Цвет</a:t>
                      </a:r>
                      <a:endParaRPr lang="en-US" sz="1000" dirty="0"/>
                    </a:p>
                  </a:txBody>
                  <a:tcPr marL="81768" marR="81768" marT="40884" marB="40884"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Тип кузова</a:t>
                      </a:r>
                      <a:endParaRPr lang="en-US" sz="1000" dirty="0"/>
                    </a:p>
                  </a:txBody>
                  <a:tcPr marL="81768" marR="81768" marT="40884" marB="40884">
                    <a:solidFill>
                      <a:srgbClr val="39C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522547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rgbClr val="92D050"/>
                          </a:solidFill>
                        </a:rPr>
                        <a:t>10123</a:t>
                      </a: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1991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rgbClr val="FFC000"/>
                        </a:solidFill>
                      </a:endParaRP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Желтый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Седан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2061567759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rgbClr val="92D050"/>
                          </a:solidFill>
                        </a:rPr>
                        <a:t>10124</a:t>
                      </a:r>
                      <a:endParaRPr lang="en-US" sz="1000" dirty="0">
                        <a:solidFill>
                          <a:srgbClr val="92D050"/>
                        </a:solidFill>
                      </a:endParaRP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1976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en-US" sz="1000" b="1" dirty="0">
                        <a:solidFill>
                          <a:srgbClr val="FFC000"/>
                        </a:solidFill>
                      </a:endParaRP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Синий</a:t>
                      </a: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Хетчбэк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2208235217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rgbClr val="92D050"/>
                          </a:solidFill>
                        </a:rPr>
                        <a:t>10125</a:t>
                      </a:r>
                      <a:endParaRPr lang="en-US" sz="1000" dirty="0">
                        <a:solidFill>
                          <a:srgbClr val="92D050"/>
                        </a:solidFill>
                      </a:endParaRP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2000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rgbClr val="FFC000"/>
                        </a:solidFill>
                      </a:endParaRP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Желтый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Универсал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3740259366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rgbClr val="92D050"/>
                          </a:solidFill>
                        </a:rPr>
                        <a:t>10126</a:t>
                      </a:r>
                      <a:endParaRPr lang="en-US" sz="1000" dirty="0">
                        <a:solidFill>
                          <a:srgbClr val="92D050"/>
                        </a:solidFill>
                      </a:endParaRP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2005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en-US" sz="1000" b="1" dirty="0">
                        <a:solidFill>
                          <a:srgbClr val="FFC000"/>
                        </a:solidFill>
                      </a:endParaRP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Черный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Лифтбэк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1458868717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rgbClr val="92D050"/>
                          </a:solidFill>
                        </a:rPr>
                        <a:t>10127</a:t>
                      </a:r>
                      <a:endParaRPr lang="en-US" sz="1000" dirty="0">
                        <a:solidFill>
                          <a:srgbClr val="92D050"/>
                        </a:solidFill>
                      </a:endParaRP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1988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C000"/>
                          </a:solidFill>
                        </a:rPr>
                        <a:t>3</a:t>
                      </a:r>
                      <a:endParaRPr lang="en-US" sz="1000" b="1" dirty="0">
                        <a:solidFill>
                          <a:srgbClr val="FFC000"/>
                        </a:solidFill>
                      </a:endParaRP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Белый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Седан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2266003797"/>
                  </a:ext>
                </a:extLst>
              </a:tr>
            </a:tbl>
          </a:graphicData>
        </a:graphic>
      </p:graphicFrame>
      <p:pic>
        <p:nvPicPr>
          <p:cNvPr id="33" name="Graphic 32" descr="Key with solid fill">
            <a:extLst>
              <a:ext uri="{FF2B5EF4-FFF2-40B4-BE49-F238E27FC236}">
                <a16:creationId xmlns:a16="http://schemas.microsoft.com/office/drawing/2014/main" id="{FAF546E9-32E9-463F-8D16-3A02529AA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300753" y="3306086"/>
            <a:ext cx="245538" cy="245538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B6F7B726-BE98-457F-9BB4-1ECB7ECA7507}"/>
              </a:ext>
            </a:extLst>
          </p:cNvPr>
          <p:cNvGrpSpPr/>
          <p:nvPr/>
        </p:nvGrpSpPr>
        <p:grpSpPr>
          <a:xfrm>
            <a:off x="3592077" y="1309996"/>
            <a:ext cx="589678" cy="307777"/>
            <a:chOff x="2739189" y="1357320"/>
            <a:chExt cx="589678" cy="307777"/>
          </a:xfrm>
        </p:grpSpPr>
        <p:pic>
          <p:nvPicPr>
            <p:cNvPr id="44" name="Graphic 43" descr="Key with solid fill">
              <a:extLst>
                <a:ext uri="{FF2B5EF4-FFF2-40B4-BE49-F238E27FC236}">
                  <a16:creationId xmlns:a16="http://schemas.microsoft.com/office/drawing/2014/main" id="{F845D8F4-E62A-415D-BB3A-5360A1333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2739189" y="1363086"/>
              <a:ext cx="245538" cy="245538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75230D2-1755-414F-B423-B71FC3771B8C}"/>
                </a:ext>
              </a:extLst>
            </p:cNvPr>
            <p:cNvSpPr txBox="1"/>
            <p:nvPr/>
          </p:nvSpPr>
          <p:spPr>
            <a:xfrm>
              <a:off x="2852617" y="1357320"/>
              <a:ext cx="4762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</a:rPr>
                <a:t>Fk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endParaRPr lang="en-US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6BAB5DC-3D65-4D29-9B4C-8C890D07C19D}"/>
              </a:ext>
            </a:extLst>
          </p:cNvPr>
          <p:cNvSpPr txBox="1"/>
          <p:nvPr/>
        </p:nvSpPr>
        <p:spPr>
          <a:xfrm>
            <a:off x="1461715" y="3301101"/>
            <a:ext cx="469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Pk </a:t>
            </a:r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75F56FE-DE3B-4CB4-B3E5-6DF2E80988DD}"/>
              </a:ext>
            </a:extLst>
          </p:cNvPr>
          <p:cNvGrpSpPr/>
          <p:nvPr/>
        </p:nvGrpSpPr>
        <p:grpSpPr>
          <a:xfrm>
            <a:off x="1223394" y="1277116"/>
            <a:ext cx="592669" cy="307777"/>
            <a:chOff x="230712" y="1336958"/>
            <a:chExt cx="592669" cy="307777"/>
          </a:xfrm>
        </p:grpSpPr>
        <p:pic>
          <p:nvPicPr>
            <p:cNvPr id="43" name="Graphic 42" descr="Key with solid fill">
              <a:extLst>
                <a:ext uri="{FF2B5EF4-FFF2-40B4-BE49-F238E27FC236}">
                  <a16:creationId xmlns:a16="http://schemas.microsoft.com/office/drawing/2014/main" id="{6C32711A-99CD-4478-9232-6C4543BFA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230712" y="1365617"/>
              <a:ext cx="245538" cy="245538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52B970F-495F-416E-84D6-E4D66D2338FC}"/>
                </a:ext>
              </a:extLst>
            </p:cNvPr>
            <p:cNvSpPr txBox="1"/>
            <p:nvPr/>
          </p:nvSpPr>
          <p:spPr>
            <a:xfrm>
              <a:off x="353481" y="1336958"/>
              <a:ext cx="4699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</a:rPr>
                <a:t>Pk </a:t>
              </a:r>
              <a:endParaRPr lang="en-US" dirty="0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0118BD8-A934-424F-94AE-4A3F4399096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1975919" y="3005832"/>
            <a:ext cx="2302012" cy="598832"/>
          </a:xfrm>
          <a:prstGeom prst="straightConnector1">
            <a:avLst/>
          </a:prstGeom>
          <a:ln>
            <a:solidFill>
              <a:srgbClr val="0064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Google Shape;329;p32">
            <a:extLst>
              <a:ext uri="{FF2B5EF4-FFF2-40B4-BE49-F238E27FC236}">
                <a16:creationId xmlns:a16="http://schemas.microsoft.com/office/drawing/2014/main" id="{22E0008F-5FAE-49E2-8655-06A08BCC2D24}"/>
              </a:ext>
            </a:extLst>
          </p:cNvPr>
          <p:cNvSpPr txBox="1">
            <a:spLocks/>
          </p:cNvSpPr>
          <p:nvPr/>
        </p:nvSpPr>
        <p:spPr>
          <a:xfrm>
            <a:off x="103254" y="507824"/>
            <a:ext cx="6808086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400" dirty="0"/>
              <a:t>Внешний ключ (</a:t>
            </a:r>
            <a:r>
              <a:rPr lang="en-US" sz="1400" dirty="0"/>
              <a:t>Foreign Key </a:t>
            </a:r>
            <a:r>
              <a:rPr lang="ru-RU" sz="1400" dirty="0"/>
              <a:t>или </a:t>
            </a:r>
            <a:r>
              <a:rPr lang="en-US" sz="1400" dirty="0"/>
              <a:t>FK</a:t>
            </a:r>
            <a:r>
              <a:rPr lang="ru-RU" sz="1400" dirty="0"/>
              <a:t>) — это столбец или комбинация столбцов, значения которых соответствуют </a:t>
            </a:r>
            <a:r>
              <a:rPr lang="ru-RU" sz="1400" i="1" dirty="0"/>
              <a:t>Первичному ключу </a:t>
            </a:r>
            <a:r>
              <a:rPr lang="ru-RU" sz="1400" dirty="0"/>
              <a:t>в другой таблице.</a:t>
            </a:r>
            <a:endParaRPr lang="en-US" sz="14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37180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3"/>
          <p:cNvSpPr/>
          <p:nvPr/>
        </p:nvSpPr>
        <p:spPr>
          <a:xfrm rot="2700026">
            <a:off x="-260470" y="-157712"/>
            <a:ext cx="1267294" cy="1127413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-1" y="167622"/>
            <a:ext cx="3795914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Таблицы. Связи 1:1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751C2D7-BB8A-4E15-9B48-921B54880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593866"/>
              </p:ext>
            </p:extLst>
          </p:nvPr>
        </p:nvGraphicFramePr>
        <p:xfrm>
          <a:off x="1027666" y="813406"/>
          <a:ext cx="1473574" cy="8784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73574">
                  <a:extLst>
                    <a:ext uri="{9D8B030D-6E8A-4147-A177-3AD203B41FA5}">
                      <a16:colId xmlns:a16="http://schemas.microsoft.com/office/drawing/2014/main" val="1006989469"/>
                    </a:ext>
                  </a:extLst>
                </a:gridCol>
              </a:tblGrid>
              <a:tr h="219623">
                <a:tc>
                  <a:txBody>
                    <a:bodyPr/>
                    <a:lstStyle/>
                    <a:p>
                      <a:r>
                        <a:rPr lang="ru-RU" sz="1000" dirty="0"/>
                        <a:t>Таблица Студенты</a:t>
                      </a:r>
                      <a:endParaRPr lang="en-US" sz="1000" dirty="0"/>
                    </a:p>
                  </a:txBody>
                  <a:tcPr marL="65887" marR="65887" marT="32943" marB="32943">
                    <a:solidFill>
                      <a:srgbClr val="39C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15119"/>
                  </a:ext>
                </a:extLst>
              </a:tr>
              <a:tr h="219623">
                <a:tc>
                  <a:txBody>
                    <a:bodyPr/>
                    <a:lstStyle/>
                    <a:p>
                      <a:r>
                        <a:rPr lang="en-US" sz="1000" dirty="0" err="1"/>
                        <a:t>StudentID</a:t>
                      </a:r>
                      <a:endParaRPr lang="en-US" sz="1000" dirty="0"/>
                    </a:p>
                  </a:txBody>
                  <a:tcPr marL="65887" marR="65887" marT="32943" marB="32943"/>
                </a:tc>
                <a:extLst>
                  <a:ext uri="{0D108BD9-81ED-4DB2-BD59-A6C34878D82A}">
                    <a16:rowId xmlns:a16="http://schemas.microsoft.com/office/drawing/2014/main" val="1724011686"/>
                  </a:ext>
                </a:extLst>
              </a:tr>
              <a:tr h="219623">
                <a:tc>
                  <a:txBody>
                    <a:bodyPr/>
                    <a:lstStyle/>
                    <a:p>
                      <a:r>
                        <a:rPr lang="en-US" sz="1000" dirty="0" err="1"/>
                        <a:t>FullName</a:t>
                      </a:r>
                      <a:endParaRPr lang="en-US" sz="1000" dirty="0"/>
                    </a:p>
                  </a:txBody>
                  <a:tcPr marL="65887" marR="65887" marT="32943" marB="32943"/>
                </a:tc>
                <a:extLst>
                  <a:ext uri="{0D108BD9-81ED-4DB2-BD59-A6C34878D82A}">
                    <a16:rowId xmlns:a16="http://schemas.microsoft.com/office/drawing/2014/main" val="1307647748"/>
                  </a:ext>
                </a:extLst>
              </a:tr>
              <a:tr h="219623">
                <a:tc>
                  <a:txBody>
                    <a:bodyPr/>
                    <a:lstStyle/>
                    <a:p>
                      <a:r>
                        <a:rPr lang="en-US" sz="1000" dirty="0" err="1"/>
                        <a:t>DateofBirth</a:t>
                      </a:r>
                      <a:endParaRPr lang="en-US" sz="1000" dirty="0"/>
                    </a:p>
                  </a:txBody>
                  <a:tcPr marL="65887" marR="65887" marT="32943" marB="32943"/>
                </a:tc>
                <a:extLst>
                  <a:ext uri="{0D108BD9-81ED-4DB2-BD59-A6C34878D82A}">
                    <a16:rowId xmlns:a16="http://schemas.microsoft.com/office/drawing/2014/main" val="412285874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784A3FC-E9A1-48E9-B4C8-C857A108B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056015"/>
              </p:ext>
            </p:extLst>
          </p:nvPr>
        </p:nvGraphicFramePr>
        <p:xfrm>
          <a:off x="3133116" y="804317"/>
          <a:ext cx="1913584" cy="71049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913584">
                  <a:extLst>
                    <a:ext uri="{9D8B030D-6E8A-4147-A177-3AD203B41FA5}">
                      <a16:colId xmlns:a16="http://schemas.microsoft.com/office/drawing/2014/main" val="3191222036"/>
                    </a:ext>
                  </a:extLst>
                </a:gridCol>
              </a:tblGrid>
              <a:tr h="255888">
                <a:tc>
                  <a:txBody>
                    <a:bodyPr/>
                    <a:lstStyle/>
                    <a:p>
                      <a:r>
                        <a:rPr lang="ru-RU" sz="1000" dirty="0"/>
                        <a:t>Таблица Рабочие Станции</a:t>
                      </a:r>
                      <a:endParaRPr lang="en-US" sz="1000" dirty="0"/>
                    </a:p>
                  </a:txBody>
                  <a:tcPr marL="68190" marR="68190" marT="34095" marB="34095">
                    <a:solidFill>
                      <a:srgbClr val="7FE7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228987"/>
                  </a:ext>
                </a:extLst>
              </a:tr>
              <a:tr h="2273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/>
                        <a:t>StudentID</a:t>
                      </a:r>
                      <a:endParaRPr lang="en-US" sz="1000" dirty="0"/>
                    </a:p>
                  </a:txBody>
                  <a:tcPr marL="68190" marR="68190" marT="34095" marB="34095"/>
                </a:tc>
                <a:extLst>
                  <a:ext uri="{0D108BD9-81ED-4DB2-BD59-A6C34878D82A}">
                    <a16:rowId xmlns:a16="http://schemas.microsoft.com/office/drawing/2014/main" val="4159442271"/>
                  </a:ext>
                </a:extLst>
              </a:tr>
              <a:tr h="227301">
                <a:tc>
                  <a:txBody>
                    <a:bodyPr/>
                    <a:lstStyle/>
                    <a:p>
                      <a:r>
                        <a:rPr lang="en-US" sz="1000" dirty="0" err="1"/>
                        <a:t>WorkstationName</a:t>
                      </a:r>
                      <a:endParaRPr lang="en-US" sz="1000" dirty="0"/>
                    </a:p>
                  </a:txBody>
                  <a:tcPr marL="68190" marR="68190" marT="34095" marB="34095"/>
                </a:tc>
                <a:extLst>
                  <a:ext uri="{0D108BD9-81ED-4DB2-BD59-A6C34878D82A}">
                    <a16:rowId xmlns:a16="http://schemas.microsoft.com/office/drawing/2014/main" val="1239097655"/>
                  </a:ext>
                </a:extLst>
              </a:tr>
            </a:tbl>
          </a:graphicData>
        </a:graphic>
      </p:graphicFrame>
      <p:pic>
        <p:nvPicPr>
          <p:cNvPr id="16" name="Graphic 15" descr="Key with solid fill">
            <a:extLst>
              <a:ext uri="{FF2B5EF4-FFF2-40B4-BE49-F238E27FC236}">
                <a16:creationId xmlns:a16="http://schemas.microsoft.com/office/drawing/2014/main" id="{464B19C3-32A6-4971-B4CE-3216C2FA6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9517" y="997320"/>
            <a:ext cx="245126" cy="245126"/>
          </a:xfrm>
          <a:prstGeom prst="rect">
            <a:avLst/>
          </a:prstGeom>
        </p:spPr>
      </p:pic>
      <p:pic>
        <p:nvPicPr>
          <p:cNvPr id="17" name="Graphic 16" descr="Key outline">
            <a:extLst>
              <a:ext uri="{FF2B5EF4-FFF2-40B4-BE49-F238E27FC236}">
                <a16:creationId xmlns:a16="http://schemas.microsoft.com/office/drawing/2014/main" id="{58399106-F67C-44BB-9DE6-89A0909EB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7561" y="1032714"/>
            <a:ext cx="253695" cy="253695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6A64FD8-7BAD-4350-952B-6EE891C18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01422"/>
              </p:ext>
            </p:extLst>
          </p:nvPr>
        </p:nvGraphicFramePr>
        <p:xfrm>
          <a:off x="151672" y="1912975"/>
          <a:ext cx="3480527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6015">
                  <a:extLst>
                    <a:ext uri="{9D8B030D-6E8A-4147-A177-3AD203B41FA5}">
                      <a16:colId xmlns:a16="http://schemas.microsoft.com/office/drawing/2014/main" val="1445542377"/>
                    </a:ext>
                  </a:extLst>
                </a:gridCol>
                <a:gridCol w="1684575">
                  <a:extLst>
                    <a:ext uri="{9D8B030D-6E8A-4147-A177-3AD203B41FA5}">
                      <a16:colId xmlns:a16="http://schemas.microsoft.com/office/drawing/2014/main" val="3798321233"/>
                    </a:ext>
                  </a:extLst>
                </a:gridCol>
                <a:gridCol w="959937">
                  <a:extLst>
                    <a:ext uri="{9D8B030D-6E8A-4147-A177-3AD203B41FA5}">
                      <a16:colId xmlns:a16="http://schemas.microsoft.com/office/drawing/2014/main" val="110862474"/>
                    </a:ext>
                  </a:extLst>
                </a:gridCol>
              </a:tblGrid>
              <a:tr h="202339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000" dirty="0"/>
                        <a:t>Таблица Студенты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919892"/>
                  </a:ext>
                </a:extLst>
              </a:tr>
              <a:tr h="202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 err="1">
                          <a:solidFill>
                            <a:schemeClr val="bg1"/>
                          </a:solidFill>
                        </a:rPr>
                        <a:t>StudentID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FullName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DateofBirth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9C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728785"/>
                  </a:ext>
                </a:extLst>
              </a:tr>
              <a:tr h="20233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Юлия Поламарчук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1991-01-01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71642"/>
                  </a:ext>
                </a:extLst>
              </a:tr>
              <a:tr h="20233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Николай Пирожков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2000-05-03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04552"/>
                  </a:ext>
                </a:extLst>
              </a:tr>
              <a:tr h="202339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Василий Понарошку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3000-07-12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144486"/>
                  </a:ext>
                </a:extLst>
              </a:tr>
              <a:tr h="202339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Ольга Машерова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2020-03-04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01755"/>
                  </a:ext>
                </a:extLst>
              </a:tr>
            </a:tbl>
          </a:graphicData>
        </a:graphic>
      </p:graphicFrame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BBD1C9A4-229A-46D8-9BE3-2DF2B1C09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300261"/>
              </p:ext>
            </p:extLst>
          </p:nvPr>
        </p:nvGraphicFramePr>
        <p:xfrm>
          <a:off x="4354262" y="3624365"/>
          <a:ext cx="2370708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1417">
                  <a:extLst>
                    <a:ext uri="{9D8B030D-6E8A-4147-A177-3AD203B41FA5}">
                      <a16:colId xmlns:a16="http://schemas.microsoft.com/office/drawing/2014/main" val="1445542377"/>
                    </a:ext>
                  </a:extLst>
                </a:gridCol>
                <a:gridCol w="1579291">
                  <a:extLst>
                    <a:ext uri="{9D8B030D-6E8A-4147-A177-3AD203B41FA5}">
                      <a16:colId xmlns:a16="http://schemas.microsoft.com/office/drawing/2014/main" val="3798321233"/>
                    </a:ext>
                  </a:extLst>
                </a:gridCol>
              </a:tblGrid>
              <a:tr h="18520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000" dirty="0">
                          <a:solidFill>
                            <a:schemeClr val="bg1"/>
                          </a:solidFill>
                        </a:rPr>
                        <a:t>Таблица Рабочие Станции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E7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919892"/>
                  </a:ext>
                </a:extLst>
              </a:tr>
              <a:tr h="225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 err="1">
                          <a:solidFill>
                            <a:schemeClr val="bg1"/>
                          </a:solidFill>
                        </a:rPr>
                        <a:t>StudentID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E7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WorkstationName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E7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728785"/>
                  </a:ext>
                </a:extLst>
              </a:tr>
              <a:tr h="22584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EPBYMINW3920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71642"/>
                  </a:ext>
                </a:extLst>
              </a:tr>
              <a:tr h="22584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EPBYMINW4520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04552"/>
                  </a:ext>
                </a:extLst>
              </a:tr>
              <a:tr h="225849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EPBYMINW7777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292853"/>
                  </a:ext>
                </a:extLst>
              </a:tr>
              <a:tr h="225849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EPBYMINW4545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94192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F6211E5-78B4-4F58-90E9-BF4114B0996A}"/>
              </a:ext>
            </a:extLst>
          </p:cNvPr>
          <p:cNvSpPr txBox="1"/>
          <p:nvPr/>
        </p:nvSpPr>
        <p:spPr>
          <a:xfrm>
            <a:off x="6724970" y="1027002"/>
            <a:ext cx="291464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b="1" i="0" u="none" strike="noStrike" dirty="0">
                <a:solidFill>
                  <a:srgbClr val="006498"/>
                </a:solidFill>
                <a:effectLst/>
                <a:latin typeface="Verdana" panose="020B0604030504040204" pitchFamily="34" charset="0"/>
              </a:rPr>
              <a:t>идентификатор, </a:t>
            </a:r>
            <a:r>
              <a:rPr lang="en-US" sz="800" b="1" i="0" u="none" strike="noStrike" dirty="0">
                <a:solidFill>
                  <a:srgbClr val="006498"/>
                </a:solidFill>
                <a:effectLst/>
                <a:latin typeface="Verdana" panose="020B0604030504040204" pitchFamily="34" charset="0"/>
              </a:rPr>
              <a:t>PK</a:t>
            </a:r>
            <a:r>
              <a:rPr lang="ru-RU" sz="800" b="1" i="0" u="none" strike="noStrike" dirty="0">
                <a:solidFill>
                  <a:srgbClr val="006498"/>
                </a:solidFill>
                <a:effectLst/>
                <a:latin typeface="Verdana" panose="020B0604030504040204" pitchFamily="34" charset="0"/>
              </a:rPr>
              <a:t> и </a:t>
            </a:r>
            <a:r>
              <a:rPr lang="en-US" sz="800" b="1" i="0" u="none" strike="noStrike" dirty="0">
                <a:solidFill>
                  <a:srgbClr val="006498"/>
                </a:solidFill>
                <a:effectLst/>
                <a:latin typeface="Verdana" panose="020B0604030504040204" pitchFamily="34" charset="0"/>
              </a:rPr>
              <a:t>FK</a:t>
            </a:r>
            <a:endParaRPr lang="en-US" dirty="0">
              <a:solidFill>
                <a:srgbClr val="006498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9CC701-C064-479A-9D3E-660B6FCE200E}"/>
              </a:ext>
            </a:extLst>
          </p:cNvPr>
          <p:cNvSpPr txBox="1"/>
          <p:nvPr/>
        </p:nvSpPr>
        <p:spPr>
          <a:xfrm>
            <a:off x="2424062" y="965994"/>
            <a:ext cx="1371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b="1" i="0" u="none" strike="noStrike" dirty="0">
                <a:solidFill>
                  <a:srgbClr val="006498"/>
                </a:solidFill>
                <a:effectLst/>
                <a:latin typeface="Verdana" panose="020B0604030504040204" pitchFamily="34" charset="0"/>
              </a:rPr>
              <a:t>идентификатор, </a:t>
            </a:r>
            <a:r>
              <a:rPr lang="en-US" sz="800" b="1" i="0" u="none" strike="noStrike" dirty="0">
                <a:solidFill>
                  <a:srgbClr val="006498"/>
                </a:solidFill>
                <a:effectLst/>
                <a:latin typeface="Verdana" panose="020B0604030504040204" pitchFamily="34" charset="0"/>
              </a:rPr>
              <a:t>PK</a:t>
            </a:r>
            <a:r>
              <a:rPr lang="ru-RU" dirty="0">
                <a:solidFill>
                  <a:srgbClr val="006498"/>
                </a:solidFill>
              </a:rPr>
              <a:t> </a:t>
            </a:r>
            <a:endParaRPr lang="en-US" dirty="0">
              <a:solidFill>
                <a:srgbClr val="006498"/>
              </a:solidFill>
            </a:endParaRPr>
          </a:p>
        </p:txBody>
      </p:sp>
      <p:pic>
        <p:nvPicPr>
          <p:cNvPr id="31" name="Graphic 30" descr="Key outline">
            <a:extLst>
              <a:ext uri="{FF2B5EF4-FFF2-40B4-BE49-F238E27FC236}">
                <a16:creationId xmlns:a16="http://schemas.microsoft.com/office/drawing/2014/main" id="{EE584218-3E38-4D01-A86E-A3D971D5CD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4284564" y="3857090"/>
            <a:ext cx="253695" cy="253695"/>
          </a:xfrm>
          <a:prstGeom prst="rect">
            <a:avLst/>
          </a:prstGeom>
        </p:spPr>
      </p:pic>
      <p:pic>
        <p:nvPicPr>
          <p:cNvPr id="32" name="Graphic 31" descr="Key with solid fill">
            <a:extLst>
              <a:ext uri="{FF2B5EF4-FFF2-40B4-BE49-F238E27FC236}">
                <a16:creationId xmlns:a16="http://schemas.microsoft.com/office/drawing/2014/main" id="{7D7EE300-5450-4AA6-A178-2DEF8A834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782540" y="2162104"/>
            <a:ext cx="245126" cy="245126"/>
          </a:xfrm>
          <a:prstGeom prst="rect">
            <a:avLst/>
          </a:prstGeom>
        </p:spPr>
      </p:pic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177CB12-63EB-4C6A-9A71-3818E940A631}"/>
              </a:ext>
            </a:extLst>
          </p:cNvPr>
          <p:cNvCxnSpPr>
            <a:cxnSpLocks/>
            <a:stCxn id="32" idx="3"/>
          </p:cNvCxnSpPr>
          <p:nvPr/>
        </p:nvCxnSpPr>
        <p:spPr>
          <a:xfrm rot="16200000" flipH="1">
            <a:off x="1828691" y="1483641"/>
            <a:ext cx="1576708" cy="3423885"/>
          </a:xfrm>
          <a:prstGeom prst="bentConnector2">
            <a:avLst/>
          </a:prstGeom>
          <a:ln>
            <a:solidFill>
              <a:srgbClr val="0064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46A936A-E169-42FD-B4D6-9DD02E26B961}"/>
              </a:ext>
            </a:extLst>
          </p:cNvPr>
          <p:cNvSpPr/>
          <p:nvPr/>
        </p:nvSpPr>
        <p:spPr>
          <a:xfrm>
            <a:off x="151672" y="2145074"/>
            <a:ext cx="807178" cy="1230941"/>
          </a:xfrm>
          <a:prstGeom prst="rect">
            <a:avLst/>
          </a:prstGeom>
          <a:noFill/>
          <a:ln>
            <a:solidFill>
              <a:srgbClr val="006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DFBB07-7033-4732-81D8-AA1D84B73E17}"/>
              </a:ext>
            </a:extLst>
          </p:cNvPr>
          <p:cNvSpPr/>
          <p:nvPr/>
        </p:nvSpPr>
        <p:spPr>
          <a:xfrm>
            <a:off x="4354262" y="3857090"/>
            <a:ext cx="776538" cy="1230316"/>
          </a:xfrm>
          <a:prstGeom prst="rect">
            <a:avLst/>
          </a:prstGeom>
          <a:noFill/>
          <a:ln>
            <a:solidFill>
              <a:srgbClr val="006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DD1BCA-399D-4967-92FA-6A3E7DC9F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721130"/>
              </p:ext>
            </p:extLst>
          </p:nvPr>
        </p:nvGraphicFramePr>
        <p:xfrm>
          <a:off x="3632199" y="2164067"/>
          <a:ext cx="1579291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9291">
                  <a:extLst>
                    <a:ext uri="{9D8B030D-6E8A-4147-A177-3AD203B41FA5}">
                      <a16:colId xmlns:a16="http://schemas.microsoft.com/office/drawing/2014/main" val="1025384840"/>
                    </a:ext>
                  </a:extLst>
                </a:gridCol>
              </a:tblGrid>
              <a:tr h="225849"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WorkstationName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E7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992835"/>
                  </a:ext>
                </a:extLst>
              </a:tr>
              <a:tr h="225849">
                <a:tc>
                  <a:txBody>
                    <a:bodyPr/>
                    <a:lstStyle/>
                    <a:p>
                      <a:r>
                        <a:rPr lang="en-US" sz="1000" dirty="0"/>
                        <a:t>EPBYMINW3920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346985"/>
                  </a:ext>
                </a:extLst>
              </a:tr>
              <a:tr h="225849">
                <a:tc>
                  <a:txBody>
                    <a:bodyPr/>
                    <a:lstStyle/>
                    <a:p>
                      <a:r>
                        <a:rPr lang="en-US" sz="1000" dirty="0"/>
                        <a:t>EPBYMINW4520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50238"/>
                  </a:ext>
                </a:extLst>
              </a:tr>
              <a:tr h="225849">
                <a:tc>
                  <a:txBody>
                    <a:bodyPr/>
                    <a:lstStyle/>
                    <a:p>
                      <a:r>
                        <a:rPr lang="en-US" sz="1000" dirty="0"/>
                        <a:t>EPBYMINW7777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354787"/>
                  </a:ext>
                </a:extLst>
              </a:tr>
              <a:tr h="225849">
                <a:tc>
                  <a:txBody>
                    <a:bodyPr/>
                    <a:lstStyle/>
                    <a:p>
                      <a:r>
                        <a:rPr lang="en-US" sz="1000" dirty="0"/>
                        <a:t>EPBYMINW4545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67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19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35802E-6 L 0.25313 1.3580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5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35802E-6 L 0.26111 1.35802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4" grpId="0" animBg="1"/>
      <p:bldP spid="18" grpId="0" animBg="1"/>
    </p:bldLst>
  </p:timing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3404</TotalTime>
  <Words>2269</Words>
  <Application>Microsoft Office PowerPoint</Application>
  <PresentationFormat>On-screen Show (16:9)</PresentationFormat>
  <Paragraphs>775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Consolas</vt:lpstr>
      <vt:lpstr>Verdana</vt:lpstr>
      <vt:lpstr>Arial</vt:lpstr>
      <vt:lpstr>Proxima Nova</vt:lpstr>
      <vt:lpstr>Calibri</vt:lpstr>
      <vt:lpstr>DM Sans</vt:lpstr>
      <vt:lpstr>Viga</vt:lpstr>
      <vt:lpstr>Times New Roman</vt:lpstr>
      <vt:lpstr>Proxima Nova Semibold</vt:lpstr>
      <vt:lpstr>Cyber Security Business Plan</vt:lpstr>
      <vt:lpstr>Slidesgo Final Pages</vt:lpstr>
      <vt:lpstr>Data  Master Class</vt:lpstr>
      <vt:lpstr>01</vt:lpstr>
      <vt:lpstr>Основные понятия</vt:lpstr>
      <vt:lpstr>PowerPoint Presentation</vt:lpstr>
      <vt:lpstr>PowerPoint Presentation</vt:lpstr>
      <vt:lpstr>Сущность</vt:lpstr>
      <vt:lpstr>Первичный ключ</vt:lpstr>
      <vt:lpstr>Внешний ключ </vt:lpstr>
      <vt:lpstr>Таблицы. Связи 1:1</vt:lpstr>
      <vt:lpstr>Таблицы. Связи 1:М</vt:lpstr>
      <vt:lpstr>Таблицы. Связи М:М</vt:lpstr>
      <vt:lpstr>Нормализация БД</vt:lpstr>
      <vt:lpstr>1 НФ</vt:lpstr>
      <vt:lpstr>2 НФ</vt:lpstr>
      <vt:lpstr>3 НФ</vt:lpstr>
      <vt:lpstr>3 НФ</vt:lpstr>
      <vt:lpstr>Моделирование БД</vt:lpstr>
      <vt:lpstr>Концептуальный уровень </vt:lpstr>
      <vt:lpstr>Концептуальный уровень </vt:lpstr>
      <vt:lpstr>Логическое проектирование</vt:lpstr>
      <vt:lpstr>Отношения БДх после нормализации</vt:lpstr>
      <vt:lpstr>Отношения БДх после нормализации</vt:lpstr>
      <vt:lpstr>Схема БДх после нормализации</vt:lpstr>
      <vt:lpstr>Физическое проектирование</vt:lpstr>
      <vt:lpstr>Физическое проектирование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BUSINESS PLAN</dc:title>
  <dc:creator>Yuliya Palamarchuk</dc:creator>
  <cp:lastModifiedBy>Yuliya Palamarchuk</cp:lastModifiedBy>
  <cp:revision>130</cp:revision>
  <dcterms:modified xsi:type="dcterms:W3CDTF">2021-07-09T20:22:39Z</dcterms:modified>
</cp:coreProperties>
</file>