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3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5" r:id="rId39"/>
    <p:sldId id="296" r:id="rId40"/>
    <p:sldId id="297" r:id="rId41"/>
    <p:sldId id="298" r:id="rId42"/>
    <p:sldId id="300" r:id="rId43"/>
    <p:sldId id="30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1E90A3-BC7D-FA5C-2770-DABFDE4186CC}" v="10" dt="2021-07-11T17:56:29.689"/>
    <p1510:client id="{7A40BEDE-929D-4EC5-8FDE-54AB58F04D54}" v="2" dt="2021-07-11T18:01:29.7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932A0-0B46-4C80-B9EE-091B9B23D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B2928-0556-4363-A478-A992661B7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4FB26-D7F7-42EE-ABDF-E8A8FC856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1A4B-DCCF-4B83-8BBF-5F5D061895D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6B2AA-B889-4AA3-BBFB-DBF1E08F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D65F8-1C88-4503-9CC5-59B0BCF9E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DB10-751F-478A-8412-4F325DE60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5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34784-0701-4DBE-B605-5E7B3D566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0DC41-1C19-4FC8-9C93-3FB9EAE0E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CFCF7-FE36-425D-8693-25162D55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1A4B-DCCF-4B83-8BBF-5F5D061895D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D6432-6263-4ACA-BF8A-6534A63D6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2FB2F-70EA-498C-B72E-D54F9C26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DB10-751F-478A-8412-4F325DE60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2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F03C0-D600-477A-AE65-E5BE75EE5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F26C3-7058-4E9A-A928-158990867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61912-7759-4D25-B2D3-63B6F54C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1A4B-DCCF-4B83-8BBF-5F5D061895D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2B615-9F25-454A-8074-7E62C86FB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3D143-9AB4-4D19-B6DC-DD6C6CBDB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DB10-751F-478A-8412-4F325DE60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26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2EC5C-788A-4D5F-8684-0807EA2E9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EC4AD-C734-4FEF-BD5D-860DD7450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37D13-E376-40CD-98E4-B1D5EEF17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1A4B-DCCF-4B83-8BBF-5F5D061895D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353FF-1382-45A4-8163-47123B88A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F361A-3210-4C42-812E-B500D756A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DB10-751F-478A-8412-4F325DE60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95CE4-86D0-4AB4-A31D-D8E463FC0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7824E-9FC5-4532-B7A0-AE718031C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EA067-119D-492F-BD81-1CEF69DAD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1A4B-DCCF-4B83-8BBF-5F5D061895D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71D38-E2A8-456F-A9DD-205F72AD3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E0209-2729-46A3-B90C-07088B7B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DB10-751F-478A-8412-4F325DE60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0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C826-E36C-491B-AEB6-7045AD6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9B87C-CED6-4F4D-ADDD-6D0C3562D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D1A11-337E-4CDA-9877-690649A54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4823A-5D94-4652-8FF6-C5D8F4105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1A4B-DCCF-4B83-8BBF-5F5D061895D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AF2F9-8B21-444B-8E3A-C6188C257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3BA73-A09D-44AD-B995-BD446302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DB10-751F-478A-8412-4F325DE60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0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4C7C4-14A1-4B81-9B9F-E02A84CE2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AB4BB-A7E3-4367-9194-A56EA4668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90AF8-4256-4C5A-9A4C-6B61BA0F4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8EB66A-7C51-4C62-BD2C-048F2A6D3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B84400-666E-4EA1-A51C-7A4DA8551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6C98B1-B546-4B36-B88A-D67A21941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1A4B-DCCF-4B83-8BBF-5F5D061895D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0C76B5-D785-42E2-84AD-88B8D4E0B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DB68A9-D14E-450C-9D74-932D07654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DB10-751F-478A-8412-4F325DE60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79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14B9-E039-4DDC-AB93-F302A9C5B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96D56-E20D-4F7C-BE63-72232CC3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1A4B-DCCF-4B83-8BBF-5F5D061895D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1460B7-9681-4F7A-805A-76B1D198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3B6E2-B266-41DB-BDA2-DB77DD14C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DB10-751F-478A-8412-4F325DE60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6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3EF262-7E6E-456E-A36F-5175EBA1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1A4B-DCCF-4B83-8BBF-5F5D061895D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7C7CC3-77FB-4E39-BE8F-F019398E1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CF348-9FAF-49B1-8085-1B6A0A4C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DB10-751F-478A-8412-4F325DE60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8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31C7A-0271-4C23-8E69-62EBD48B3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5C201-304B-4B37-A20C-827B2EB40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F7EB4-6AC8-423B-8296-F4A9C84B5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19811-71F6-44E1-9949-345AF5E12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1A4B-DCCF-4B83-8BBF-5F5D061895D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A4044-17FE-4EFB-8430-86C4A75F0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68C5C-7DD0-4A17-A0C0-FE92D11F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DB10-751F-478A-8412-4F325DE60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9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5A4B-ED81-496E-8FDB-C71898734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952ECF-C7A5-4DE7-91D8-2266ECD2C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9A995-B522-40F1-A8EF-E2DF7CAB9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28DC8-E0F1-4626-A5FB-8D99D9D35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1A4B-DCCF-4B83-8BBF-5F5D061895D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B7266-F443-4E4F-8988-8D2255754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15CF5-2580-4A7C-863B-4207E27FB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DB10-751F-478A-8412-4F325DE60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39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B255AD-50BF-46A7-A6F1-A712D2FCD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13599-C0C1-42B3-9002-A56A81469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A4800-C602-4DA5-B5AA-DE339763B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B1A4B-DCCF-4B83-8BBF-5F5D061895D1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A855F-F302-4D23-9E31-9ABAA7A368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F0C98-75E0-4AAA-9662-1AA77CD88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CDB10-751F-478A-8412-4F325DE60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6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Placeholder 6">
            <a:extLst>
              <a:ext uri="{FF2B5EF4-FFF2-40B4-BE49-F238E27FC236}">
                <a16:creationId xmlns:a16="http://schemas.microsoft.com/office/drawing/2014/main" id="{45220FD4-AA12-4336-A77D-CBB18584B1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4"/>
          <a:stretch/>
        </p:blipFill>
        <p:spPr>
          <a:xfrm flipH="1">
            <a:off x="-3047" y="10"/>
            <a:ext cx="12191999" cy="68579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5C3F1-E719-47A7-B3FD-FBECF674D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Selenium Web Driver </a:t>
            </a:r>
            <a:br>
              <a:rPr lang="en-US" sz="5200" dirty="0">
                <a:solidFill>
                  <a:srgbClr val="FFFFFF"/>
                </a:solidFill>
              </a:rPr>
            </a:br>
            <a:r>
              <a:rPr lang="en-US" sz="5200" dirty="0">
                <a:solidFill>
                  <a:srgbClr val="FFFFFF"/>
                </a:solidFill>
              </a:rPr>
              <a:t>Locators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D55507-F357-48FE-A103-62586815A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7" name="Picture Placeholder 7" descr="logo_cover_5.png">
            <a:extLst>
              <a:ext uri="{FF2B5EF4-FFF2-40B4-BE49-F238E27FC236}">
                <a16:creationId xmlns:a16="http://schemas.microsoft.com/office/drawing/2014/main" id="{210D05A9-1D59-4BBE-851E-C43FC71D2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>
          <a:xfrm>
            <a:off x="636193" y="513139"/>
            <a:ext cx="1243502" cy="45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13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94062-3B65-410C-95DA-4F834FBD4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WebDriver API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0328C-B668-407C-905F-6BEBD42F1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0528" y="1920240"/>
            <a:ext cx="4136994" cy="270502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1800" dirty="0"/>
              <a:t>Интерфейс </a:t>
            </a:r>
            <a:r>
              <a:rPr lang="en-US" sz="1800" dirty="0"/>
              <a:t>WebDriver </a:t>
            </a:r>
            <a:r>
              <a:rPr lang="ru-RU" sz="1800" dirty="0"/>
              <a:t>представляет собой идеализированный веб-браузер.</a:t>
            </a:r>
          </a:p>
          <a:p>
            <a:pPr marL="0" indent="0">
              <a:buNone/>
            </a:pPr>
            <a:r>
              <a:rPr lang="ru-RU" sz="1800" dirty="0"/>
              <a:t>Методы, которые можно использовать для:</a:t>
            </a:r>
            <a:endParaRPr lang="ru-RU" sz="1800" dirty="0">
              <a:cs typeface="Calibri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800" dirty="0"/>
              <a:t>Управления самим браузером</a:t>
            </a:r>
            <a:endParaRPr lang="ru-RU" sz="1800" dirty="0">
              <a:cs typeface="Calibri" panose="020F0502020204030204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800" dirty="0"/>
              <a:t>Выбора </a:t>
            </a:r>
            <a:r>
              <a:rPr lang="en-US" sz="1800" dirty="0" err="1"/>
              <a:t>WebElements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ru-RU" sz="1800" dirty="0"/>
              <a:t>Средства отладки</a:t>
            </a:r>
            <a:endParaRPr lang="ru-RU" sz="1800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8AD918-E6CF-4632-A51A-B62BA2C83D53}"/>
              </a:ext>
            </a:extLst>
          </p:cNvPr>
          <p:cNvSpPr txBox="1"/>
          <p:nvPr/>
        </p:nvSpPr>
        <p:spPr>
          <a:xfrm>
            <a:off x="6391922" y="1920240"/>
            <a:ext cx="5362113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b="1" dirty="0"/>
              <a:t>Основные методы </a:t>
            </a:r>
            <a:r>
              <a:rPr lang="en-US" b="1" dirty="0"/>
              <a:t>WebDriver: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get(String </a:t>
            </a:r>
            <a:r>
              <a:rPr lang="en-US" dirty="0" err="1"/>
              <a:t>url</a:t>
            </a:r>
            <a:r>
              <a:rPr lang="en-US" dirty="0"/>
              <a:t>) </a:t>
            </a:r>
            <a:r>
              <a:rPr lang="en-US" dirty="0">
                <a:ea typeface="+mn-lt"/>
                <a:cs typeface="+mn-lt"/>
              </a:rPr>
              <a:t>–</a:t>
            </a:r>
            <a:r>
              <a:rPr lang="en-US" dirty="0"/>
              <a:t> to load a new web page</a:t>
            </a:r>
            <a:endParaRPr lang="en-US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findElement</a:t>
            </a:r>
            <a:r>
              <a:rPr lang="en-US" dirty="0"/>
              <a:t>(By by) – to find an element on the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ru-RU" b="1" dirty="0"/>
              <a:t>Другие методы </a:t>
            </a:r>
            <a:r>
              <a:rPr lang="en-US" b="1" dirty="0"/>
              <a:t>WebDriver: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getCurrentUrl</a:t>
            </a:r>
            <a:r>
              <a:rPr lang="en-US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getPageSource</a:t>
            </a:r>
            <a:r>
              <a:rPr lang="en-US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getTitle</a:t>
            </a:r>
            <a:r>
              <a:rPr lang="en-US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getWindowHandle</a:t>
            </a:r>
            <a:r>
              <a:rPr lang="en-US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getWindowHandles</a:t>
            </a:r>
            <a:r>
              <a:rPr lang="en-US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navigate()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quit()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switchTo</a:t>
            </a:r>
            <a:r>
              <a:rPr lang="en-US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close()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findElements</a:t>
            </a:r>
            <a:r>
              <a:rPr lang="en-US" dirty="0"/>
              <a:t>(By by)</a:t>
            </a:r>
          </a:p>
        </p:txBody>
      </p:sp>
    </p:spTree>
    <p:extLst>
      <p:ext uri="{BB962C8B-B14F-4D97-AF65-F5344CB8AC3E}">
        <p14:creationId xmlns:p14="http://schemas.microsoft.com/office/powerpoint/2010/main" val="3043843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62DCF-3093-4991-A3B3-4F890E917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WebDriver API. </a:t>
            </a:r>
            <a:r>
              <a:rPr lang="en-US" dirty="0" err="1"/>
              <a:t>WebElement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3D331-1CBB-4E04-9819-363B780D7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8082" y="1920240"/>
            <a:ext cx="9502485" cy="4649236"/>
          </a:xfrm>
        </p:spPr>
        <p:txBody>
          <a:bodyPr anchor="t">
            <a:normAutofit fontScale="85000" lnSpcReduction="20000"/>
          </a:bodyPr>
          <a:lstStyle/>
          <a:p>
            <a:r>
              <a:rPr lang="en-US" sz="2400" dirty="0" err="1"/>
              <a:t>WebElement</a:t>
            </a:r>
            <a:r>
              <a:rPr lang="en-US" sz="2400" dirty="0"/>
              <a:t> </a:t>
            </a:r>
            <a:r>
              <a:rPr lang="en-US" sz="2400" dirty="0">
                <a:ea typeface="+mn-lt"/>
                <a:cs typeface="+mn-lt"/>
              </a:rPr>
              <a:t>–</a:t>
            </a:r>
            <a:r>
              <a:rPr lang="en-US" sz="2400" dirty="0"/>
              <a:t> </a:t>
            </a:r>
            <a:r>
              <a:rPr lang="ru-RU" sz="2400" dirty="0"/>
              <a:t>интерфейс для представления элемента HTML.</a:t>
            </a:r>
          </a:p>
          <a:p>
            <a:r>
              <a:rPr lang="ru-RU" sz="2400" dirty="0"/>
              <a:t>Этот интерфейс предоставляет методы для работы</a:t>
            </a:r>
            <a:r>
              <a:rPr lang="en-US" sz="2400" dirty="0"/>
              <a:t> </a:t>
            </a:r>
            <a:r>
              <a:rPr lang="ru-RU" sz="2400" dirty="0"/>
              <a:t>с элементами веб-страницы</a:t>
            </a:r>
            <a:r>
              <a:rPr lang="en-US" sz="2400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clear()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click()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/>
              <a:t>findElement</a:t>
            </a:r>
            <a:r>
              <a:rPr lang="en-US" sz="2000" dirty="0"/>
              <a:t>(By by)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/>
              <a:t>findElements</a:t>
            </a:r>
            <a:r>
              <a:rPr lang="en-US" sz="2000" dirty="0"/>
              <a:t>(By by)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/>
              <a:t>getAttribute</a:t>
            </a:r>
            <a:r>
              <a:rPr lang="en-US" sz="2000" dirty="0"/>
              <a:t>(String name)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/>
              <a:t>getCssValue</a:t>
            </a:r>
            <a:r>
              <a:rPr lang="en-US" sz="2000" dirty="0"/>
              <a:t>(String </a:t>
            </a:r>
            <a:r>
              <a:rPr lang="en-US" sz="2000" dirty="0" err="1"/>
              <a:t>propertyName</a:t>
            </a:r>
            <a:r>
              <a:rPr lang="en-US" sz="2000" dirty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/>
              <a:t>getLocation</a:t>
            </a:r>
            <a:r>
              <a:rPr lang="en-US" sz="2000" dirty="0"/>
              <a:t>()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/>
              <a:t>getSize</a:t>
            </a:r>
            <a:r>
              <a:rPr lang="en-US" sz="2000" dirty="0"/>
              <a:t>()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/>
              <a:t>getTagName</a:t>
            </a:r>
            <a:r>
              <a:rPr lang="en-US" sz="2000" dirty="0"/>
              <a:t>()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/>
              <a:t>getText</a:t>
            </a:r>
            <a:r>
              <a:rPr lang="en-US" sz="2000" dirty="0"/>
              <a:t>()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/>
              <a:t>isDisplayed</a:t>
            </a:r>
            <a:r>
              <a:rPr lang="en-US" sz="2000" dirty="0"/>
              <a:t>()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/>
              <a:t>isEnabled</a:t>
            </a:r>
            <a:r>
              <a:rPr lang="en-US" sz="2000" dirty="0"/>
              <a:t>()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/>
              <a:t>isSelected</a:t>
            </a:r>
            <a:r>
              <a:rPr lang="en-US" sz="2000" dirty="0"/>
              <a:t>()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/>
              <a:t>sendKeys</a:t>
            </a:r>
            <a:r>
              <a:rPr lang="en-US" sz="2000" dirty="0"/>
              <a:t>(</a:t>
            </a:r>
            <a:r>
              <a:rPr lang="en-US" sz="2000" dirty="0" err="1"/>
              <a:t>CharSequence</a:t>
            </a:r>
            <a:r>
              <a:rPr lang="en-US" sz="2000" dirty="0"/>
              <a:t>... </a:t>
            </a:r>
            <a:r>
              <a:rPr lang="en-US" sz="2000" dirty="0" err="1"/>
              <a:t>keysToSend</a:t>
            </a:r>
            <a:r>
              <a:rPr lang="en-US" sz="2000" dirty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submit()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97799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8E2CC403-21CD-41DF-BAC4-329D7FF03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EA456C-1B9E-4585-B60F-404071149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828" y="1147158"/>
            <a:ext cx="6038470" cy="47133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XML.HTML.DOM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13AA5FE-3FFC-4725-9ADD-E428544EC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FA70700-3F72-44D4-8175-FEB2B9B2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093C0F6-5741-4C9D-90FF-A25824BFC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21B2E1B-E962-432C-ADA1-2934CE3C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7653717E-6F8C-43E0-9893-C03AE87D1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5BB14B4-EC3F-47C7-9AF3-B0E017B7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160" y="391886"/>
            <a:ext cx="402901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02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64D464-898B-4908-88FD-33A83D6ED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2BA88C-1CB4-4244-8504-6334C2456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08597" cy="1146176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Что такое </a:t>
            </a:r>
            <a:r>
              <a:rPr lang="en-US" dirty="0">
                <a:solidFill>
                  <a:schemeClr val="bg1"/>
                </a:solidFill>
              </a:rPr>
              <a:t>HTML ?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7FF7B-CB5D-4552-9870-922E95008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1"/>
            <a:ext cx="7826405" cy="432723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200" dirty="0"/>
              <a:t>HTML (от английского </a:t>
            </a:r>
            <a:r>
              <a:rPr lang="ru-RU" sz="2200" dirty="0" err="1"/>
              <a:t>HyperText</a:t>
            </a:r>
            <a:r>
              <a:rPr lang="ru-RU" sz="2200" dirty="0"/>
              <a:t> </a:t>
            </a:r>
            <a:r>
              <a:rPr lang="ru-RU" sz="2200" dirty="0" err="1"/>
              <a:t>Markup</a:t>
            </a:r>
            <a:r>
              <a:rPr lang="ru-RU" sz="2200" dirty="0"/>
              <a:t> Language) </a:t>
            </a:r>
            <a:r>
              <a:rPr lang="en-US" sz="2200" dirty="0">
                <a:ea typeface="+mn-lt"/>
                <a:cs typeface="+mn-lt"/>
              </a:rPr>
              <a:t>–</a:t>
            </a:r>
            <a:r>
              <a:rPr lang="ru-RU" sz="2200" dirty="0"/>
              <a:t> это язык гипертекстовой разметки страницы. Он используется для того, чтобы дать браузеру понять, как нужно отображать загруженный сайт.</a:t>
            </a:r>
            <a:endParaRPr lang="en-US" sz="2200" dirty="0"/>
          </a:p>
          <a:p>
            <a:r>
              <a:rPr lang="ru-RU" sz="2200" dirty="0"/>
              <a:t>HTML описывает структуру веб-страниц с помощью разметки.</a:t>
            </a:r>
            <a:endParaRPr lang="ru-RU" sz="2200" dirty="0">
              <a:cs typeface="Calibri"/>
            </a:endParaRPr>
          </a:p>
          <a:p>
            <a:r>
              <a:rPr lang="ru-RU" sz="2200" dirty="0"/>
              <a:t>HTML-элементы являются строительными блоками HTML-страниц.</a:t>
            </a:r>
          </a:p>
          <a:p>
            <a:r>
              <a:rPr lang="ru-RU" sz="2200" dirty="0"/>
              <a:t>Элементы HTML представлены тегами.</a:t>
            </a:r>
            <a:endParaRPr lang="ru-RU" sz="2200" dirty="0">
              <a:cs typeface="Calibri"/>
            </a:endParaRPr>
          </a:p>
          <a:p>
            <a:r>
              <a:rPr lang="ru-RU" sz="2200" dirty="0"/>
              <a:t>HTML-теги маркируют фрагменты содержимого, такие как «заголовок», «абзац», «таблица» и т.д.</a:t>
            </a:r>
            <a:endParaRPr lang="ru-RU" sz="2200" dirty="0">
              <a:cs typeface="Calibri"/>
            </a:endParaRPr>
          </a:p>
          <a:p>
            <a:r>
              <a:rPr lang="ru-RU" sz="2200" dirty="0"/>
              <a:t>Браузеры не отображают HTML-теги, но используют их для отображения содержимого страницы.</a:t>
            </a:r>
            <a:endParaRPr lang="en-US" sz="22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74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56FF3-A305-40D6-A19C-67FA3C8F6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Структура HTML</a:t>
            </a:r>
          </a:p>
        </p:txBody>
      </p:sp>
      <p:pic>
        <p:nvPicPr>
          <p:cNvPr id="9" name="Picture 2" descr="Image result for html structure">
            <a:extLst>
              <a:ext uri="{FF2B5EF4-FFF2-40B4-BE49-F238E27FC236}">
                <a16:creationId xmlns:a16="http://schemas.microsoft.com/office/drawing/2014/main" id="{D05976F5-DFB8-4B6C-A90E-374C842A1D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80069" y="643466"/>
            <a:ext cx="4775193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974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64D464-898B-4908-88FD-33A83D6ED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78139C-4765-4893-9AA3-ECB2E3782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08597" cy="1146176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Что такое </a:t>
            </a:r>
            <a:r>
              <a:rPr lang="en-US" dirty="0">
                <a:solidFill>
                  <a:schemeClr val="bg1"/>
                </a:solidFill>
              </a:rPr>
              <a:t>XML?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0A718-ED0E-454A-88C7-D906FBF46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55811"/>
            <a:ext cx="7315200" cy="41211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XML </a:t>
            </a:r>
            <a:r>
              <a:rPr lang="ru-RU" sz="2400" dirty="0"/>
              <a:t>расшифровывается как </a:t>
            </a:r>
            <a:r>
              <a:rPr lang="en-US" sz="2400" dirty="0" err="1"/>
              <a:t>eXtensible</a:t>
            </a:r>
            <a:r>
              <a:rPr lang="en-US" sz="2400" dirty="0"/>
              <a:t> Markup Language </a:t>
            </a:r>
            <a:r>
              <a:rPr lang="en-US" sz="2400" dirty="0">
                <a:ea typeface="+mn-lt"/>
                <a:cs typeface="+mn-lt"/>
              </a:rPr>
              <a:t>–</a:t>
            </a:r>
            <a:r>
              <a:rPr lang="en-US" sz="2400" dirty="0"/>
              <a:t> «</a:t>
            </a:r>
            <a:r>
              <a:rPr lang="ru-RU" sz="2400" dirty="0"/>
              <a:t>расширяемый язык разметки».</a:t>
            </a:r>
            <a:endParaRPr lang="en-US" sz="2400" dirty="0"/>
          </a:p>
          <a:p>
            <a:r>
              <a:rPr lang="ru-RU" sz="2400" dirty="0"/>
              <a:t>XML был разработан для хранения и передачи данных.</a:t>
            </a:r>
          </a:p>
          <a:p>
            <a:r>
              <a:rPr lang="ru-RU" sz="2400" dirty="0"/>
              <a:t>XML был разработан, чтобы быть информативным.</a:t>
            </a:r>
          </a:p>
          <a:p>
            <a:r>
              <a:rPr lang="ru-RU" sz="2400" dirty="0"/>
              <a:t>XML </a:t>
            </a:r>
            <a:r>
              <a:rPr lang="en-US" sz="2400" dirty="0">
                <a:ea typeface="+mn-lt"/>
                <a:cs typeface="+mn-lt"/>
              </a:rPr>
              <a:t>–</a:t>
            </a:r>
            <a:r>
              <a:rPr lang="ru-RU" sz="2400" dirty="0"/>
              <a:t> это рекомендация W3C.</a:t>
            </a:r>
            <a:endParaRPr lang="en-US" sz="24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17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51416F-27D1-4923-A782-799ACC36D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Пример XML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143D67-9BCC-4A31-A763-35D157CBC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942054"/>
            <a:ext cx="6780700" cy="497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703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1F6BF70-C7D1-4AF9-8DB4-BEEB8A9C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A8CB9-6836-4608-A032-7EEFF9096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097280"/>
            <a:ext cx="3796306" cy="4666207"/>
          </a:xfrm>
        </p:spPr>
        <p:txBody>
          <a:bodyPr anchor="ctr">
            <a:normAutofit/>
          </a:bodyPr>
          <a:lstStyle/>
          <a:p>
            <a:r>
              <a:rPr lang="ru-RU" sz="4800" dirty="0"/>
              <a:t>Разница между XML и HTML</a:t>
            </a:r>
            <a:endParaRPr lang="en-US" sz="48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576" y="5945955"/>
            <a:ext cx="12109423" cy="525780"/>
            <a:chOff x="82576" y="5945955"/>
            <a:chExt cx="12109423" cy="52578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389811A-C5E5-4A6C-9BC4-2DE2FC6BA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2214" y="1802838"/>
            <a:ext cx="6264721" cy="29296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rgbClr val="404040"/>
                </a:solidFill>
              </a:rPr>
              <a:t>Основное различие </a:t>
            </a:r>
            <a:r>
              <a:rPr lang="en-US" dirty="0">
                <a:solidFill>
                  <a:srgbClr val="404040"/>
                </a:solidFill>
              </a:rPr>
              <a:t>XML </a:t>
            </a:r>
            <a:r>
              <a:rPr lang="ru-RU" dirty="0">
                <a:solidFill>
                  <a:srgbClr val="404040"/>
                </a:solidFill>
              </a:rPr>
              <a:t>и </a:t>
            </a:r>
            <a:r>
              <a:rPr lang="en-US" dirty="0">
                <a:solidFill>
                  <a:srgbClr val="404040"/>
                </a:solidFill>
              </a:rPr>
              <a:t>HTML </a:t>
            </a:r>
            <a:r>
              <a:rPr lang="ru-RU" dirty="0">
                <a:solidFill>
                  <a:srgbClr val="404040"/>
                </a:solidFill>
              </a:rPr>
              <a:t>в том, что</a:t>
            </a:r>
            <a:r>
              <a:rPr lang="en-US" dirty="0">
                <a:solidFill>
                  <a:srgbClr val="404040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404040"/>
                </a:solidFill>
              </a:rPr>
              <a:t>XML </a:t>
            </a:r>
            <a:r>
              <a:rPr lang="ru-RU" sz="2800" dirty="0">
                <a:solidFill>
                  <a:srgbClr val="404040"/>
                </a:solidFill>
              </a:rPr>
              <a:t>используется для передачи данных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404040"/>
                </a:solidFill>
              </a:rPr>
              <a:t>HTML </a:t>
            </a:r>
            <a:r>
              <a:rPr lang="ru-RU" sz="2800" dirty="0">
                <a:solidFill>
                  <a:srgbClr val="404040"/>
                </a:solidFill>
              </a:rPr>
              <a:t>используется для предсталения данных </a:t>
            </a:r>
            <a:endParaRPr lang="en-US" sz="28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796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A5DE2-5158-46B7-9F02-BAAA26B54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ru-RU" sz="4800"/>
              <a:t>Что такое</a:t>
            </a:r>
            <a:r>
              <a:rPr lang="en-US" sz="4800"/>
              <a:t> DOM ?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6D9A2-6848-4499-81A9-45FE30751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DOM (Document Object Model) </a:t>
            </a:r>
            <a:r>
              <a:rPr lang="en-US" sz="2000" dirty="0">
                <a:ea typeface="+mn-lt"/>
                <a:cs typeface="+mn-lt"/>
              </a:rPr>
              <a:t>–</a:t>
            </a:r>
            <a:r>
              <a:rPr lang="ru-RU" sz="2000" dirty="0"/>
              <a:t>представляет собой программный интерфейс для документов HTML и XML. Он представляет собой страницу, так что программы могут изменять структуру, стиль и содержимое документа. DOM представляет документ как узлы и объекты. Таким образом, языки программирования могут подключаться к странице.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92A9FB-17F7-4B3E-A901-77C3345895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20" t="7198" r="8764" b="11533"/>
          <a:stretch/>
        </p:blipFill>
        <p:spPr>
          <a:xfrm>
            <a:off x="5190558" y="2599509"/>
            <a:ext cx="6207781" cy="2668102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32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74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5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6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77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10A7A61-7EFA-4993-BFD8-28ADDACA1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0673" y="124957"/>
            <a:ext cx="7175970" cy="5973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8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1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022C5-CE84-43F8-9379-AECBBE6D0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0213A-58E2-4D6B-BDFE-29C2E037E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704014"/>
            <a:ext cx="9941319" cy="3438166"/>
          </a:xfrm>
        </p:spPr>
        <p:txBody>
          <a:bodyPr anchor="ctr">
            <a:normAutofit/>
          </a:bodyPr>
          <a:lstStyle/>
          <a:p>
            <a:r>
              <a:rPr lang="ru-RU" sz="2400" dirty="0"/>
              <a:t>Что такое </a:t>
            </a:r>
            <a:r>
              <a:rPr lang="en-US" sz="2400" dirty="0"/>
              <a:t>Selenium Web Driver</a:t>
            </a:r>
          </a:p>
          <a:p>
            <a:r>
              <a:rPr lang="en-US" sz="2400" dirty="0"/>
              <a:t>XML, HTML, DOM</a:t>
            </a:r>
          </a:p>
          <a:p>
            <a:r>
              <a:rPr lang="ru-RU" sz="2400" dirty="0"/>
              <a:t>Что такое локаторы и стратегии поиска локаторов</a:t>
            </a:r>
            <a:r>
              <a:rPr lang="en-US" sz="2400" dirty="0"/>
              <a:t>?</a:t>
            </a:r>
          </a:p>
          <a:p>
            <a:r>
              <a:rPr lang="en-US" sz="2400" dirty="0"/>
              <a:t>Master class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3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61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63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65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Rectangle 67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EA456C-1B9E-4585-B60F-404071149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Что такое локаторы и стратегии поиска локаторов?</a:t>
            </a:r>
          </a:p>
        </p:txBody>
      </p:sp>
    </p:spTree>
    <p:extLst>
      <p:ext uri="{BB962C8B-B14F-4D97-AF65-F5344CB8AC3E}">
        <p14:creationId xmlns:p14="http://schemas.microsoft.com/office/powerpoint/2010/main" val="141849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C02B0D-6113-4982-95BC-AC1611A75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3" y="473830"/>
            <a:ext cx="9849751" cy="911088"/>
          </a:xfrm>
        </p:spPr>
        <p:txBody>
          <a:bodyPr anchor="b">
            <a:normAutofit/>
          </a:bodyPr>
          <a:lstStyle/>
          <a:p>
            <a:r>
              <a:rPr lang="ru-RU" sz="5400" dirty="0"/>
              <a:t>Что такое локатор </a:t>
            </a:r>
            <a:r>
              <a:rPr lang="en-US" sz="5400" dirty="0"/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7AA10E-4BFF-456B-A0D9-AB1F0FCEC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449"/>
            <a:ext cx="10515600" cy="46855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ffectLst/>
              </a:rPr>
              <a:t>Поскольку </a:t>
            </a:r>
            <a:r>
              <a:rPr lang="ru-RU" dirty="0" err="1">
                <a:effectLst/>
              </a:rPr>
              <a:t>Webdriver</a:t>
            </a:r>
            <a:r>
              <a:rPr lang="ru-RU" dirty="0"/>
              <a:t> </a:t>
            </a:r>
            <a:r>
              <a:rPr lang="en-US" dirty="0">
                <a:ea typeface="+mn-lt"/>
                <a:cs typeface="+mn-lt"/>
              </a:rPr>
              <a:t>–</a:t>
            </a:r>
            <a:r>
              <a:rPr lang="ru-RU" dirty="0"/>
              <a:t> </a:t>
            </a:r>
            <a:r>
              <a:rPr lang="ru-RU" dirty="0">
                <a:effectLst/>
              </a:rPr>
              <a:t>это инструмент для автоматизации веб приложений, то большая часть работы с ним</a:t>
            </a:r>
            <a:r>
              <a:rPr lang="ru-RU" dirty="0"/>
              <a:t> </a:t>
            </a:r>
            <a:r>
              <a:rPr lang="en-US" dirty="0">
                <a:ea typeface="+mn-lt"/>
                <a:cs typeface="+mn-lt"/>
              </a:rPr>
              <a:t>–</a:t>
            </a:r>
            <a:r>
              <a:rPr lang="ru-RU" dirty="0"/>
              <a:t> </a:t>
            </a:r>
            <a:r>
              <a:rPr lang="ru-RU" dirty="0">
                <a:effectLst/>
              </a:rPr>
              <a:t>это работа с веб элементами</a:t>
            </a:r>
            <a:r>
              <a:rPr lang="ru-RU" dirty="0"/>
              <a:t> </a:t>
            </a:r>
            <a:r>
              <a:rPr lang="ru-RU" dirty="0">
                <a:effectLst/>
              </a:rPr>
              <a:t>(</a:t>
            </a:r>
            <a:r>
              <a:rPr lang="ru-RU" dirty="0" err="1">
                <a:effectLst/>
              </a:rPr>
              <a:t>WebElements</a:t>
            </a:r>
            <a:r>
              <a:rPr lang="ru-RU" dirty="0">
                <a:effectLst/>
              </a:rPr>
              <a:t>). </a:t>
            </a:r>
            <a:r>
              <a:rPr lang="ru-RU" dirty="0" err="1">
                <a:effectLst/>
              </a:rPr>
              <a:t>WebElements</a:t>
            </a:r>
            <a:r>
              <a:rPr lang="ru-RU" dirty="0">
                <a:effectLst/>
              </a:rPr>
              <a:t> </a:t>
            </a:r>
            <a:r>
              <a:rPr lang="en-US" dirty="0">
                <a:ea typeface="+mn-lt"/>
                <a:cs typeface="+mn-lt"/>
              </a:rPr>
              <a:t>–</a:t>
            </a:r>
            <a:r>
              <a:rPr lang="en-US" dirty="0"/>
              <a:t> </a:t>
            </a:r>
            <a:r>
              <a:rPr lang="ru-RU" dirty="0">
                <a:effectLst/>
              </a:rPr>
              <a:t>ни что иное, как DOM объекты, находящиеся на веб странице. А для того, чтобы осуществлять какие-то действия над DOM объектами/веб </a:t>
            </a:r>
            <a:r>
              <a:rPr lang="ru-RU" dirty="0"/>
              <a:t>э</a:t>
            </a:r>
            <a:r>
              <a:rPr lang="ru-RU" dirty="0">
                <a:effectLst/>
              </a:rPr>
              <a:t>лементами необходимо их точным образом определить</a:t>
            </a:r>
            <a:r>
              <a:rPr lang="ru-RU" dirty="0"/>
              <a:t> </a:t>
            </a:r>
            <a:r>
              <a:rPr lang="ru-RU" dirty="0">
                <a:effectLst/>
              </a:rPr>
              <a:t>(найти).</a:t>
            </a:r>
          </a:p>
          <a:p>
            <a:r>
              <a:rPr lang="ru-RU" dirty="0"/>
              <a:t>Локатор </a:t>
            </a:r>
            <a:r>
              <a:rPr lang="en-US" dirty="0">
                <a:ea typeface="+mn-lt"/>
                <a:cs typeface="+mn-lt"/>
              </a:rPr>
              <a:t>–</a:t>
            </a:r>
            <a:r>
              <a:rPr lang="ru-RU" dirty="0"/>
              <a:t> это путь к элементу в интерфейсе, с помощью которого автоматизированный тест (автотест) сможет его найти.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864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3AB5E-935A-4A9E-B8E3-E83EDB884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ru-RU" sz="4800" dirty="0"/>
              <a:t>Сратегии поиска локаторов</a:t>
            </a:r>
            <a:endParaRPr lang="en-US" sz="4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514805-D8D8-4BE5-8340-2024EA464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31" y="3038102"/>
            <a:ext cx="9030960" cy="781159"/>
          </a:xfr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C99CD93-018D-449E-8E18-9DD6A15EC6C6}"/>
              </a:ext>
            </a:extLst>
          </p:cNvPr>
          <p:cNvSpPr txBox="1"/>
          <p:nvPr/>
        </p:nvSpPr>
        <p:spPr>
          <a:xfrm>
            <a:off x="1136342" y="4048217"/>
            <a:ext cx="89382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ID,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Link Text (also partial),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Name,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Class,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XPath,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CSS Selector,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Tag Name</a:t>
            </a:r>
          </a:p>
        </p:txBody>
      </p:sp>
    </p:spTree>
    <p:extLst>
      <p:ext uri="{BB962C8B-B14F-4D97-AF65-F5344CB8AC3E}">
        <p14:creationId xmlns:p14="http://schemas.microsoft.com/office/powerpoint/2010/main" val="333855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91BD10-EB1D-49A3-80E8-BFE2C814E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123" y="642901"/>
            <a:ext cx="9849751" cy="990770"/>
          </a:xfrm>
        </p:spPr>
        <p:txBody>
          <a:bodyPr anchor="b">
            <a:normAutofit/>
          </a:bodyPr>
          <a:lstStyle/>
          <a:p>
            <a:r>
              <a:rPr lang="en-US" sz="5400" dirty="0"/>
              <a:t>By.id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6A4E3E-5C1E-476B-977A-61EBDF15A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116" y="2180733"/>
            <a:ext cx="8897592" cy="12479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AEFC46-D3E3-4B96-A9AA-3D2A2CEFED79}"/>
              </a:ext>
            </a:extLst>
          </p:cNvPr>
          <p:cNvSpPr txBox="1"/>
          <p:nvPr/>
        </p:nvSpPr>
        <p:spPr>
          <a:xfrm>
            <a:off x="1517447" y="3686758"/>
            <a:ext cx="10173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 кода на </a:t>
            </a:r>
            <a:r>
              <a:rPr lang="en-US" dirty="0"/>
              <a:t>Java </a:t>
            </a:r>
            <a:r>
              <a:rPr lang="ru-RU" dirty="0"/>
              <a:t>для поиска элемента </a:t>
            </a:r>
            <a:r>
              <a:rPr lang="en-US" dirty="0"/>
              <a:t>div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6A16A21-3BA2-44BE-9E52-3D4DF85E0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432" y="4385742"/>
            <a:ext cx="8964276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7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91BD10-EB1D-49A3-80E8-BFE2C814E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123" y="642901"/>
            <a:ext cx="9849751" cy="990770"/>
          </a:xfrm>
        </p:spPr>
        <p:txBody>
          <a:bodyPr anchor="b">
            <a:normAutofit/>
          </a:bodyPr>
          <a:lstStyle/>
          <a:p>
            <a:r>
              <a:rPr lang="en-US" sz="5400" dirty="0"/>
              <a:t>By.name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AEFC46-D3E3-4B96-A9AA-3D2A2CEFED79}"/>
              </a:ext>
            </a:extLst>
          </p:cNvPr>
          <p:cNvSpPr txBox="1"/>
          <p:nvPr/>
        </p:nvSpPr>
        <p:spPr>
          <a:xfrm>
            <a:off x="1517447" y="3686758"/>
            <a:ext cx="10173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 кода на </a:t>
            </a:r>
            <a:r>
              <a:rPr lang="en-US" dirty="0"/>
              <a:t>Java </a:t>
            </a:r>
            <a:r>
              <a:rPr lang="ru-RU" dirty="0"/>
              <a:t>для поиска элемента </a:t>
            </a:r>
            <a:r>
              <a:rPr lang="en-US" dirty="0"/>
              <a:t>div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1437D2-2218-4818-9FEF-8D5D93CDE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906" y="1913689"/>
            <a:ext cx="8973802" cy="12479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4CD12D-3DAE-4B6C-8181-F26B8E362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379" y="4213001"/>
            <a:ext cx="8983329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79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91BD10-EB1D-49A3-80E8-BFE2C814E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123" y="642901"/>
            <a:ext cx="9849751" cy="990770"/>
          </a:xfrm>
        </p:spPr>
        <p:txBody>
          <a:bodyPr anchor="b">
            <a:normAutofit/>
          </a:bodyPr>
          <a:lstStyle/>
          <a:p>
            <a:r>
              <a:rPr lang="en-US" sz="5400" dirty="0" err="1"/>
              <a:t>By.className</a:t>
            </a:r>
            <a:endParaRPr lang="en-US" sz="5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AEFC46-D3E3-4B96-A9AA-3D2A2CEFED79}"/>
              </a:ext>
            </a:extLst>
          </p:cNvPr>
          <p:cNvSpPr txBox="1"/>
          <p:nvPr/>
        </p:nvSpPr>
        <p:spPr>
          <a:xfrm>
            <a:off x="1517447" y="3117017"/>
            <a:ext cx="10173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 кода на </a:t>
            </a:r>
            <a:r>
              <a:rPr lang="en-US" dirty="0"/>
              <a:t>Java </a:t>
            </a:r>
            <a:r>
              <a:rPr lang="ru-RU" dirty="0"/>
              <a:t>для поиска элемента </a:t>
            </a:r>
            <a:r>
              <a:rPr lang="en-US" dirty="0" err="1"/>
              <a:t>img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2952A0-CF2A-49BC-BD1B-761C8DE95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379" y="2015057"/>
            <a:ext cx="8926171" cy="752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6E69EE-1ADA-43B0-84D5-581587C46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379" y="3879456"/>
            <a:ext cx="8954750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31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91BD10-EB1D-49A3-80E8-BFE2C814E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123" y="642901"/>
            <a:ext cx="9849751" cy="990770"/>
          </a:xfrm>
        </p:spPr>
        <p:txBody>
          <a:bodyPr anchor="b">
            <a:normAutofit/>
          </a:bodyPr>
          <a:lstStyle/>
          <a:p>
            <a:r>
              <a:rPr lang="en-US" sz="5400" dirty="0" err="1"/>
              <a:t>By.tagName</a:t>
            </a:r>
            <a:endParaRPr lang="en-US" sz="5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AEFC46-D3E3-4B96-A9AA-3D2A2CEFED79}"/>
              </a:ext>
            </a:extLst>
          </p:cNvPr>
          <p:cNvSpPr txBox="1"/>
          <p:nvPr/>
        </p:nvSpPr>
        <p:spPr>
          <a:xfrm>
            <a:off x="1517447" y="3384126"/>
            <a:ext cx="10173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 кода на </a:t>
            </a:r>
            <a:r>
              <a:rPr lang="en-US" dirty="0"/>
              <a:t>Java </a:t>
            </a:r>
            <a:r>
              <a:rPr lang="ru-RU" dirty="0"/>
              <a:t>для поиска элемента </a:t>
            </a:r>
            <a:r>
              <a:rPr lang="en-US" dirty="0"/>
              <a:t>a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F80D4C-DBB3-44D5-9033-5615F5373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570" y="1646580"/>
            <a:ext cx="8992855" cy="1457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123B1D-F6BB-4773-B2FC-63F8D3419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727" y="3966474"/>
            <a:ext cx="8878539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1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91BD10-EB1D-49A3-80E8-BFE2C814E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123" y="642901"/>
            <a:ext cx="9849751" cy="990770"/>
          </a:xfrm>
        </p:spPr>
        <p:txBody>
          <a:bodyPr anchor="b">
            <a:normAutofit/>
          </a:bodyPr>
          <a:lstStyle/>
          <a:p>
            <a:r>
              <a:rPr lang="en-US" sz="5400" dirty="0" err="1"/>
              <a:t>By.linkText</a:t>
            </a:r>
            <a:endParaRPr lang="en-US" sz="5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AEFC46-D3E3-4B96-A9AA-3D2A2CEFED79}"/>
              </a:ext>
            </a:extLst>
          </p:cNvPr>
          <p:cNvSpPr txBox="1"/>
          <p:nvPr/>
        </p:nvSpPr>
        <p:spPr>
          <a:xfrm>
            <a:off x="1517447" y="3384126"/>
            <a:ext cx="10173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 кода на </a:t>
            </a:r>
            <a:r>
              <a:rPr lang="en-US" dirty="0"/>
              <a:t>Java </a:t>
            </a:r>
            <a:r>
              <a:rPr lang="ru-RU" dirty="0"/>
              <a:t>для поиска элемента </a:t>
            </a:r>
            <a:r>
              <a:rPr lang="en-US" dirty="0"/>
              <a:t>a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4B22F-E555-4684-BB1F-523F77F11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674" y="1746792"/>
            <a:ext cx="8916644" cy="15242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A8AC8F-ABF8-41FF-AFE5-552638CB4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683" y="4028703"/>
            <a:ext cx="7783011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7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91BD10-EB1D-49A3-80E8-BFE2C814E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123" y="642901"/>
            <a:ext cx="9849751" cy="990770"/>
          </a:xfrm>
        </p:spPr>
        <p:txBody>
          <a:bodyPr anchor="b">
            <a:normAutofit/>
          </a:bodyPr>
          <a:lstStyle/>
          <a:p>
            <a:r>
              <a:rPr lang="en-US" sz="5400" dirty="0" err="1"/>
              <a:t>By.partialLinkText</a:t>
            </a:r>
            <a:endParaRPr lang="en-US" sz="5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AEFC46-D3E3-4B96-A9AA-3D2A2CEFED79}"/>
              </a:ext>
            </a:extLst>
          </p:cNvPr>
          <p:cNvSpPr txBox="1"/>
          <p:nvPr/>
        </p:nvSpPr>
        <p:spPr>
          <a:xfrm>
            <a:off x="1517447" y="3384126"/>
            <a:ext cx="10173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 кода на </a:t>
            </a:r>
            <a:r>
              <a:rPr lang="en-US" dirty="0"/>
              <a:t>Java </a:t>
            </a:r>
            <a:r>
              <a:rPr lang="ru-RU" dirty="0"/>
              <a:t>для поиска элемента </a:t>
            </a:r>
            <a:r>
              <a:rPr lang="en-US" dirty="0"/>
              <a:t>a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4B22F-E555-4684-BB1F-523F77F11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674" y="1746792"/>
            <a:ext cx="8916644" cy="15242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79405F-C4C2-4ECC-9CE0-0E4BD7528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837" y="4102444"/>
            <a:ext cx="6992326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9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91BD10-EB1D-49A3-80E8-BFE2C814E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123" y="642901"/>
            <a:ext cx="9849751" cy="990770"/>
          </a:xfrm>
        </p:spPr>
        <p:txBody>
          <a:bodyPr anchor="b">
            <a:normAutofit/>
          </a:bodyPr>
          <a:lstStyle/>
          <a:p>
            <a:r>
              <a:rPr lang="en-US" sz="5400" dirty="0" err="1"/>
              <a:t>By.cssSelector</a:t>
            </a:r>
            <a:endParaRPr lang="en-US" sz="5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AEFC46-D3E3-4B96-A9AA-3D2A2CEFED79}"/>
              </a:ext>
            </a:extLst>
          </p:cNvPr>
          <p:cNvSpPr txBox="1"/>
          <p:nvPr/>
        </p:nvSpPr>
        <p:spPr>
          <a:xfrm>
            <a:off x="1517447" y="3384126"/>
            <a:ext cx="10173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 кода на </a:t>
            </a:r>
            <a:r>
              <a:rPr lang="en-US" dirty="0"/>
              <a:t>Java </a:t>
            </a:r>
            <a:r>
              <a:rPr lang="ru-RU" dirty="0"/>
              <a:t>для поиска элемента </a:t>
            </a:r>
            <a:r>
              <a:rPr lang="en-US" dirty="0"/>
              <a:t>div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E9368B-9DE1-4D8F-AA6E-F37C32F17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833" y="1775371"/>
            <a:ext cx="8907118" cy="14670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64796F-E56B-4571-8093-7D2A3A916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149" y="4028386"/>
            <a:ext cx="8935697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79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EA456C-1B9E-4585-B60F-404071149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Что</a:t>
            </a: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7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такое</a:t>
            </a: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Selenium Web Driver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636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91BD10-EB1D-49A3-80E8-BFE2C814E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123" y="642901"/>
            <a:ext cx="9849751" cy="990770"/>
          </a:xfrm>
        </p:spPr>
        <p:txBody>
          <a:bodyPr anchor="b">
            <a:normAutofit/>
          </a:bodyPr>
          <a:lstStyle/>
          <a:p>
            <a:r>
              <a:rPr lang="en-US" sz="5400" dirty="0" err="1"/>
              <a:t>By.xpath</a:t>
            </a:r>
            <a:endParaRPr lang="en-US" sz="5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AEFC46-D3E3-4B96-A9AA-3D2A2CEFED79}"/>
              </a:ext>
            </a:extLst>
          </p:cNvPr>
          <p:cNvSpPr txBox="1"/>
          <p:nvPr/>
        </p:nvSpPr>
        <p:spPr>
          <a:xfrm>
            <a:off x="1517447" y="3384126"/>
            <a:ext cx="10173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 кода на </a:t>
            </a:r>
            <a:r>
              <a:rPr lang="en-US" dirty="0"/>
              <a:t>Java </a:t>
            </a:r>
            <a:r>
              <a:rPr lang="ru-RU" dirty="0"/>
              <a:t>для поиска элемента </a:t>
            </a:r>
            <a:r>
              <a:rPr lang="en-US" dirty="0"/>
              <a:t>a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6B4097-CDD4-441E-A365-253A4D9A1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623" y="1791829"/>
            <a:ext cx="8954750" cy="14861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DA14D0-7A10-42F1-A2EA-31758F1FE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623" y="4059450"/>
            <a:ext cx="8916644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7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7CBB2D-43CC-4183-A31D-90362EC84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US" sz="5400"/>
              <a:t>Xpath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F5CE9-32B7-476D-A619-430B2670A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r>
              <a:rPr lang="ru-RU" sz="2000" dirty="0" err="1">
                <a:effectLst/>
              </a:rPr>
              <a:t>XPath</a:t>
            </a:r>
            <a:r>
              <a:rPr lang="ru-RU" sz="2000" dirty="0">
                <a:effectLst/>
              </a:rPr>
              <a:t> (XML </a:t>
            </a:r>
            <a:r>
              <a:rPr lang="ru-RU" sz="2000" dirty="0" err="1">
                <a:effectLst/>
              </a:rPr>
              <a:t>path</a:t>
            </a:r>
            <a:r>
              <a:rPr lang="ru-RU" sz="2000" dirty="0">
                <a:effectLst/>
              </a:rPr>
              <a:t>)</a:t>
            </a:r>
            <a:r>
              <a:rPr lang="ru-RU" sz="2000" dirty="0"/>
              <a:t> </a:t>
            </a:r>
            <a:r>
              <a:rPr lang="en-US" sz="2000" dirty="0">
                <a:ea typeface="+mn-lt"/>
                <a:cs typeface="+mn-lt"/>
              </a:rPr>
              <a:t>–</a:t>
            </a:r>
            <a:r>
              <a:rPr lang="ru-RU" sz="2000" dirty="0"/>
              <a:t> </a:t>
            </a:r>
            <a:r>
              <a:rPr lang="ru-RU" sz="2000" dirty="0">
                <a:effectLst/>
              </a:rPr>
              <a:t>это язык для </a:t>
            </a:r>
            <a:r>
              <a:rPr lang="ru-RU" sz="2000" dirty="0" err="1">
                <a:effectLst/>
              </a:rPr>
              <a:t>нодов</a:t>
            </a:r>
            <a:r>
              <a:rPr lang="ru-RU" sz="2000" dirty="0">
                <a:effectLst/>
              </a:rPr>
              <a:t> (</a:t>
            </a:r>
            <a:r>
              <a:rPr lang="ru-RU" sz="2000" dirty="0" err="1">
                <a:effectLst/>
              </a:rPr>
              <a:t>nodes</a:t>
            </a:r>
            <a:r>
              <a:rPr lang="ru-RU" sz="2000" dirty="0">
                <a:effectLst/>
              </a:rPr>
              <a:t>) в XML документе. Так как многие браузеры поддерживают XHTML, то мы можем использовать </a:t>
            </a:r>
            <a:r>
              <a:rPr lang="ru-RU" sz="2000" dirty="0" err="1">
                <a:effectLst/>
              </a:rPr>
              <a:t>XPath</a:t>
            </a:r>
            <a:r>
              <a:rPr lang="ru-RU" sz="2000" dirty="0">
                <a:effectLst/>
              </a:rPr>
              <a:t> для нахождения элементов на </a:t>
            </a:r>
            <a:r>
              <a:rPr lang="ru-RU" sz="2000" dirty="0" err="1">
                <a:effectLst/>
              </a:rPr>
              <a:t>web</a:t>
            </a:r>
            <a:r>
              <a:rPr lang="ru-RU" sz="2000" dirty="0">
                <a:effectLst/>
              </a:rPr>
              <a:t> страницах.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8321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53FFBF-D3DB-4932-B774-4F0AF1FB9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/>
              <a:t>Xpath</a:t>
            </a:r>
            <a:r>
              <a:rPr lang="ru-RU" dirty="0"/>
              <a:t>.Поиск по абсолютному пути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3BB08-4F2C-489F-ABC0-C16FB4A00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2953" y="2530136"/>
            <a:ext cx="2457971" cy="234753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b="1" dirty="0"/>
              <a:t>&lt;A&gt;</a:t>
            </a:r>
          </a:p>
          <a:p>
            <a:pPr marL="0" indent="0">
              <a:buNone/>
            </a:pPr>
            <a:r>
              <a:rPr lang="ru-RU" sz="2200" b="1" dirty="0"/>
              <a:t>         </a:t>
            </a:r>
            <a:r>
              <a:rPr lang="en-US" sz="2200" b="1" dirty="0"/>
              <a:t>&lt;B&gt;</a:t>
            </a:r>
          </a:p>
          <a:p>
            <a:pPr marL="0" indent="0">
              <a:buNone/>
            </a:pPr>
            <a:r>
              <a:rPr lang="en-US" sz="2200" b="1" dirty="0"/>
              <a:t>	</a:t>
            </a:r>
            <a:r>
              <a:rPr lang="ru-RU" sz="2200" b="1" dirty="0"/>
              <a:t> </a:t>
            </a:r>
            <a:r>
              <a:rPr lang="en-US" sz="2200" b="1" dirty="0"/>
              <a:t>&lt;C/&gt;</a:t>
            </a:r>
          </a:p>
          <a:p>
            <a:pPr marL="0" indent="0">
              <a:buNone/>
            </a:pPr>
            <a:r>
              <a:rPr lang="ru-RU" sz="2200" b="1" dirty="0"/>
              <a:t>         </a:t>
            </a:r>
            <a:r>
              <a:rPr lang="en-US" sz="2200" b="1" dirty="0"/>
              <a:t>&lt;B/&gt;</a:t>
            </a:r>
          </a:p>
          <a:p>
            <a:pPr marL="0" indent="0">
              <a:buNone/>
            </a:pPr>
            <a:r>
              <a:rPr lang="en-US" sz="2200" b="1" dirty="0"/>
              <a:t>&lt;A/&gt;</a:t>
            </a:r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2ABB4-5FBD-4D75-A189-2C3E266E0A3C}"/>
              </a:ext>
            </a:extLst>
          </p:cNvPr>
          <p:cNvSpPr txBox="1"/>
          <p:nvPr/>
        </p:nvSpPr>
        <p:spPr>
          <a:xfrm>
            <a:off x="5602953" y="1331650"/>
            <a:ext cx="2884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Xpath</a:t>
            </a:r>
            <a:r>
              <a:rPr lang="en-US" dirty="0"/>
              <a:t> (C) </a:t>
            </a:r>
            <a:r>
              <a:rPr lang="en-US" sz="1800" dirty="0">
                <a:ea typeface="+mn-lt"/>
                <a:cs typeface="+mn-lt"/>
              </a:rPr>
              <a:t>–</a:t>
            </a:r>
            <a:r>
              <a:rPr lang="en-US" dirty="0"/>
              <a:t> </a:t>
            </a:r>
            <a:r>
              <a:rPr lang="en-US" sz="1800" b="1" dirty="0"/>
              <a:t> A/B/C</a:t>
            </a:r>
          </a:p>
          <a:p>
            <a:r>
              <a:rPr lang="en-US" dirty="0"/>
              <a:t>XPath(B) </a:t>
            </a:r>
            <a:r>
              <a:rPr lang="en-US" sz="1800" dirty="0">
                <a:ea typeface="+mn-lt"/>
                <a:cs typeface="+mn-lt"/>
              </a:rPr>
              <a:t>–</a:t>
            </a:r>
            <a:r>
              <a:rPr lang="en-US" dirty="0"/>
              <a:t>   </a:t>
            </a:r>
            <a:r>
              <a:rPr lang="en-US" sz="1800" b="1" dirty="0"/>
              <a:t>A/B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6130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53FFBF-D3DB-4932-B774-4F0AF1FB9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4122244" cy="2690949"/>
          </a:xfrm>
        </p:spPr>
        <p:txBody>
          <a:bodyPr anchor="t">
            <a:normAutofit/>
          </a:bodyPr>
          <a:lstStyle/>
          <a:p>
            <a:r>
              <a:rPr lang="en-US" dirty="0" err="1"/>
              <a:t>Xpath</a:t>
            </a:r>
            <a:r>
              <a:rPr lang="ru-RU" dirty="0"/>
              <a:t>.Поиск по относительному пути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3BB08-4F2C-489F-ABC0-C16FB4A00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2953" y="2530136"/>
            <a:ext cx="2617769" cy="2530136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b="1" dirty="0"/>
              <a:t>&lt;A&gt;</a:t>
            </a:r>
          </a:p>
          <a:p>
            <a:pPr marL="0" indent="0">
              <a:buNone/>
            </a:pPr>
            <a:r>
              <a:rPr lang="ru-RU" sz="2200" b="1" dirty="0"/>
              <a:t>        </a:t>
            </a:r>
            <a:r>
              <a:rPr lang="en-US" sz="2200" b="1" dirty="0"/>
              <a:t>&lt;B&gt;</a:t>
            </a:r>
          </a:p>
          <a:p>
            <a:pPr marL="0" indent="0">
              <a:buNone/>
            </a:pPr>
            <a:r>
              <a:rPr lang="en-US" sz="2200" b="1" dirty="0"/>
              <a:t>	&lt;C/&gt;</a:t>
            </a:r>
          </a:p>
          <a:p>
            <a:pPr marL="0" indent="0">
              <a:buNone/>
            </a:pPr>
            <a:r>
              <a:rPr lang="ru-RU" sz="2200" b="1" dirty="0"/>
              <a:t>       </a:t>
            </a:r>
            <a:r>
              <a:rPr lang="en-US" sz="2200" b="1" dirty="0"/>
              <a:t>&lt;B/&gt;</a:t>
            </a:r>
          </a:p>
          <a:p>
            <a:pPr marL="0" indent="0">
              <a:buNone/>
            </a:pPr>
            <a:r>
              <a:rPr lang="en-US" sz="2200" b="1" dirty="0"/>
              <a:t>&lt;A/&gt;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2ABB4-5FBD-4D75-A189-2C3E266E0A3C}"/>
              </a:ext>
            </a:extLst>
          </p:cNvPr>
          <p:cNvSpPr txBox="1"/>
          <p:nvPr/>
        </p:nvSpPr>
        <p:spPr>
          <a:xfrm>
            <a:off x="5602953" y="1331650"/>
            <a:ext cx="2884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Xpath</a:t>
            </a:r>
            <a:r>
              <a:rPr lang="en-US" dirty="0"/>
              <a:t> (C) </a:t>
            </a:r>
            <a:r>
              <a:rPr lang="en-US" sz="1800" dirty="0">
                <a:ea typeface="+mn-lt"/>
                <a:cs typeface="+mn-lt"/>
              </a:rPr>
              <a:t>–</a:t>
            </a:r>
            <a:r>
              <a:rPr lang="en-US" sz="1800" b="1" dirty="0"/>
              <a:t> </a:t>
            </a:r>
            <a:r>
              <a:rPr lang="ru-RU" sz="1800" b="1" dirty="0"/>
              <a:t>/</a:t>
            </a:r>
            <a:r>
              <a:rPr lang="en-US" sz="1800" b="1" dirty="0"/>
              <a:t>/C</a:t>
            </a:r>
          </a:p>
          <a:p>
            <a:r>
              <a:rPr lang="en-US" dirty="0"/>
              <a:t>XPath(B) </a:t>
            </a:r>
            <a:r>
              <a:rPr lang="en-US" sz="1800" dirty="0">
                <a:ea typeface="+mn-lt"/>
                <a:cs typeface="+mn-lt"/>
              </a:rPr>
              <a:t>–</a:t>
            </a:r>
            <a:r>
              <a:rPr lang="en-US" dirty="0"/>
              <a:t>  </a:t>
            </a:r>
            <a:r>
              <a:rPr lang="ru-RU" b="1" dirty="0"/>
              <a:t>/</a:t>
            </a:r>
            <a:r>
              <a:rPr lang="en-US" sz="1800" b="1" dirty="0"/>
              <a:t>/B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0301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53FFBF-D3DB-4932-B774-4F0AF1FB9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4122244" cy="2690949"/>
          </a:xfrm>
        </p:spPr>
        <p:txBody>
          <a:bodyPr anchor="t">
            <a:normAutofit/>
          </a:bodyPr>
          <a:lstStyle/>
          <a:p>
            <a:r>
              <a:rPr lang="en-US" dirty="0" err="1"/>
              <a:t>Xpath</a:t>
            </a:r>
            <a:r>
              <a:rPr lang="ru-RU" dirty="0"/>
              <a:t>.Условия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3BB08-4F2C-489F-ABC0-C16FB4A00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2954" y="2210540"/>
            <a:ext cx="2502360" cy="2667128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&lt;A&gt;</a:t>
            </a:r>
          </a:p>
          <a:p>
            <a:pPr marL="0" indent="0">
              <a:buNone/>
            </a:pPr>
            <a:r>
              <a:rPr lang="ru-RU" sz="2400" b="1" dirty="0"/>
              <a:t>          </a:t>
            </a:r>
            <a:r>
              <a:rPr lang="en-US" sz="2400" b="1" dirty="0"/>
              <a:t>&lt;B&gt;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>
                <a:solidFill>
                  <a:srgbClr val="C00000"/>
                </a:solidFill>
              </a:rPr>
              <a:t>&lt;C&gt;&lt;/C&gt;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		&lt;C&gt;&lt;/C&gt;</a:t>
            </a:r>
          </a:p>
          <a:p>
            <a:pPr marL="0" indent="0">
              <a:buNone/>
            </a:pPr>
            <a:r>
              <a:rPr lang="ru-RU" sz="2400" b="1" dirty="0"/>
              <a:t>         </a:t>
            </a:r>
            <a:r>
              <a:rPr lang="en-US" sz="2400" b="1" dirty="0"/>
              <a:t>&lt;B/&gt;</a:t>
            </a:r>
          </a:p>
          <a:p>
            <a:pPr marL="0" indent="0">
              <a:buNone/>
            </a:pPr>
            <a:r>
              <a:rPr lang="en-US" sz="2400" b="1" dirty="0"/>
              <a:t>&lt;A/&gt;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2ABB4-5FBD-4D75-A189-2C3E266E0A3C}"/>
              </a:ext>
            </a:extLst>
          </p:cNvPr>
          <p:cNvSpPr txBox="1"/>
          <p:nvPr/>
        </p:nvSpPr>
        <p:spPr>
          <a:xfrm>
            <a:off x="5602953" y="1331650"/>
            <a:ext cx="2884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Xpath</a:t>
            </a:r>
            <a:r>
              <a:rPr lang="en-US" dirty="0"/>
              <a:t> (C) </a:t>
            </a:r>
            <a:r>
              <a:rPr lang="en-US" sz="1800" dirty="0">
                <a:ea typeface="+mn-lt"/>
                <a:cs typeface="+mn-lt"/>
              </a:rPr>
              <a:t>–</a:t>
            </a:r>
            <a:r>
              <a:rPr lang="en-US" sz="1800" b="1" dirty="0"/>
              <a:t> </a:t>
            </a:r>
            <a:r>
              <a:rPr lang="ru-RU" sz="1800" b="1" dirty="0"/>
              <a:t>/</a:t>
            </a:r>
            <a:r>
              <a:rPr lang="en-US" sz="1800" b="1" dirty="0"/>
              <a:t>/C[1</a:t>
            </a:r>
            <a:r>
              <a:rPr lang="en-US" b="1" dirty="0"/>
              <a:t>]</a:t>
            </a:r>
            <a:endParaRPr lang="en-US" sz="1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04A93A-3EDD-4E06-8A44-545B6662AB81}"/>
              </a:ext>
            </a:extLst>
          </p:cNvPr>
          <p:cNvSpPr txBox="1"/>
          <p:nvPr/>
        </p:nvSpPr>
        <p:spPr>
          <a:xfrm>
            <a:off x="5726097" y="5255581"/>
            <a:ext cx="3080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скобках </a:t>
            </a:r>
            <a:r>
              <a:rPr lang="en-US" dirty="0"/>
              <a:t>[] – </a:t>
            </a:r>
            <a:r>
              <a:rPr lang="ru-RU" dirty="0"/>
              <a:t>находится условие выборки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526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53FFBF-D3DB-4932-B774-4F0AF1FB9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4122244" cy="2690949"/>
          </a:xfrm>
        </p:spPr>
        <p:txBody>
          <a:bodyPr anchor="t">
            <a:normAutofit/>
          </a:bodyPr>
          <a:lstStyle/>
          <a:p>
            <a:r>
              <a:rPr lang="en-US" dirty="0" err="1"/>
              <a:t>Xpath</a:t>
            </a:r>
            <a:r>
              <a:rPr lang="ru-RU" dirty="0"/>
              <a:t>.Атрибуты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3BB08-4F2C-489F-ABC0-C16FB4A00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2954" y="2210540"/>
            <a:ext cx="2884098" cy="2911876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2000" b="1" dirty="0"/>
              <a:t>&lt;A&gt;</a:t>
            </a:r>
          </a:p>
          <a:p>
            <a:pPr marL="0" indent="0">
              <a:buNone/>
            </a:pPr>
            <a:r>
              <a:rPr lang="ru-RU" sz="2000" b="1" dirty="0"/>
              <a:t>       </a:t>
            </a:r>
            <a:r>
              <a:rPr lang="en-US" sz="2000" b="1" dirty="0"/>
              <a:t>&lt;B&gt;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>
                <a:solidFill>
                  <a:srgbClr val="C00000"/>
                </a:solidFill>
              </a:rPr>
              <a:t>&lt;C id&gt;&lt;/C&gt;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	</a:t>
            </a:r>
            <a:r>
              <a:rPr lang="en-US" sz="2000" b="1" dirty="0"/>
              <a:t>&lt;C&gt;&lt;/C&gt;</a:t>
            </a:r>
          </a:p>
          <a:p>
            <a:pPr marL="0" indent="0">
              <a:buNone/>
            </a:pPr>
            <a:r>
              <a:rPr lang="ru-RU" sz="2000" b="1" dirty="0"/>
              <a:t>       </a:t>
            </a:r>
            <a:r>
              <a:rPr lang="en-US" sz="2000" b="1" dirty="0"/>
              <a:t>&lt;B/&gt;</a:t>
            </a:r>
          </a:p>
          <a:p>
            <a:pPr marL="0" indent="0">
              <a:buNone/>
            </a:pPr>
            <a:r>
              <a:rPr lang="en-US" sz="2000" b="1" dirty="0"/>
              <a:t>&lt;A/&gt;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2ABB4-5FBD-4D75-A189-2C3E266E0A3C}"/>
              </a:ext>
            </a:extLst>
          </p:cNvPr>
          <p:cNvSpPr txBox="1"/>
          <p:nvPr/>
        </p:nvSpPr>
        <p:spPr>
          <a:xfrm>
            <a:off x="5602953" y="1331650"/>
            <a:ext cx="2884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Xpath</a:t>
            </a:r>
            <a:r>
              <a:rPr lang="en-US" dirty="0"/>
              <a:t> (C) - </a:t>
            </a:r>
            <a:r>
              <a:rPr lang="en-US" sz="1800" b="1" dirty="0"/>
              <a:t> //C[@id]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04A93A-3EDD-4E06-8A44-545B6662AB81}"/>
              </a:ext>
            </a:extLst>
          </p:cNvPr>
          <p:cNvSpPr txBox="1"/>
          <p:nvPr/>
        </p:nvSpPr>
        <p:spPr>
          <a:xfrm>
            <a:off x="5726097" y="5255581"/>
            <a:ext cx="3080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Будут выбраны все элементы, имеющие атрибут "id"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87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53FFBF-D3DB-4932-B774-4F0AF1FB9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4122244" cy="2690949"/>
          </a:xfrm>
        </p:spPr>
        <p:txBody>
          <a:bodyPr anchor="t">
            <a:normAutofit/>
          </a:bodyPr>
          <a:lstStyle/>
          <a:p>
            <a:r>
              <a:rPr lang="en-US" dirty="0" err="1"/>
              <a:t>Xpath</a:t>
            </a:r>
            <a:r>
              <a:rPr lang="ru-RU" dirty="0"/>
              <a:t>.</a:t>
            </a:r>
            <a:r>
              <a:rPr lang="en-US" dirty="0"/>
              <a:t>*-</a:t>
            </a:r>
            <a:r>
              <a:rPr lang="ru-RU" dirty="0"/>
              <a:t>любой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3BB08-4F2C-489F-ABC0-C16FB4A00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2953" y="2210540"/>
            <a:ext cx="3080551" cy="2911876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2000" b="1" dirty="0"/>
              <a:t>&lt;A&gt;</a:t>
            </a:r>
          </a:p>
          <a:p>
            <a:pPr marL="0" indent="0">
              <a:buNone/>
            </a:pPr>
            <a:r>
              <a:rPr lang="ru-RU" sz="2000" b="1" dirty="0"/>
              <a:t>       </a:t>
            </a:r>
            <a:r>
              <a:rPr lang="en-US" sz="2000" b="1" dirty="0"/>
              <a:t>&lt;B</a:t>
            </a:r>
            <a:r>
              <a:rPr lang="ru-RU" sz="2000" b="1" dirty="0"/>
              <a:t> </a:t>
            </a:r>
            <a:r>
              <a:rPr lang="en-US" sz="2000" b="1" dirty="0"/>
              <a:t>id&gt;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>
                <a:solidFill>
                  <a:srgbClr val="C00000"/>
                </a:solidFill>
              </a:rPr>
              <a:t>&lt;C id</a:t>
            </a:r>
            <a:r>
              <a:rPr lang="ru-RU" sz="2000" b="1" dirty="0">
                <a:solidFill>
                  <a:srgbClr val="C00000"/>
                </a:solidFill>
              </a:rPr>
              <a:t> = </a:t>
            </a:r>
            <a:r>
              <a:rPr lang="en-US" sz="2000" b="1" dirty="0">
                <a:solidFill>
                  <a:srgbClr val="C00000"/>
                </a:solidFill>
              </a:rPr>
              <a:t>‘one’&gt;&lt;/C&gt;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	</a:t>
            </a:r>
            <a:r>
              <a:rPr lang="en-US" sz="2000" b="1" dirty="0"/>
              <a:t>&lt;C&gt;&lt;/C&gt;</a:t>
            </a:r>
          </a:p>
          <a:p>
            <a:pPr marL="0" indent="0">
              <a:buNone/>
            </a:pPr>
            <a:r>
              <a:rPr lang="ru-RU" sz="2000" b="1" dirty="0"/>
              <a:t>       </a:t>
            </a:r>
            <a:r>
              <a:rPr lang="en-US" sz="2000" b="1" dirty="0"/>
              <a:t>&lt;B/&gt;</a:t>
            </a:r>
          </a:p>
          <a:p>
            <a:pPr marL="0" indent="0">
              <a:buNone/>
            </a:pPr>
            <a:r>
              <a:rPr lang="en-US" sz="2000" b="1" dirty="0"/>
              <a:t>&lt;A/&gt;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2ABB4-5FBD-4D75-A189-2C3E266E0A3C}"/>
              </a:ext>
            </a:extLst>
          </p:cNvPr>
          <p:cNvSpPr txBox="1"/>
          <p:nvPr/>
        </p:nvSpPr>
        <p:spPr>
          <a:xfrm>
            <a:off x="5602953" y="1331650"/>
            <a:ext cx="2884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Xpath</a:t>
            </a:r>
            <a:r>
              <a:rPr lang="en-US" dirty="0"/>
              <a:t> (C) </a:t>
            </a:r>
            <a:r>
              <a:rPr lang="en-US" sz="1800" dirty="0">
                <a:ea typeface="+mn-lt"/>
                <a:cs typeface="+mn-lt"/>
              </a:rPr>
              <a:t>–</a:t>
            </a:r>
            <a:r>
              <a:rPr lang="en-US" dirty="0"/>
              <a:t> </a:t>
            </a:r>
            <a:r>
              <a:rPr lang="en-US" sz="1800" b="1" dirty="0"/>
              <a:t> //*[@id=‘one’]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04A93A-3EDD-4E06-8A44-545B6662AB81}"/>
              </a:ext>
            </a:extLst>
          </p:cNvPr>
          <p:cNvSpPr txBox="1"/>
          <p:nvPr/>
        </p:nvSpPr>
        <p:spPr>
          <a:xfrm>
            <a:off x="5726097" y="5255581"/>
            <a:ext cx="308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Любой элемент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3051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BB104-4D4F-457C-87D8-C3A6753FD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 err="1"/>
              <a:t>Xpath</a:t>
            </a:r>
            <a:r>
              <a:rPr lang="en-US" sz="5400" dirty="0"/>
              <a:t> </a:t>
            </a:r>
            <a:r>
              <a:rPr lang="en-US" sz="5400" dirty="0">
                <a:ea typeface="+mn-lt"/>
                <a:cs typeface="+mn-lt"/>
              </a:rPr>
              <a:t>–</a:t>
            </a:r>
            <a:r>
              <a:rPr lang="en-US" sz="5400" dirty="0"/>
              <a:t> </a:t>
            </a:r>
            <a:r>
              <a:rPr lang="ru-RU" sz="5400" dirty="0"/>
              <a:t>функции</a:t>
            </a:r>
            <a:endParaRPr lang="en-US" sz="5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295FC-D07C-442D-8EF1-CA2595CBB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597" y="2624984"/>
            <a:ext cx="10122972" cy="1978613"/>
          </a:xfrm>
        </p:spPr>
        <p:txBody>
          <a:bodyPr anchor="ctr">
            <a:normAutofit/>
          </a:bodyPr>
          <a:lstStyle/>
          <a:p>
            <a:r>
              <a:rPr lang="ru-RU" sz="2400" dirty="0"/>
              <a:t>Функции позволяют использовать результат операций с множеством нод, строками, числами и логическими операторами в XPath выражених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13349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53FFBF-D3DB-4932-B774-4F0AF1FB9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4122244" cy="2690949"/>
          </a:xfrm>
        </p:spPr>
        <p:txBody>
          <a:bodyPr anchor="t">
            <a:normAutofit/>
          </a:bodyPr>
          <a:lstStyle/>
          <a:p>
            <a:r>
              <a:rPr lang="en-US" dirty="0" err="1"/>
              <a:t>Xpath</a:t>
            </a:r>
            <a:r>
              <a:rPr lang="en-US" dirty="0"/>
              <a:t>. </a:t>
            </a:r>
            <a:r>
              <a:rPr lang="ru-RU" dirty="0"/>
              <a:t>Функции – </a:t>
            </a:r>
            <a:r>
              <a:rPr lang="en-US" dirty="0"/>
              <a:t>text()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511B9E-7CF2-4C36-8E71-42F797C8F568}"/>
              </a:ext>
            </a:extLst>
          </p:cNvPr>
          <p:cNvSpPr txBox="1"/>
          <p:nvPr/>
        </p:nvSpPr>
        <p:spPr>
          <a:xfrm>
            <a:off x="5469026" y="753706"/>
            <a:ext cx="61699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Myriad Pro"/>
              </a:rPr>
              <a:t>text() </a:t>
            </a:r>
            <a:r>
              <a:rPr lang="en-US" sz="1800" dirty="0">
                <a:ea typeface="+mn-lt"/>
                <a:cs typeface="+mn-lt"/>
              </a:rPr>
              <a:t>–</a:t>
            </a:r>
            <a:r>
              <a:rPr lang="ru-RU" b="0" i="0" dirty="0">
                <a:solidFill>
                  <a:srgbClr val="000000"/>
                </a:solidFill>
                <a:effectLst/>
                <a:latin typeface="Myriad Pro"/>
              </a:rPr>
              <a:t> возвращает набор текстовых узлов</a:t>
            </a:r>
            <a:endParaRPr lang="en-US" b="0" i="0" dirty="0">
              <a:solidFill>
                <a:srgbClr val="000000"/>
              </a:solidFill>
              <a:effectLst/>
              <a:latin typeface="Myriad Pro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Myriad Pro"/>
            </a:endParaRPr>
          </a:p>
          <a:p>
            <a:r>
              <a:rPr lang="en-US" dirty="0"/>
              <a:t>X</a:t>
            </a:r>
            <a:r>
              <a:rPr lang="ru-RU" dirty="0"/>
              <a:t>path: .//span[text()="текст внутри элемента"]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1F366E0-9860-4C12-B1FD-C17581624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026" y="2147980"/>
            <a:ext cx="5334744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751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53FFBF-D3DB-4932-B774-4F0AF1FB9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463040"/>
            <a:ext cx="4746373" cy="2690949"/>
          </a:xfrm>
        </p:spPr>
        <p:txBody>
          <a:bodyPr anchor="t">
            <a:normAutofit/>
          </a:bodyPr>
          <a:lstStyle/>
          <a:p>
            <a:r>
              <a:rPr lang="en-US" dirty="0" err="1"/>
              <a:t>Xpath</a:t>
            </a:r>
            <a:r>
              <a:rPr lang="en-US" dirty="0"/>
              <a:t>. </a:t>
            </a:r>
            <a:r>
              <a:rPr lang="ru-RU" dirty="0"/>
              <a:t>Функции – </a:t>
            </a:r>
            <a:r>
              <a:rPr lang="en-US" dirty="0"/>
              <a:t>contains(</a:t>
            </a:r>
            <a:r>
              <a:rPr lang="en-US" dirty="0" err="1"/>
              <a:t>string,string</a:t>
            </a:r>
            <a:r>
              <a:rPr lang="en-US" dirty="0"/>
              <a:t>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511B9E-7CF2-4C36-8E71-42F797C8F568}"/>
              </a:ext>
            </a:extLst>
          </p:cNvPr>
          <p:cNvSpPr txBox="1"/>
          <p:nvPr/>
        </p:nvSpPr>
        <p:spPr>
          <a:xfrm>
            <a:off x="5469026" y="753706"/>
            <a:ext cx="61699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Myriad Pro"/>
              </a:rPr>
              <a:t>contains(string, string</a:t>
            </a:r>
            <a:r>
              <a:rPr lang="ru-RU" b="1" i="0">
                <a:solidFill>
                  <a:srgbClr val="000000"/>
                </a:solidFill>
                <a:effectLst/>
                <a:latin typeface="Myriad Pro"/>
              </a:rPr>
              <a:t>) </a:t>
            </a:r>
            <a:r>
              <a:rPr lang="ru-RU" i="0">
                <a:solidFill>
                  <a:srgbClr val="000000"/>
                </a:solidFill>
                <a:effectLst/>
                <a:latin typeface="Myriad Pro"/>
              </a:rPr>
              <a:t>– </a:t>
            </a:r>
            <a:r>
              <a:rPr lang="ru-RU" i="0" dirty="0">
                <a:solidFill>
                  <a:srgbClr val="000000"/>
                </a:solidFill>
                <a:effectLst/>
                <a:latin typeface="Myriad Pro"/>
              </a:rPr>
              <a:t>возвращает true, если первая строка содержит вторую, иначе возвращает false</a:t>
            </a:r>
            <a:endParaRPr lang="en-US" i="0" dirty="0">
              <a:solidFill>
                <a:srgbClr val="000000"/>
              </a:solidFill>
              <a:effectLst/>
              <a:latin typeface="Myriad Pro"/>
            </a:endParaRPr>
          </a:p>
          <a:p>
            <a:endParaRPr lang="en-US" i="0" dirty="0">
              <a:solidFill>
                <a:srgbClr val="000000"/>
              </a:solidFill>
              <a:effectLst/>
              <a:latin typeface="Myriad Pro"/>
            </a:endParaRPr>
          </a:p>
          <a:p>
            <a:r>
              <a:rPr lang="en-US" dirty="0"/>
              <a:t>X</a:t>
            </a:r>
            <a:r>
              <a:rPr lang="ru-RU" dirty="0"/>
              <a:t>path: .//span[contains(text(),"текст внутри элемента")]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FE9DF8-5B56-4E29-BBF6-D103E92A7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571" y="2304948"/>
            <a:ext cx="6211167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86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53D3D-9550-41EC-BFE9-38B8B9336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Что такое </a:t>
            </a:r>
            <a:r>
              <a:rPr lang="en-US" dirty="0"/>
              <a:t>Selenium Web Driver </a:t>
            </a:r>
          </a:p>
        </p:txBody>
      </p:sp>
      <p:sp>
        <p:nvSpPr>
          <p:cNvPr id="16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B9161-8AFC-401A-9FF5-B58FA5B5F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 dirty="0"/>
              <a:t>Selenium – </a:t>
            </a:r>
            <a:r>
              <a:rPr lang="ru-RU" sz="2400" dirty="0"/>
              <a:t>это наименование проекта, который включает в себя множество разных пректов, использующихся для тестирования.</a:t>
            </a:r>
          </a:p>
          <a:p>
            <a:r>
              <a:rPr lang="en-US" sz="2400" dirty="0"/>
              <a:t>Selenium </a:t>
            </a:r>
            <a:r>
              <a:rPr lang="ru-RU" sz="2400" dirty="0"/>
              <a:t>включает в себя такие проекты как </a:t>
            </a:r>
            <a:r>
              <a:rPr lang="en-US" sz="24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Selenium WebDriver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Selenium Grid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Selenium IDE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Selenium Remote Control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21" name="Рисунок 13">
            <a:extLst>
              <a:ext uri="{FF2B5EF4-FFF2-40B4-BE49-F238E27FC236}">
                <a16:creationId xmlns:a16="http://schemas.microsoft.com/office/drawing/2014/main" id="{999F2EF1-FE06-4114-A6B3-D041EC22A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161" y="3415453"/>
            <a:ext cx="720000" cy="720000"/>
          </a:xfrm>
          <a:prstGeom prst="rect">
            <a:avLst/>
          </a:prstGeom>
        </p:spPr>
      </p:pic>
      <p:pic>
        <p:nvPicPr>
          <p:cNvPr id="22" name="Рисунок 14">
            <a:extLst>
              <a:ext uri="{FF2B5EF4-FFF2-40B4-BE49-F238E27FC236}">
                <a16:creationId xmlns:a16="http://schemas.microsoft.com/office/drawing/2014/main" id="{7D730C30-9AC8-4DCA-9FAF-EB343D07D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322" y="3415453"/>
            <a:ext cx="720000" cy="720000"/>
          </a:xfrm>
          <a:prstGeom prst="rect">
            <a:avLst/>
          </a:prstGeom>
        </p:spPr>
      </p:pic>
      <p:pic>
        <p:nvPicPr>
          <p:cNvPr id="23" name="Рисунок 15">
            <a:extLst>
              <a:ext uri="{FF2B5EF4-FFF2-40B4-BE49-F238E27FC236}">
                <a16:creationId xmlns:a16="http://schemas.microsoft.com/office/drawing/2014/main" id="{311ECBF1-3791-4532-A921-A1F63F39A1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3428620"/>
            <a:ext cx="720000" cy="720000"/>
          </a:xfrm>
          <a:prstGeom prst="rect">
            <a:avLst/>
          </a:prstGeom>
        </p:spPr>
      </p:pic>
      <p:pic>
        <p:nvPicPr>
          <p:cNvPr id="24" name="Рисунок 16">
            <a:extLst>
              <a:ext uri="{FF2B5EF4-FFF2-40B4-BE49-F238E27FC236}">
                <a16:creationId xmlns:a16="http://schemas.microsoft.com/office/drawing/2014/main" id="{00D0B848-C867-4F8C-947B-3585D78E2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483" y="342862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4232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53FFBF-D3DB-4932-B774-4F0AF1FB9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463040"/>
            <a:ext cx="4746373" cy="2690949"/>
          </a:xfrm>
        </p:spPr>
        <p:txBody>
          <a:bodyPr anchor="t">
            <a:normAutofit/>
          </a:bodyPr>
          <a:lstStyle/>
          <a:p>
            <a:r>
              <a:rPr lang="en-US" dirty="0" err="1"/>
              <a:t>Xpath</a:t>
            </a:r>
            <a:r>
              <a:rPr lang="en-US" dirty="0"/>
              <a:t>. </a:t>
            </a:r>
            <a:r>
              <a:rPr lang="ru-RU" dirty="0"/>
              <a:t>Логические функции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511B9E-7CF2-4C36-8E71-42F797C8F568}"/>
              </a:ext>
            </a:extLst>
          </p:cNvPr>
          <p:cNvSpPr txBox="1"/>
          <p:nvPr/>
        </p:nvSpPr>
        <p:spPr>
          <a:xfrm>
            <a:off x="5469026" y="753706"/>
            <a:ext cx="6169980" cy="452431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l" fontAlgn="base"/>
            <a:r>
              <a:rPr lang="ru-RU" b="1" i="0" dirty="0">
                <a:solidFill>
                  <a:srgbClr val="000000"/>
                </a:solidFill>
                <a:effectLst/>
                <a:latin typeface="Myriad Pro"/>
              </a:rPr>
              <a:t>Логические функции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b="1" i="0" dirty="0" err="1">
                <a:solidFill>
                  <a:srgbClr val="000000"/>
                </a:solidFill>
                <a:effectLst/>
                <a:latin typeface="Myriad Pro"/>
              </a:rPr>
              <a:t>or</a:t>
            </a:r>
            <a:r>
              <a:rPr lang="ru-RU" b="0" i="0" dirty="0">
                <a:solidFill>
                  <a:srgbClr val="000000"/>
                </a:solidFill>
                <a:effectLst/>
                <a:latin typeface="Myriad Pro"/>
              </a:rPr>
              <a:t> </a:t>
            </a:r>
            <a:r>
              <a:rPr lang="en-US" dirty="0">
                <a:ea typeface="+mn-lt"/>
                <a:cs typeface="+mn-lt"/>
              </a:rPr>
              <a:t>–</a:t>
            </a:r>
            <a:r>
              <a:rPr lang="ru-RU" dirty="0">
                <a:solidFill>
                  <a:srgbClr val="000000"/>
                </a:solidFill>
                <a:latin typeface="Myriad Pro"/>
              </a:rPr>
              <a:t> </a:t>
            </a:r>
            <a:r>
              <a:rPr lang="ru-RU" b="0" i="0" dirty="0">
                <a:solidFill>
                  <a:srgbClr val="000000"/>
                </a:solidFill>
                <a:effectLst/>
                <a:latin typeface="Myriad Pro"/>
              </a:rPr>
              <a:t>логическое «или»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b="1" i="0" dirty="0" err="1">
                <a:solidFill>
                  <a:srgbClr val="000000"/>
                </a:solidFill>
                <a:effectLst/>
                <a:latin typeface="Myriad Pro"/>
              </a:rPr>
              <a:t>and</a:t>
            </a:r>
            <a:r>
              <a:rPr lang="ru-RU" b="0" i="0" dirty="0">
                <a:solidFill>
                  <a:srgbClr val="000000"/>
                </a:solidFill>
                <a:effectLst/>
                <a:latin typeface="Myriad Pro"/>
              </a:rPr>
              <a:t> </a:t>
            </a:r>
            <a:r>
              <a:rPr lang="en-US" dirty="0">
                <a:ea typeface="+mn-lt"/>
                <a:cs typeface="+mn-lt"/>
              </a:rPr>
              <a:t>–</a:t>
            </a:r>
            <a:r>
              <a:rPr lang="ru-RU" dirty="0">
                <a:solidFill>
                  <a:srgbClr val="000000"/>
                </a:solidFill>
                <a:latin typeface="Myriad Pro"/>
              </a:rPr>
              <a:t> </a:t>
            </a:r>
            <a:r>
              <a:rPr lang="ru-RU" b="0" i="0" dirty="0">
                <a:solidFill>
                  <a:srgbClr val="000000"/>
                </a:solidFill>
                <a:effectLst/>
                <a:latin typeface="Myriad Pro"/>
              </a:rPr>
              <a:t>логическое «и»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000000"/>
                </a:solidFill>
                <a:effectLst/>
                <a:latin typeface="Myriad Pro"/>
              </a:rPr>
              <a:t>=</a:t>
            </a:r>
            <a:r>
              <a:rPr lang="ru-RU" b="0" i="0" dirty="0">
                <a:solidFill>
                  <a:srgbClr val="000000"/>
                </a:solidFill>
                <a:effectLst/>
                <a:latin typeface="Myriad Pro"/>
              </a:rPr>
              <a:t> </a:t>
            </a:r>
            <a:r>
              <a:rPr lang="en-US" dirty="0">
                <a:ea typeface="+mn-lt"/>
                <a:cs typeface="+mn-lt"/>
              </a:rPr>
              <a:t>–</a:t>
            </a:r>
            <a:r>
              <a:rPr lang="ru-RU" dirty="0">
                <a:solidFill>
                  <a:srgbClr val="000000"/>
                </a:solidFill>
                <a:latin typeface="Myriad Pro"/>
              </a:rPr>
              <a:t> </a:t>
            </a:r>
            <a:r>
              <a:rPr lang="ru-RU" b="0" i="0" dirty="0">
                <a:solidFill>
                  <a:srgbClr val="000000"/>
                </a:solidFill>
                <a:effectLst/>
                <a:latin typeface="Myriad Pro"/>
              </a:rPr>
              <a:t>логическое «равно»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000000"/>
                </a:solidFill>
                <a:effectLst/>
                <a:latin typeface="Myriad Pro"/>
              </a:rPr>
              <a:t>&lt; (&lt;)</a:t>
            </a:r>
            <a:r>
              <a:rPr lang="ru-RU" b="0" i="0" dirty="0">
                <a:solidFill>
                  <a:srgbClr val="000000"/>
                </a:solidFill>
                <a:effectLst/>
                <a:latin typeface="Myriad Pro"/>
              </a:rPr>
              <a:t> </a:t>
            </a:r>
            <a:r>
              <a:rPr lang="en-US" dirty="0">
                <a:ea typeface="+mn-lt"/>
                <a:cs typeface="+mn-lt"/>
              </a:rPr>
              <a:t>–</a:t>
            </a:r>
            <a:r>
              <a:rPr lang="ru-RU" dirty="0">
                <a:solidFill>
                  <a:srgbClr val="000000"/>
                </a:solidFill>
                <a:latin typeface="Myriad Pro"/>
              </a:rPr>
              <a:t> </a:t>
            </a:r>
            <a:r>
              <a:rPr lang="ru-RU" b="0" i="0" dirty="0">
                <a:solidFill>
                  <a:srgbClr val="000000"/>
                </a:solidFill>
                <a:effectLst/>
                <a:latin typeface="Myriad Pro"/>
              </a:rPr>
              <a:t>логическое «меньше»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000000"/>
                </a:solidFill>
                <a:effectLst/>
                <a:latin typeface="Myriad Pro"/>
              </a:rPr>
              <a:t>&gt; (&gt;)</a:t>
            </a:r>
            <a:r>
              <a:rPr lang="ru-RU" b="0" i="0" dirty="0">
                <a:solidFill>
                  <a:srgbClr val="000000"/>
                </a:solidFill>
                <a:effectLst/>
                <a:latin typeface="Myriad Pro"/>
              </a:rPr>
              <a:t> </a:t>
            </a:r>
            <a:r>
              <a:rPr lang="en-US" dirty="0">
                <a:ea typeface="+mn-lt"/>
                <a:cs typeface="+mn-lt"/>
              </a:rPr>
              <a:t>–</a:t>
            </a:r>
            <a:r>
              <a:rPr lang="ru-RU" dirty="0">
                <a:solidFill>
                  <a:srgbClr val="000000"/>
                </a:solidFill>
                <a:latin typeface="Myriad Pro"/>
              </a:rPr>
              <a:t> </a:t>
            </a:r>
            <a:r>
              <a:rPr lang="ru-RU" b="0" i="0" dirty="0">
                <a:solidFill>
                  <a:srgbClr val="000000"/>
                </a:solidFill>
                <a:effectLst/>
                <a:latin typeface="Myriad Pro"/>
              </a:rPr>
              <a:t>логическое «больше»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000000"/>
                </a:solidFill>
                <a:effectLst/>
                <a:latin typeface="Myriad Pro"/>
              </a:rPr>
              <a:t>= (&gt;=)</a:t>
            </a:r>
            <a:r>
              <a:rPr lang="ru-RU" b="0" i="0" dirty="0">
                <a:solidFill>
                  <a:srgbClr val="000000"/>
                </a:solidFill>
                <a:effectLst/>
                <a:latin typeface="Myriad Pro"/>
              </a:rPr>
              <a:t> </a:t>
            </a:r>
            <a:r>
              <a:rPr lang="en-US" dirty="0">
                <a:ea typeface="+mn-lt"/>
                <a:cs typeface="+mn-lt"/>
              </a:rPr>
              <a:t>–</a:t>
            </a:r>
            <a:r>
              <a:rPr lang="ru-RU" dirty="0">
                <a:solidFill>
                  <a:srgbClr val="000000"/>
                </a:solidFill>
                <a:latin typeface="Myriad Pro"/>
              </a:rPr>
              <a:t> </a:t>
            </a:r>
            <a:r>
              <a:rPr lang="ru-RU" b="0" i="0" dirty="0">
                <a:solidFill>
                  <a:srgbClr val="000000"/>
                </a:solidFill>
                <a:effectLst/>
                <a:latin typeface="Myriad Pro"/>
              </a:rPr>
              <a:t>логическое «больше либо равно»</a:t>
            </a:r>
            <a:endParaRPr lang="ru-RU" dirty="0">
              <a:solidFill>
                <a:srgbClr val="000000"/>
              </a:solidFill>
              <a:latin typeface="Myriad Pro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b="0" i="1" dirty="0" err="1">
                <a:solidFill>
                  <a:srgbClr val="000000"/>
                </a:solidFill>
                <a:effectLst/>
                <a:latin typeface="Myriad Pro"/>
              </a:rPr>
              <a:t>boolean</a:t>
            </a:r>
            <a:r>
              <a:rPr lang="ru-RU" b="0" i="0" dirty="0">
                <a:solidFill>
                  <a:srgbClr val="000000"/>
                </a:solidFill>
                <a:effectLst/>
                <a:latin typeface="Myriad Pro"/>
              </a:rPr>
              <a:t> 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Myriad Pro"/>
              </a:rPr>
              <a:t>boolean</a:t>
            </a:r>
            <a:r>
              <a:rPr lang="ru-RU" b="1" i="0" dirty="0">
                <a:solidFill>
                  <a:srgbClr val="000000"/>
                </a:solidFill>
                <a:effectLst/>
                <a:latin typeface="Myriad Pro"/>
              </a:rPr>
              <a:t>(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Myriad Pro"/>
              </a:rPr>
              <a:t>object</a:t>
            </a:r>
            <a:r>
              <a:rPr lang="ru-RU" b="1" i="0" dirty="0">
                <a:solidFill>
                  <a:srgbClr val="000000"/>
                </a:solidFill>
                <a:effectLst/>
                <a:latin typeface="Myriad Pro"/>
              </a:rPr>
              <a:t>) </a:t>
            </a:r>
            <a:r>
              <a:rPr lang="en-US" dirty="0">
                <a:ea typeface="+mn-lt"/>
                <a:cs typeface="+mn-lt"/>
              </a:rPr>
              <a:t>–</a:t>
            </a:r>
            <a:r>
              <a:rPr lang="ru-RU" dirty="0">
                <a:solidFill>
                  <a:srgbClr val="000000"/>
                </a:solidFill>
                <a:latin typeface="Myriad Pro"/>
              </a:rPr>
              <a:t> </a:t>
            </a:r>
            <a:r>
              <a:rPr lang="ru-RU" b="0" i="0" dirty="0">
                <a:solidFill>
                  <a:srgbClr val="000000"/>
                </a:solidFill>
                <a:effectLst/>
                <a:latin typeface="Myriad Pro"/>
              </a:rPr>
              <a:t>приводит объект к логическому типу;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b="0" i="1" dirty="0" err="1">
                <a:solidFill>
                  <a:srgbClr val="000000"/>
                </a:solidFill>
                <a:effectLst/>
                <a:latin typeface="Myriad Pro"/>
              </a:rPr>
              <a:t>boolean</a:t>
            </a:r>
            <a:r>
              <a:rPr lang="ru-RU" b="0" i="0" dirty="0">
                <a:solidFill>
                  <a:srgbClr val="000000"/>
                </a:solidFill>
                <a:effectLst/>
                <a:latin typeface="Myriad Pro"/>
              </a:rPr>
              <a:t> 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Myriad Pro"/>
              </a:rPr>
              <a:t>true</a:t>
            </a:r>
            <a:r>
              <a:rPr lang="ru-RU" b="1" i="0" dirty="0">
                <a:solidFill>
                  <a:srgbClr val="000000"/>
                </a:solidFill>
                <a:effectLst/>
                <a:latin typeface="Myriad Pro"/>
              </a:rPr>
              <a:t>() </a:t>
            </a:r>
            <a:r>
              <a:rPr lang="en-US" dirty="0">
                <a:ea typeface="+mn-lt"/>
                <a:cs typeface="+mn-lt"/>
              </a:rPr>
              <a:t>–</a:t>
            </a:r>
            <a:r>
              <a:rPr lang="ru-RU" dirty="0">
                <a:solidFill>
                  <a:srgbClr val="000000"/>
                </a:solidFill>
                <a:latin typeface="Myriad Pro"/>
              </a:rPr>
              <a:t> </a:t>
            </a:r>
            <a:r>
              <a:rPr lang="ru-RU" b="0" i="0" dirty="0">
                <a:solidFill>
                  <a:srgbClr val="000000"/>
                </a:solidFill>
                <a:effectLst/>
                <a:latin typeface="Myriad Pro"/>
              </a:rPr>
              <a:t>возвращает истину.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b="0" i="1" dirty="0" err="1">
                <a:solidFill>
                  <a:srgbClr val="000000"/>
                </a:solidFill>
                <a:effectLst/>
                <a:latin typeface="Myriad Pro"/>
              </a:rPr>
              <a:t>boolean</a:t>
            </a:r>
            <a:r>
              <a:rPr lang="ru-RU" b="0" i="0" dirty="0">
                <a:solidFill>
                  <a:srgbClr val="000000"/>
                </a:solidFill>
                <a:effectLst/>
                <a:latin typeface="Myriad Pro"/>
              </a:rPr>
              <a:t> 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Myriad Pro"/>
              </a:rPr>
              <a:t>false</a:t>
            </a:r>
            <a:r>
              <a:rPr lang="ru-RU" b="1" i="0" dirty="0">
                <a:solidFill>
                  <a:srgbClr val="000000"/>
                </a:solidFill>
                <a:effectLst/>
                <a:latin typeface="Myriad Pro"/>
              </a:rPr>
              <a:t>() </a:t>
            </a:r>
            <a:r>
              <a:rPr lang="en-US" dirty="0">
                <a:ea typeface="+mn-lt"/>
                <a:cs typeface="+mn-lt"/>
              </a:rPr>
              <a:t>–</a:t>
            </a:r>
            <a:r>
              <a:rPr lang="ru-RU" dirty="0">
                <a:solidFill>
                  <a:srgbClr val="000000"/>
                </a:solidFill>
                <a:latin typeface="Myriad Pro"/>
              </a:rPr>
              <a:t> </a:t>
            </a:r>
            <a:r>
              <a:rPr lang="ru-RU" b="0" i="0" dirty="0">
                <a:solidFill>
                  <a:srgbClr val="000000"/>
                </a:solidFill>
                <a:effectLst/>
                <a:latin typeface="Myriad Pro"/>
              </a:rPr>
              <a:t>возвращает ложь.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b="0" i="1" dirty="0" err="1">
                <a:solidFill>
                  <a:srgbClr val="000000"/>
                </a:solidFill>
                <a:effectLst/>
                <a:latin typeface="Myriad Pro"/>
              </a:rPr>
              <a:t>boolean</a:t>
            </a:r>
            <a:r>
              <a:rPr lang="ru-RU" b="0" i="0" dirty="0">
                <a:solidFill>
                  <a:srgbClr val="000000"/>
                </a:solidFill>
                <a:effectLst/>
                <a:latin typeface="Myriad Pro"/>
              </a:rPr>
              <a:t> 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Myriad Pro"/>
              </a:rPr>
              <a:t>not</a:t>
            </a:r>
            <a:r>
              <a:rPr lang="ru-RU" b="1" i="0" dirty="0">
                <a:solidFill>
                  <a:srgbClr val="000000"/>
                </a:solidFill>
                <a:effectLst/>
                <a:latin typeface="Myriad Pro"/>
              </a:rPr>
              <a:t>(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Myriad Pro"/>
              </a:rPr>
              <a:t>boolean</a:t>
            </a:r>
            <a:r>
              <a:rPr lang="ru-RU" b="1" i="0" dirty="0">
                <a:solidFill>
                  <a:srgbClr val="000000"/>
                </a:solidFill>
                <a:effectLst/>
                <a:latin typeface="Myriad Pro"/>
              </a:rPr>
              <a:t>) </a:t>
            </a:r>
            <a:r>
              <a:rPr lang="en-US" dirty="0">
                <a:ea typeface="+mn-lt"/>
                <a:cs typeface="+mn-lt"/>
              </a:rPr>
              <a:t>–</a:t>
            </a:r>
            <a:r>
              <a:rPr lang="ru-RU" dirty="0">
                <a:solidFill>
                  <a:srgbClr val="000000"/>
                </a:solidFill>
                <a:latin typeface="Myriad Pro"/>
              </a:rPr>
              <a:t> </a:t>
            </a:r>
            <a:r>
              <a:rPr lang="ru-RU" b="0" i="0" dirty="0">
                <a:solidFill>
                  <a:srgbClr val="000000"/>
                </a:solidFill>
                <a:effectLst/>
                <a:latin typeface="Myriad Pro"/>
              </a:rPr>
              <a:t>логическое отрицание, возвращает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Myriad Pro"/>
              </a:rPr>
              <a:t>true</a:t>
            </a:r>
            <a:r>
              <a:rPr lang="ru-RU" b="0" i="0" dirty="0">
                <a:solidFill>
                  <a:srgbClr val="000000"/>
                </a:solidFill>
                <a:effectLst/>
                <a:latin typeface="Myriad Pro"/>
              </a:rPr>
              <a:t> если аргумент false и наоборот.</a:t>
            </a:r>
            <a:br>
              <a:rPr lang="ru-RU" dirty="0"/>
            </a:br>
            <a:br>
              <a:rPr lang="ru-RU" dirty="0"/>
            </a:br>
            <a:br>
              <a:rPr lang="ru-RU" dirty="0"/>
            </a:br>
            <a:endParaRPr lang="ru-RU" b="1" i="0" dirty="0">
              <a:solidFill>
                <a:srgbClr val="000000"/>
              </a:solidFill>
              <a:effectLst/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692504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53FFBF-D3DB-4932-B774-4F0AF1FB9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463040"/>
            <a:ext cx="4746373" cy="2690949"/>
          </a:xfrm>
        </p:spPr>
        <p:txBody>
          <a:bodyPr anchor="t">
            <a:normAutofit/>
          </a:bodyPr>
          <a:lstStyle/>
          <a:p>
            <a:r>
              <a:rPr lang="en-US" dirty="0" err="1"/>
              <a:t>Xpath</a:t>
            </a:r>
            <a:r>
              <a:rPr lang="en-US" dirty="0"/>
              <a:t>. </a:t>
            </a:r>
            <a:r>
              <a:rPr lang="ru-RU" dirty="0"/>
              <a:t>Логические функции</a:t>
            </a:r>
            <a:br>
              <a:rPr lang="ru-RU" dirty="0"/>
            </a:br>
            <a:r>
              <a:rPr lang="ru-RU" dirty="0"/>
              <a:t>Примеры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DEB8A1-92FC-4A1C-910B-079494A42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088" y="1543583"/>
            <a:ext cx="6344535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8688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91BD10-EB1D-49A3-80E8-BFE2C814E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123" y="642901"/>
            <a:ext cx="9849751" cy="990770"/>
          </a:xfrm>
        </p:spPr>
        <p:txBody>
          <a:bodyPr anchor="b">
            <a:normAutofit/>
          </a:bodyPr>
          <a:lstStyle/>
          <a:p>
            <a:r>
              <a:rPr lang="ru-RU" sz="5400" dirty="0"/>
              <a:t>Полезные ресурсы</a:t>
            </a:r>
            <a:endParaRPr lang="en-US" sz="5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AEFC46-D3E3-4B96-A9AA-3D2A2CEFED79}"/>
              </a:ext>
            </a:extLst>
          </p:cNvPr>
          <p:cNvSpPr txBox="1"/>
          <p:nvPr/>
        </p:nvSpPr>
        <p:spPr>
          <a:xfrm>
            <a:off x="853120" y="1910246"/>
            <a:ext cx="1017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//TODO</a:t>
            </a:r>
          </a:p>
        </p:txBody>
      </p:sp>
    </p:spTree>
    <p:extLst>
      <p:ext uri="{BB962C8B-B14F-4D97-AF65-F5344CB8AC3E}">
        <p14:creationId xmlns:p14="http://schemas.microsoft.com/office/powerpoint/2010/main" val="337034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91BD10-EB1D-49A3-80E8-BFE2C814E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123" y="642901"/>
            <a:ext cx="9849751" cy="990770"/>
          </a:xfrm>
        </p:spPr>
        <p:txBody>
          <a:bodyPr anchor="b">
            <a:normAutofit/>
          </a:bodyPr>
          <a:lstStyle/>
          <a:p>
            <a:r>
              <a:rPr lang="ru-RU" sz="5400" dirty="0"/>
              <a:t>Домашнее задание</a:t>
            </a:r>
            <a:endParaRPr lang="en-US" sz="5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AEFC46-D3E3-4B96-A9AA-3D2A2CEFED79}"/>
              </a:ext>
            </a:extLst>
          </p:cNvPr>
          <p:cNvSpPr txBox="1"/>
          <p:nvPr/>
        </p:nvSpPr>
        <p:spPr>
          <a:xfrm>
            <a:off x="853120" y="1910246"/>
            <a:ext cx="10173810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dirty="0"/>
              <a:t>Создать тестовый почтовый ящик для почты </a:t>
            </a:r>
            <a:r>
              <a:rPr lang="en-US" dirty="0"/>
              <a:t>Yandex.</a:t>
            </a:r>
          </a:p>
          <a:p>
            <a:br>
              <a:rPr lang="en-US" dirty="0"/>
            </a:br>
            <a:r>
              <a:rPr lang="ru-RU" dirty="0"/>
              <a:t>Используя информацию, предоставленную в лекции и мастер-классе, выполнить следующее задание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  <a:p>
            <a:r>
              <a:rPr lang="ru-RU" dirty="0"/>
              <a:t>Протестировать, что пользователь может войти с созданный почтовый ящик и проверить, что вход выполнен успешно. Для задания использовать </a:t>
            </a:r>
            <a:r>
              <a:rPr lang="en-US" dirty="0"/>
              <a:t>Selenium Web Driver.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697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B0DB2-931E-4996-91B8-7EFFBD648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Что такое </a:t>
            </a:r>
            <a:r>
              <a:rPr lang="en-US" dirty="0"/>
              <a:t>Selenium Web Driver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1E2B0-63D3-4606-99FE-52B8E05F9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 lnSpcReduction="10000"/>
          </a:bodyPr>
          <a:lstStyle/>
          <a:p>
            <a:r>
              <a:rPr lang="en-US" sz="2400" dirty="0"/>
              <a:t>Selenium Web Driver – </a:t>
            </a:r>
            <a:r>
              <a:rPr lang="ru-RU" sz="2400" dirty="0"/>
              <a:t>это интерфейс удаленного управления, который обеспечивает самоанализ и управление пользовательскими агентами. Он предоставляет независимый от платформы и языка проводной протокол, позволяющий внепроцессным программам дистанционно управлять поведением веб-браузеров.</a:t>
            </a:r>
          </a:p>
          <a:p>
            <a:r>
              <a:rPr lang="en-US" sz="2400" dirty="0"/>
              <a:t>Web Driver </a:t>
            </a:r>
            <a:r>
              <a:rPr lang="ru-RU" sz="2400" dirty="0"/>
              <a:t>предоставляет набор интерфейсов для обнаружения и управления элементами DOM в веб-документах, а также для управления поведением пользовательского агента. Он в первую очередь предназначен для того, чтобы позволить веб-авторам писать тесты, которые автоматизируют пользовательский агент из отдельного процесса управления.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608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21C82-4D82-4555-AC0D-6ACA49FA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Selenium Web Driver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C127C-6AF6-4B73-8725-0AA95AA77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781" y="2024061"/>
            <a:ext cx="10820944" cy="4633913"/>
          </a:xfrm>
        </p:spPr>
        <p:txBody>
          <a:bodyPr anchor="t">
            <a:normAutofit/>
          </a:bodyPr>
          <a:lstStyle/>
          <a:p>
            <a:r>
              <a:rPr lang="en-US" sz="2400" dirty="0"/>
              <a:t>Selenium WD – </a:t>
            </a:r>
            <a:r>
              <a:rPr lang="ru-RU" sz="2400" dirty="0"/>
              <a:t>это программная библиотека для управления браузером.</a:t>
            </a:r>
          </a:p>
          <a:p>
            <a:endParaRPr lang="en-US" sz="24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AB52E7A-7161-485E-84B7-67F447733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2580569"/>
            <a:ext cx="5638800" cy="405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374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1BB4E-8A41-422B-A132-FF63714C6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Процесс работы </a:t>
            </a:r>
            <a:r>
              <a:rPr lang="en-US" dirty="0"/>
              <a:t>WebDriver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F95F1-4BAA-43FF-B3D3-6B3A6804E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2947" y="1992127"/>
            <a:ext cx="4457701" cy="4572000"/>
          </a:xfrm>
        </p:spPr>
        <p:txBody>
          <a:bodyPr anchor="t"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/>
              <a:t>Разработчик пишет код теста, используя любой язык высокого уровня и соответствующую библиотеку. 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Сценарий принимается WebDriver и преобразуется в язык, понятный конкретному браузеру (зависит от типа WebDriver).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Браузер выполняет манипуляции, описанные в первом шаге.</a:t>
            </a:r>
            <a:endParaRPr lang="en-US" sz="2400" dirty="0"/>
          </a:p>
        </p:txBody>
      </p:sp>
      <p:pic>
        <p:nvPicPr>
          <p:cNvPr id="3076" name="Picture 4" descr="Enhanced test automation with Selenium WebDriver and pytest | by Opcito  Technologies | Medium">
            <a:extLst>
              <a:ext uri="{FF2B5EF4-FFF2-40B4-BE49-F238E27FC236}">
                <a16:creationId xmlns:a16="http://schemas.microsoft.com/office/drawing/2014/main" id="{3F2E0408-17C3-4580-8307-3461A8630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490" y="1771650"/>
            <a:ext cx="5923149" cy="498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246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E8589-6C17-4ECB-BC9A-D83EA1FA3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ru-RU" dirty="0"/>
              <a:t>Что поддерживает </a:t>
            </a:r>
            <a:r>
              <a:rPr lang="en-US" dirty="0"/>
              <a:t>Selenium Web Driver?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26F41-2B17-4DCE-873A-DBAD98FBE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874" y="2185902"/>
            <a:ext cx="2572408" cy="4041648"/>
          </a:xfrm>
        </p:spPr>
        <p:txBody>
          <a:bodyPr anchor="t">
            <a:normAutofit fontScale="70000" lnSpcReduction="20000"/>
          </a:bodyPr>
          <a:lstStyle/>
          <a:p>
            <a:pPr marL="0" indent="0">
              <a:buNone/>
            </a:pPr>
            <a:r>
              <a:rPr lang="ru-RU" sz="2900" b="1" dirty="0">
                <a:solidFill>
                  <a:schemeClr val="accent2">
                    <a:lumMod val="75000"/>
                  </a:schemeClr>
                </a:solidFill>
              </a:rPr>
              <a:t>        </a:t>
            </a:r>
            <a:r>
              <a:rPr lang="ru-RU" sz="2900" b="1" dirty="0">
                <a:solidFill>
                  <a:srgbClr val="404040"/>
                </a:solidFill>
              </a:rPr>
              <a:t>Браузеры</a:t>
            </a:r>
            <a:br>
              <a:rPr lang="en-US" sz="2900" b="1" dirty="0">
                <a:solidFill>
                  <a:schemeClr val="accent2">
                    <a:lumMod val="75000"/>
                  </a:schemeClr>
                </a:solidFill>
              </a:rPr>
            </a:br>
            <a:endParaRPr lang="ru-RU" sz="2900" b="1" dirty="0">
              <a:solidFill>
                <a:schemeClr val="accent2">
                  <a:lumMod val="75000"/>
                </a:schemeClr>
              </a:solidFill>
              <a:cs typeface="Calibri"/>
            </a:endParaRPr>
          </a:p>
          <a:p>
            <a:r>
              <a:rPr lang="en-US" sz="2600" dirty="0"/>
              <a:t>Firefox (all the version, where Selenium IDE is available)</a:t>
            </a:r>
          </a:p>
          <a:p>
            <a:r>
              <a:rPr lang="en-US" sz="2600" dirty="0"/>
              <a:t>IE (7-10, 11 – additional configuration required)</a:t>
            </a:r>
          </a:p>
          <a:p>
            <a:r>
              <a:rPr lang="en-US" sz="2600" dirty="0"/>
              <a:t>Edge (not all major features yet implemented)</a:t>
            </a:r>
          </a:p>
          <a:p>
            <a:r>
              <a:rPr lang="en-US" sz="2600" dirty="0"/>
              <a:t>Safari (5.1+)</a:t>
            </a:r>
          </a:p>
          <a:p>
            <a:r>
              <a:rPr lang="en-US" sz="2600" dirty="0"/>
              <a:t>Opera (Opera Software)</a:t>
            </a:r>
          </a:p>
          <a:p>
            <a:r>
              <a:rPr lang="en-US" sz="2600" dirty="0"/>
              <a:t>Chrome (Chromium)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1EFF1E-68AB-4761-BA03-030396318F3B}"/>
              </a:ext>
            </a:extLst>
          </p:cNvPr>
          <p:cNvSpPr txBox="1"/>
          <p:nvPr/>
        </p:nvSpPr>
        <p:spPr>
          <a:xfrm>
            <a:off x="5115718" y="2185902"/>
            <a:ext cx="244249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        </a:t>
            </a:r>
            <a:r>
              <a:rPr lang="en-US" sz="2400" dirty="0"/>
              <a:t>      </a:t>
            </a:r>
            <a:r>
              <a:rPr lang="en-US" sz="2000" b="1" dirty="0">
                <a:solidFill>
                  <a:srgbClr val="404040"/>
                </a:solidFill>
              </a:rPr>
              <a:t>OC</a:t>
            </a:r>
            <a:br>
              <a:rPr lang="en-US" sz="2000" dirty="0">
                <a:solidFill>
                  <a:srgbClr val="FF0000"/>
                </a:solidFill>
              </a:rPr>
            </a:br>
            <a:endParaRPr lang="ru-RU" sz="20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 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OS 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Solaris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ACD3D6-E38D-437B-8489-EE254A084A8A}"/>
              </a:ext>
            </a:extLst>
          </p:cNvPr>
          <p:cNvSpPr txBox="1"/>
          <p:nvPr/>
        </p:nvSpPr>
        <p:spPr>
          <a:xfrm>
            <a:off x="8192562" y="2185902"/>
            <a:ext cx="3606127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404040"/>
                </a:solidFill>
              </a:rPr>
              <a:t> Языки программирования</a:t>
            </a:r>
            <a:br>
              <a:rPr lang="en-US" sz="2000" b="1" dirty="0">
                <a:solidFill>
                  <a:srgbClr val="404040"/>
                </a:solidFill>
              </a:rPr>
            </a:br>
            <a:endParaRPr lang="ru-RU" sz="2000" b="1" dirty="0">
              <a:solidFill>
                <a:srgbClr val="40404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 (JUnit, TestNG)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 (</a:t>
            </a:r>
            <a:r>
              <a:rPr lang="en-US" dirty="0" err="1"/>
              <a:t>WebdriverJS</a:t>
            </a:r>
            <a:r>
              <a:rPr lang="en-US" dirty="0"/>
              <a:t>, </a:t>
            </a:r>
            <a:r>
              <a:rPr lang="en-US" dirty="0" err="1"/>
              <a:t>WebdriverIO</a:t>
            </a:r>
            <a:r>
              <a:rPr lang="en-US" dirty="0"/>
              <a:t>, </a:t>
            </a:r>
            <a:r>
              <a:rPr lang="en-US" dirty="0" err="1"/>
              <a:t>NightwatchJS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C# (</a:t>
            </a:r>
            <a:r>
              <a:rPr lang="en-US" dirty="0" err="1"/>
              <a:t>NUnit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Objective-C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PHP (</a:t>
            </a:r>
            <a:r>
              <a:rPr lang="en-US" dirty="0" err="1"/>
              <a:t>Behat</a:t>
            </a:r>
            <a:r>
              <a:rPr lang="en-US" dirty="0"/>
              <a:t> + Mink)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(</a:t>
            </a:r>
            <a:r>
              <a:rPr lang="en-US" dirty="0" err="1"/>
              <a:t>unittest</a:t>
            </a:r>
            <a:r>
              <a:rPr lang="en-US" dirty="0"/>
              <a:t>, </a:t>
            </a:r>
            <a:r>
              <a:rPr lang="en-US" dirty="0" err="1"/>
              <a:t>pyunit</a:t>
            </a:r>
            <a:r>
              <a:rPr lang="en-US" dirty="0"/>
              <a:t>, </a:t>
            </a:r>
            <a:r>
              <a:rPr lang="en-US" dirty="0" err="1"/>
              <a:t>py.test</a:t>
            </a:r>
            <a:r>
              <a:rPr lang="en-US" dirty="0"/>
              <a:t>, robot framework)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Ruby (</a:t>
            </a:r>
            <a:r>
              <a:rPr lang="en-US" dirty="0" err="1"/>
              <a:t>RSpec</a:t>
            </a:r>
            <a:r>
              <a:rPr lang="en-US" dirty="0"/>
              <a:t>, Test::Unit)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793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188BB-C6C1-44EE-875E-AA266F8E7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WebDriver API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308D2-BC0E-473D-A329-128691CA9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449" y="2742312"/>
            <a:ext cx="9893102" cy="3749928"/>
          </a:xfrm>
        </p:spPr>
        <p:txBody>
          <a:bodyPr anchor="t">
            <a:normAutofit fontScale="92500" lnSpcReduction="20000"/>
          </a:bodyPr>
          <a:lstStyle/>
          <a:p>
            <a:r>
              <a:rPr lang="ru-RU" sz="2400" dirty="0"/>
              <a:t>Эта спецификация определяет</a:t>
            </a:r>
            <a:r>
              <a:rPr lang="en-US" sz="2400" dirty="0"/>
              <a:t> WebDriver API</a:t>
            </a:r>
            <a:r>
              <a:rPr lang="ru-RU" sz="2400" dirty="0"/>
              <a:t>, платформенный и не зависящий от языка интерфейс, который позволяет программам или сценариям анализировать и контролировать поведение веб-браузера. WebDriver API в первую очередь предназначен для того, чтобы позволить разработчикам писать тесты, автоматизирующие браузер из отдельного процесса управления, но также может быть реализован таким образом, чтобы позволить скриптам в браузере управлять браузером, возможно отдельным браузером.</a:t>
            </a:r>
          </a:p>
          <a:p>
            <a:r>
              <a:rPr lang="ru-RU" sz="2400" dirty="0"/>
              <a:t>API WebDriver определяется набором интерфейсов для обнаружения и управления элементами DOM на странице, а также для управления поведением содержащего их браузера.</a:t>
            </a:r>
          </a:p>
          <a:p>
            <a:r>
              <a:rPr lang="ru-RU" sz="2400" dirty="0"/>
              <a:t>Эта спецификация также включает ненормативную ссылочную сериализацию (в JSON) вызовов и ответов интерфейса, которые могут быть полезны для поставщиков браузеров.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A12CFE-4977-48E3-B420-AA6C4D86A81F}"/>
              </a:ext>
            </a:extLst>
          </p:cNvPr>
          <p:cNvSpPr txBox="1"/>
          <p:nvPr/>
        </p:nvSpPr>
        <p:spPr>
          <a:xfrm>
            <a:off x="1306497" y="1955366"/>
            <a:ext cx="9579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404040"/>
                </a:solidFill>
                <a:cs typeface="Trebuchet MS"/>
              </a:rPr>
              <a:t>Latest published version: </a:t>
            </a:r>
            <a:r>
              <a:rPr lang="en-US" sz="2800" dirty="0">
                <a:solidFill>
                  <a:srgbClr val="00B0F0"/>
                </a:solidFill>
                <a:cs typeface="Trebuchet MS"/>
              </a:rPr>
              <a:t>http://www.w3.org/TR/webdriver/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05165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1546</Words>
  <Application>Microsoft Office PowerPoint</Application>
  <PresentationFormat>Widescreen</PresentationFormat>
  <Paragraphs>216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Selenium Web Driver  Locators</vt:lpstr>
      <vt:lpstr>Agenda</vt:lpstr>
      <vt:lpstr>Что такое Selenium Web Driver</vt:lpstr>
      <vt:lpstr>Что такое Selenium Web Driver </vt:lpstr>
      <vt:lpstr>Что такое Selenium Web Driver</vt:lpstr>
      <vt:lpstr>Selenium Web Driver</vt:lpstr>
      <vt:lpstr>Процесс работы WebDriver</vt:lpstr>
      <vt:lpstr>Что поддерживает Selenium Web Driver?</vt:lpstr>
      <vt:lpstr>WebDriver API</vt:lpstr>
      <vt:lpstr>WebDriver API</vt:lpstr>
      <vt:lpstr>WebDriver API. WebElement</vt:lpstr>
      <vt:lpstr>XML.HTML.DOM</vt:lpstr>
      <vt:lpstr>Что такое HTML ?</vt:lpstr>
      <vt:lpstr>Структура HTML</vt:lpstr>
      <vt:lpstr>Что такое XML?</vt:lpstr>
      <vt:lpstr>Пример XML</vt:lpstr>
      <vt:lpstr>Разница между XML и HTML</vt:lpstr>
      <vt:lpstr>Что такое DOM ?</vt:lpstr>
      <vt:lpstr>PowerPoint Presentation</vt:lpstr>
      <vt:lpstr>Что такое локаторы и стратегии поиска локаторов?</vt:lpstr>
      <vt:lpstr>Что такое локатор ?</vt:lpstr>
      <vt:lpstr>Сратегии поиска локаторов</vt:lpstr>
      <vt:lpstr>By.id</vt:lpstr>
      <vt:lpstr>By.name</vt:lpstr>
      <vt:lpstr>By.className</vt:lpstr>
      <vt:lpstr>By.tagName</vt:lpstr>
      <vt:lpstr>By.linkText</vt:lpstr>
      <vt:lpstr>By.partialLinkText</vt:lpstr>
      <vt:lpstr>By.cssSelector</vt:lpstr>
      <vt:lpstr>By.xpath</vt:lpstr>
      <vt:lpstr>Xpath</vt:lpstr>
      <vt:lpstr>Xpath.Поиск по абсолютному пути</vt:lpstr>
      <vt:lpstr>Xpath.Поиск по относительному пути</vt:lpstr>
      <vt:lpstr>Xpath.Условия</vt:lpstr>
      <vt:lpstr>Xpath.Атрибуты</vt:lpstr>
      <vt:lpstr>Xpath.*-любой</vt:lpstr>
      <vt:lpstr>Xpath – функции</vt:lpstr>
      <vt:lpstr>Xpath. Функции – text()</vt:lpstr>
      <vt:lpstr>Xpath. Функции – contains(string,string)</vt:lpstr>
      <vt:lpstr>Xpath. Логические функции</vt:lpstr>
      <vt:lpstr>Xpath. Логические функции Примеры</vt:lpstr>
      <vt:lpstr>Полезные ресурсы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Web Driver  Locators</dc:title>
  <dc:creator>Lizaveta Novikava</dc:creator>
  <cp:lastModifiedBy>Alena Razhko</cp:lastModifiedBy>
  <cp:revision>79</cp:revision>
  <dcterms:created xsi:type="dcterms:W3CDTF">2021-06-23T16:02:34Z</dcterms:created>
  <dcterms:modified xsi:type="dcterms:W3CDTF">2021-07-12T07:10:47Z</dcterms:modified>
</cp:coreProperties>
</file>