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4" autoAdjust="0"/>
  </p:normalViewPr>
  <p:slideViewPr>
    <p:cSldViewPr snapToGrid="0">
      <p:cViewPr>
        <p:scale>
          <a:sx n="60" d="100"/>
          <a:sy n="60" d="100"/>
        </p:scale>
        <p:origin x="156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E1C40-8CB6-4E4C-86EF-0C1A9D4C7F9D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EF3A5-4319-4D39-AA7E-A28554C7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4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9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4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5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90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4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27BC-AD68-492C-9333-A09894468210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9892-C182-46FB-9549-3C53371DF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068434" y="3170437"/>
            <a:ext cx="12225499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2560" tIns="81280" rIns="162560" bIns="8128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3200"/>
          </a:p>
        </p:txBody>
      </p:sp>
      <p:sp>
        <p:nvSpPr>
          <p:cNvPr id="6" name="Прямоугольник 5"/>
          <p:cNvSpPr/>
          <p:nvPr/>
        </p:nvSpPr>
        <p:spPr>
          <a:xfrm>
            <a:off x="2138885" y="505111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7" name="Прямоугольник 6"/>
          <p:cNvSpPr/>
          <p:nvPr/>
        </p:nvSpPr>
        <p:spPr>
          <a:xfrm>
            <a:off x="4145283" y="517916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8" name="Прямоугольник 7"/>
          <p:cNvSpPr/>
          <p:nvPr/>
        </p:nvSpPr>
        <p:spPr>
          <a:xfrm>
            <a:off x="785632" y="1674104"/>
            <a:ext cx="1353253" cy="74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9" name="TextBox 8"/>
          <p:cNvSpPr txBox="1"/>
          <p:nvPr/>
        </p:nvSpPr>
        <p:spPr>
          <a:xfrm>
            <a:off x="2288642" y="549484"/>
            <a:ext cx="105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Авторизация</a:t>
            </a:r>
            <a:endParaRPr lang="ru-R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65636" y="566070"/>
            <a:ext cx="105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Регистрация</a:t>
            </a:r>
            <a:endParaRPr lang="ru-RU" sz="12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62626" y="1672564"/>
            <a:ext cx="1353253" cy="74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12" name="Прямоугольник 11"/>
          <p:cNvSpPr/>
          <p:nvPr/>
        </p:nvSpPr>
        <p:spPr>
          <a:xfrm>
            <a:off x="785631" y="3035336"/>
            <a:ext cx="1353253" cy="74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13" name="Прямоугольник 12"/>
          <p:cNvSpPr/>
          <p:nvPr/>
        </p:nvSpPr>
        <p:spPr>
          <a:xfrm>
            <a:off x="785631" y="4208948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14" name="TextBox 13"/>
          <p:cNvSpPr txBox="1"/>
          <p:nvPr/>
        </p:nvSpPr>
        <p:spPr>
          <a:xfrm>
            <a:off x="1041676" y="4253321"/>
            <a:ext cx="84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Просмотр</a:t>
            </a:r>
            <a:endParaRPr lang="ru-RU" sz="12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465457" y="4208948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16" name="TextBox 15"/>
          <p:cNvSpPr txBox="1"/>
          <p:nvPr/>
        </p:nvSpPr>
        <p:spPr>
          <a:xfrm>
            <a:off x="2504645" y="4241723"/>
            <a:ext cx="135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Редактирование</a:t>
            </a:r>
            <a:endParaRPr lang="ru-RU" sz="1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145283" y="4208948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18" name="TextBox 17"/>
          <p:cNvSpPr txBox="1"/>
          <p:nvPr/>
        </p:nvSpPr>
        <p:spPr>
          <a:xfrm>
            <a:off x="4461492" y="4253321"/>
            <a:ext cx="8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Удаление</a:t>
            </a:r>
            <a:endParaRPr lang="ru-RU" sz="12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828018" y="5247169"/>
            <a:ext cx="1353253" cy="74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0" name="Прямоугольник 19"/>
          <p:cNvSpPr/>
          <p:nvPr/>
        </p:nvSpPr>
        <p:spPr>
          <a:xfrm>
            <a:off x="3857898" y="5438629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1" name="Прямоугольник 20"/>
          <p:cNvSpPr/>
          <p:nvPr/>
        </p:nvSpPr>
        <p:spPr>
          <a:xfrm>
            <a:off x="3856185" y="6209337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2" name="Прямоугольник 21"/>
          <p:cNvSpPr/>
          <p:nvPr/>
        </p:nvSpPr>
        <p:spPr>
          <a:xfrm>
            <a:off x="3856185" y="6978631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3" name="Прямоугольник 22"/>
          <p:cNvSpPr/>
          <p:nvPr/>
        </p:nvSpPr>
        <p:spPr>
          <a:xfrm>
            <a:off x="3862132" y="7747925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4" name="Прямоугольник 23"/>
          <p:cNvSpPr/>
          <p:nvPr/>
        </p:nvSpPr>
        <p:spPr>
          <a:xfrm>
            <a:off x="3856185" y="8517219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5" name="Прямоугольник 24"/>
          <p:cNvSpPr/>
          <p:nvPr/>
        </p:nvSpPr>
        <p:spPr>
          <a:xfrm>
            <a:off x="5773783" y="7649982"/>
            <a:ext cx="1013622" cy="86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6" name="Прямоугольник 25"/>
          <p:cNvSpPr/>
          <p:nvPr/>
        </p:nvSpPr>
        <p:spPr>
          <a:xfrm>
            <a:off x="5773783" y="8882966"/>
            <a:ext cx="1013622" cy="75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7" name="Прямоугольник 26"/>
          <p:cNvSpPr/>
          <p:nvPr/>
        </p:nvSpPr>
        <p:spPr>
          <a:xfrm>
            <a:off x="2862626" y="9640983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8" name="Прямоугольник 27"/>
          <p:cNvSpPr/>
          <p:nvPr/>
        </p:nvSpPr>
        <p:spPr>
          <a:xfrm>
            <a:off x="785631" y="9640983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9" name="Прямоугольник 28"/>
          <p:cNvSpPr/>
          <p:nvPr/>
        </p:nvSpPr>
        <p:spPr>
          <a:xfrm>
            <a:off x="1206210" y="10437817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30" name="Прямоугольник 29"/>
          <p:cNvSpPr/>
          <p:nvPr/>
        </p:nvSpPr>
        <p:spPr>
          <a:xfrm>
            <a:off x="1206210" y="11051777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31" name="Прямоугольник 30"/>
          <p:cNvSpPr/>
          <p:nvPr/>
        </p:nvSpPr>
        <p:spPr>
          <a:xfrm>
            <a:off x="1206210" y="11655446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32" name="Прямоугольник 31"/>
          <p:cNvSpPr/>
          <p:nvPr/>
        </p:nvSpPr>
        <p:spPr>
          <a:xfrm>
            <a:off x="3480077" y="10437817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33" name="Прямоугольник 32"/>
          <p:cNvSpPr/>
          <p:nvPr/>
        </p:nvSpPr>
        <p:spPr>
          <a:xfrm>
            <a:off x="3480077" y="11051777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34" name="Прямоугольник 33"/>
          <p:cNvSpPr/>
          <p:nvPr/>
        </p:nvSpPr>
        <p:spPr>
          <a:xfrm>
            <a:off x="3480077" y="11665737"/>
            <a:ext cx="1353253" cy="36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cxnSp>
        <p:nvCxnSpPr>
          <p:cNvPr id="36" name="Соединительная линия уступом 35"/>
          <p:cNvCxnSpPr>
            <a:stCxn id="6" idx="2"/>
            <a:endCxn id="11" idx="0"/>
          </p:cNvCxnSpPr>
          <p:nvPr/>
        </p:nvCxnSpPr>
        <p:spPr>
          <a:xfrm rot="16200000" flipH="1">
            <a:off x="2776529" y="909840"/>
            <a:ext cx="801706" cy="723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6" idx="2"/>
            <a:endCxn id="8" idx="0"/>
          </p:cNvCxnSpPr>
          <p:nvPr/>
        </p:nvCxnSpPr>
        <p:spPr>
          <a:xfrm rot="5400000">
            <a:off x="1737263" y="595855"/>
            <a:ext cx="803246" cy="1353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3"/>
            <a:endCxn id="7" idx="1"/>
          </p:cNvCxnSpPr>
          <p:nvPr/>
        </p:nvCxnSpPr>
        <p:spPr>
          <a:xfrm>
            <a:off x="3492138" y="687985"/>
            <a:ext cx="653145" cy="1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8" idx="2"/>
            <a:endCxn id="12" idx="0"/>
          </p:cNvCxnSpPr>
          <p:nvPr/>
        </p:nvCxnSpPr>
        <p:spPr>
          <a:xfrm flipH="1">
            <a:off x="1462258" y="2422769"/>
            <a:ext cx="1" cy="61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2" idx="2"/>
            <a:endCxn id="13" idx="0"/>
          </p:cNvCxnSpPr>
          <p:nvPr/>
        </p:nvCxnSpPr>
        <p:spPr>
          <a:xfrm>
            <a:off x="1462258" y="3784001"/>
            <a:ext cx="0" cy="4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12" idx="3"/>
            <a:endCxn id="15" idx="0"/>
          </p:cNvCxnSpPr>
          <p:nvPr/>
        </p:nvCxnSpPr>
        <p:spPr>
          <a:xfrm>
            <a:off x="2138884" y="3409669"/>
            <a:ext cx="1003200" cy="799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12" idx="3"/>
            <a:endCxn id="17" idx="0"/>
          </p:cNvCxnSpPr>
          <p:nvPr/>
        </p:nvCxnSpPr>
        <p:spPr>
          <a:xfrm>
            <a:off x="2138884" y="3409669"/>
            <a:ext cx="2683026" cy="799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>
            <a:off x="409303" y="2729052"/>
            <a:ext cx="105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09303" y="2729052"/>
            <a:ext cx="20544" cy="22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>
            <a:off x="429848" y="4972594"/>
            <a:ext cx="5483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H="1" flipV="1">
            <a:off x="4215880" y="2058492"/>
            <a:ext cx="1686895" cy="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5902775" y="2058492"/>
            <a:ext cx="0" cy="291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19" idx="0"/>
          </p:cNvCxnSpPr>
          <p:nvPr/>
        </p:nvCxnSpPr>
        <p:spPr>
          <a:xfrm>
            <a:off x="2504645" y="4951457"/>
            <a:ext cx="0" cy="29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19" idx="2"/>
            <a:endCxn id="28" idx="0"/>
          </p:cNvCxnSpPr>
          <p:nvPr/>
        </p:nvCxnSpPr>
        <p:spPr>
          <a:xfrm rot="5400000">
            <a:off x="160878" y="7297215"/>
            <a:ext cx="3645149" cy="1042387"/>
          </a:xfrm>
          <a:prstGeom prst="bentConnector3">
            <a:avLst>
              <a:gd name="adj1" fmla="val 92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endCxn id="27" idx="0"/>
          </p:cNvCxnSpPr>
          <p:nvPr/>
        </p:nvCxnSpPr>
        <p:spPr>
          <a:xfrm rot="16200000" flipH="1">
            <a:off x="1201183" y="7302912"/>
            <a:ext cx="3641667" cy="1034473"/>
          </a:xfrm>
          <a:prstGeom prst="bentConnector3">
            <a:avLst>
              <a:gd name="adj1" fmla="val 92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endCxn id="29" idx="1"/>
          </p:cNvCxnSpPr>
          <p:nvPr/>
        </p:nvCxnSpPr>
        <p:spPr>
          <a:xfrm rot="16200000" flipH="1">
            <a:off x="816407" y="10230888"/>
            <a:ext cx="615072" cy="164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ная линия уступом 92"/>
          <p:cNvCxnSpPr>
            <a:endCxn id="30" idx="1"/>
          </p:cNvCxnSpPr>
          <p:nvPr/>
        </p:nvCxnSpPr>
        <p:spPr>
          <a:xfrm rot="16200000" flipH="1">
            <a:off x="509429" y="10537870"/>
            <a:ext cx="1229030" cy="16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endCxn id="31" idx="1"/>
          </p:cNvCxnSpPr>
          <p:nvPr/>
        </p:nvCxnSpPr>
        <p:spPr>
          <a:xfrm rot="16200000" flipH="1">
            <a:off x="197220" y="10829329"/>
            <a:ext cx="1847379" cy="170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/>
          <p:nvPr/>
        </p:nvCxnSpPr>
        <p:spPr>
          <a:xfrm rot="16200000" flipH="1">
            <a:off x="3090274" y="10245567"/>
            <a:ext cx="615072" cy="164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9"/>
          <p:cNvCxnSpPr/>
          <p:nvPr/>
        </p:nvCxnSpPr>
        <p:spPr>
          <a:xfrm rot="16200000" flipH="1">
            <a:off x="2783296" y="10552549"/>
            <a:ext cx="1229030" cy="16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/>
          <p:nvPr/>
        </p:nvCxnSpPr>
        <p:spPr>
          <a:xfrm rot="16200000" flipH="1">
            <a:off x="2471087" y="10844008"/>
            <a:ext cx="1847379" cy="170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endCxn id="24" idx="1"/>
          </p:cNvCxnSpPr>
          <p:nvPr/>
        </p:nvCxnSpPr>
        <p:spPr>
          <a:xfrm>
            <a:off x="2504645" y="8682446"/>
            <a:ext cx="1351540" cy="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2504645" y="7902914"/>
            <a:ext cx="1351540" cy="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>
            <a:off x="2495714" y="7150768"/>
            <a:ext cx="1351540" cy="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>
            <a:off x="2504644" y="6383282"/>
            <a:ext cx="1351540" cy="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endCxn id="20" idx="1"/>
          </p:cNvCxnSpPr>
          <p:nvPr/>
        </p:nvCxnSpPr>
        <p:spPr>
          <a:xfrm flipV="1">
            <a:off x="2504644" y="5621503"/>
            <a:ext cx="1353254" cy="523857"/>
          </a:xfrm>
          <a:prstGeom prst="bentConnector3">
            <a:avLst>
              <a:gd name="adj1" fmla="val 72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24" idx="3"/>
            <a:endCxn id="25" idx="1"/>
          </p:cNvCxnSpPr>
          <p:nvPr/>
        </p:nvCxnSpPr>
        <p:spPr>
          <a:xfrm flipV="1">
            <a:off x="5209438" y="8083601"/>
            <a:ext cx="564345" cy="616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24" idx="3"/>
            <a:endCxn id="26" idx="1"/>
          </p:cNvCxnSpPr>
          <p:nvPr/>
        </p:nvCxnSpPr>
        <p:spPr>
          <a:xfrm>
            <a:off x="5209438" y="8700093"/>
            <a:ext cx="564345" cy="561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5631" y="1785620"/>
            <a:ext cx="135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Аккаунт Администратора</a:t>
            </a:r>
            <a:endParaRPr lang="ru-RU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872412" y="1816064"/>
            <a:ext cx="135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Аккаунт Пользователя</a:t>
            </a:r>
            <a:endParaRPr lang="ru-RU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92180" y="3092414"/>
            <a:ext cx="135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Работа с учетными записями</a:t>
            </a:r>
            <a:endParaRPr lang="ru-RU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828018" y="5316821"/>
            <a:ext cx="135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Работа с учетными данными</a:t>
            </a:r>
            <a:endParaRPr lang="ru-RU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931481" y="5403682"/>
            <a:ext cx="12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Просмотр сотрудников</a:t>
            </a:r>
            <a:endParaRPr lang="ru-RU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954406" y="6158884"/>
            <a:ext cx="12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Добавление сотрудника</a:t>
            </a:r>
            <a:endParaRPr lang="ru-RU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856184" y="6928758"/>
            <a:ext cx="136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Редактирование сотрудника</a:t>
            </a:r>
            <a:endParaRPr lang="ru-RU" sz="12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874642" y="7713735"/>
            <a:ext cx="136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Удаление сотрудника</a:t>
            </a:r>
            <a:endParaRPr lang="ru-RU" sz="12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875313" y="8469259"/>
            <a:ext cx="136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Индивидуальное задание</a:t>
            </a:r>
            <a:endParaRPr lang="ru-RU" sz="12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773783" y="7649982"/>
            <a:ext cx="106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Вывод сотрудников с ЗП меньше введенной</a:t>
            </a:r>
            <a:endParaRPr lang="ru-RU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3783" y="8930924"/>
            <a:ext cx="10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Просмотр информации по отделам</a:t>
            </a:r>
            <a:endParaRPr lang="ru-RU" sz="12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87714" y="9604407"/>
            <a:ext cx="136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Сортировка сотрудников</a:t>
            </a:r>
            <a:endParaRPr lang="ru-RU" sz="12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2858159" y="9598298"/>
            <a:ext cx="136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Поиск сотрудников</a:t>
            </a:r>
            <a:endParaRPr lang="ru-RU" sz="12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365423" y="10489146"/>
            <a:ext cx="120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По фамилиям</a:t>
            </a:r>
            <a:endParaRPr lang="ru-RU" sz="12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365424" y="11101708"/>
            <a:ext cx="108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По отделам</a:t>
            </a:r>
            <a:endParaRPr lang="ru-RU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375583" y="11712644"/>
            <a:ext cx="108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По зарплате</a:t>
            </a:r>
            <a:endParaRPr lang="ru-RU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670942" y="11712644"/>
            <a:ext cx="108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По зарплате</a:t>
            </a:r>
            <a:endParaRPr lang="ru-RU" sz="1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3644608" y="10498296"/>
            <a:ext cx="118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По фамилиям</a:t>
            </a:r>
            <a:endParaRPr lang="ru-RU" sz="1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3611766" y="11096150"/>
            <a:ext cx="11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По должности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2638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490912" y="714374"/>
            <a:ext cx="1590675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490912" y="3686174"/>
            <a:ext cx="1590675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490912" y="2106929"/>
            <a:ext cx="1580887" cy="74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10" name="TextBox 9"/>
          <p:cNvSpPr txBox="1"/>
          <p:nvPr/>
        </p:nvSpPr>
        <p:spPr>
          <a:xfrm>
            <a:off x="3500698" y="2337998"/>
            <a:ext cx="158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Start</a:t>
            </a:r>
            <a:r>
              <a:rPr lang="ru-RU" sz="1400" b="1" dirty="0"/>
              <a:t>_</a:t>
            </a:r>
            <a:r>
              <a:rPr lang="en-US" sz="1400" b="1" dirty="0" smtClean="0"/>
              <a:t>program</a:t>
            </a:r>
            <a:r>
              <a:rPr lang="en-US" sz="1400" b="1" dirty="0"/>
              <a:t>()</a:t>
            </a:r>
            <a:endParaRPr lang="ru-RU" sz="10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00698" y="856861"/>
            <a:ext cx="158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Начало</a:t>
            </a:r>
            <a:endParaRPr lang="ru-R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90912" y="3829674"/>
            <a:ext cx="158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Конец</a:t>
            </a:r>
            <a:endParaRPr lang="ru-RU" sz="1400" b="1" dirty="0"/>
          </a:p>
        </p:txBody>
      </p:sp>
      <p:cxnSp>
        <p:nvCxnSpPr>
          <p:cNvPr id="13" name="Прямая со стрелкой 12"/>
          <p:cNvCxnSpPr>
            <a:endCxn id="9" idx="0"/>
          </p:cNvCxnSpPr>
          <p:nvPr/>
        </p:nvCxnSpPr>
        <p:spPr>
          <a:xfrm>
            <a:off x="4281356" y="1269821"/>
            <a:ext cx="0" cy="83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2"/>
            <a:endCxn id="8" idx="0"/>
          </p:cNvCxnSpPr>
          <p:nvPr/>
        </p:nvCxnSpPr>
        <p:spPr>
          <a:xfrm>
            <a:off x="4281356" y="2855594"/>
            <a:ext cx="4894" cy="83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3"/>
          </p:cNvCxnSpPr>
          <p:nvPr/>
        </p:nvCxnSpPr>
        <p:spPr>
          <a:xfrm flipV="1">
            <a:off x="5081587" y="2481260"/>
            <a:ext cx="505088" cy="1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576887" y="2038989"/>
            <a:ext cx="1590675" cy="88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410463" y="2111928"/>
            <a:ext cx="1580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Передача управления функции</a:t>
            </a:r>
            <a:endParaRPr lang="ru-RU" sz="1400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881687" y="2850592"/>
            <a:ext cx="1285875" cy="5022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871901" y="1427794"/>
            <a:ext cx="1285875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768414" y="1276349"/>
            <a:ext cx="408806" cy="20764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 flipH="1">
            <a:off x="5132151" y="2211774"/>
            <a:ext cx="45719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5255909" y="2164792"/>
            <a:ext cx="45719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 flipH="1">
            <a:off x="5369374" y="2230823"/>
            <a:ext cx="45719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4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90637" y="3467147"/>
            <a:ext cx="1590675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90637" y="1878329"/>
            <a:ext cx="1580887" cy="74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7" name="TextBox 6"/>
          <p:cNvSpPr txBox="1"/>
          <p:nvPr/>
        </p:nvSpPr>
        <p:spPr>
          <a:xfrm>
            <a:off x="1300423" y="2109398"/>
            <a:ext cx="158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Show_accounts</a:t>
            </a:r>
            <a:r>
              <a:rPr lang="ru-RU" sz="1400" b="1" dirty="0" smtClean="0"/>
              <a:t>()</a:t>
            </a:r>
            <a:endParaRPr lang="ru-RU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423" y="3493001"/>
            <a:ext cx="158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Вывод надписи</a:t>
            </a:r>
          </a:p>
          <a:p>
            <a:pPr algn="ctr"/>
            <a:r>
              <a:rPr lang="ru-RU" sz="1400" b="1" dirty="0" smtClean="0"/>
              <a:t>Список аккаунтов</a:t>
            </a:r>
            <a:endParaRPr lang="ru-RU" sz="1400" b="1" dirty="0"/>
          </a:p>
        </p:txBody>
      </p:sp>
      <p:cxnSp>
        <p:nvCxnSpPr>
          <p:cNvPr id="11" name="Прямая со стрелкой 10"/>
          <p:cNvCxnSpPr>
            <a:stCxn id="6" idx="2"/>
            <a:endCxn id="5" idx="0"/>
          </p:cNvCxnSpPr>
          <p:nvPr/>
        </p:nvCxnSpPr>
        <p:spPr>
          <a:xfrm>
            <a:off x="2081081" y="2626994"/>
            <a:ext cx="4894" cy="84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3"/>
          </p:cNvCxnSpPr>
          <p:nvPr/>
        </p:nvCxnSpPr>
        <p:spPr>
          <a:xfrm flipV="1">
            <a:off x="2881312" y="2252662"/>
            <a:ext cx="505088" cy="1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376612" y="1381125"/>
            <a:ext cx="2651201" cy="1313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42857" y="1444073"/>
            <a:ext cx="22387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Вывод данных на экран: </a:t>
            </a:r>
          </a:p>
          <a:p>
            <a:r>
              <a:rPr lang="ru-RU" sz="1400" b="1" dirty="0" smtClean="0"/>
              <a:t>входные параметры: </a:t>
            </a:r>
          </a:p>
          <a:p>
            <a:r>
              <a:rPr lang="ru-RU" sz="1400" b="1" dirty="0" smtClean="0"/>
              <a:t>массив данных аккаунтов</a:t>
            </a:r>
          </a:p>
          <a:p>
            <a:r>
              <a:rPr lang="ru-RU" sz="1400" b="1" dirty="0" smtClean="0"/>
              <a:t>Размер массива данных аккаунтов</a:t>
            </a:r>
            <a:endParaRPr lang="ru-RU" sz="1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92556" y="2643580"/>
            <a:ext cx="2497051" cy="5022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651621" y="728317"/>
            <a:ext cx="2376192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718274" y="1214435"/>
            <a:ext cx="408806" cy="20764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 flipH="1">
            <a:off x="2931876" y="1983174"/>
            <a:ext cx="45719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flipH="1">
            <a:off x="3055634" y="1936192"/>
            <a:ext cx="45719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3169099" y="2002223"/>
            <a:ext cx="45719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-4076275" y="699608"/>
            <a:ext cx="4340225" cy="5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23" name="Прямая со стрелкой 22"/>
          <p:cNvCxnSpPr>
            <a:stCxn id="9" idx="2"/>
            <a:endCxn id="26" idx="0"/>
          </p:cNvCxnSpPr>
          <p:nvPr/>
        </p:nvCxnSpPr>
        <p:spPr>
          <a:xfrm>
            <a:off x="2090868" y="4016221"/>
            <a:ext cx="12259" cy="86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104900" y="4880936"/>
            <a:ext cx="1996453" cy="1042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27" name="TextBox 26"/>
          <p:cNvSpPr txBox="1"/>
          <p:nvPr/>
        </p:nvSpPr>
        <p:spPr>
          <a:xfrm>
            <a:off x="1104900" y="5085753"/>
            <a:ext cx="1992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for (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i</a:t>
            </a:r>
            <a:r>
              <a:rPr lang="en-US" sz="1400" b="1" dirty="0"/>
              <a:t> = 0; </a:t>
            </a:r>
            <a:r>
              <a:rPr lang="en-US" sz="1400" b="1" dirty="0" err="1"/>
              <a:t>i</a:t>
            </a:r>
            <a:r>
              <a:rPr lang="en-US" sz="1400" b="1" dirty="0"/>
              <a:t> &lt; </a:t>
            </a:r>
            <a:r>
              <a:rPr lang="en-US" sz="1400" b="1" dirty="0" err="1"/>
              <a:t>number_of_accounts</a:t>
            </a:r>
            <a:r>
              <a:rPr lang="en-US" sz="1400" b="1" dirty="0"/>
              <a:t>; </a:t>
            </a:r>
            <a:r>
              <a:rPr lang="en-US" sz="1400" b="1" dirty="0" err="1"/>
              <a:t>i</a:t>
            </a:r>
            <a:r>
              <a:rPr lang="en-US" sz="1400" b="1" dirty="0"/>
              <a:t>++)</a:t>
            </a:r>
            <a:endParaRPr lang="ru-RU" sz="700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5871" y="6533905"/>
            <a:ext cx="1590675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290635" y="6507005"/>
            <a:ext cx="158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Вывод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-</a:t>
            </a:r>
            <a:r>
              <a:rPr lang="ru-RU" sz="1400" b="1" dirty="0" err="1" smtClean="0"/>
              <a:t>го</a:t>
            </a:r>
            <a:r>
              <a:rPr lang="ru-RU" sz="1400" b="1" dirty="0" smtClean="0"/>
              <a:t> </a:t>
            </a:r>
            <a:r>
              <a:rPr lang="ru-RU" sz="1400" b="1" dirty="0" smtClean="0"/>
              <a:t>аккаунта</a:t>
            </a:r>
            <a:endParaRPr lang="ru-RU" sz="1400" b="1" dirty="0"/>
          </a:p>
        </p:txBody>
      </p:sp>
      <p:cxnSp>
        <p:nvCxnSpPr>
          <p:cNvPr id="34" name="Прямая со стрелкой 33"/>
          <p:cNvCxnSpPr>
            <a:stCxn id="26" idx="2"/>
            <a:endCxn id="32" idx="0"/>
          </p:cNvCxnSpPr>
          <p:nvPr/>
        </p:nvCxnSpPr>
        <p:spPr>
          <a:xfrm flipH="1">
            <a:off x="2101209" y="5923517"/>
            <a:ext cx="1918" cy="61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3" idx="1"/>
          </p:cNvCxnSpPr>
          <p:nvPr/>
        </p:nvCxnSpPr>
        <p:spPr>
          <a:xfrm flipH="1">
            <a:off x="529862" y="6768615"/>
            <a:ext cx="760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529864" y="5455085"/>
            <a:ext cx="15234" cy="131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27" idx="1"/>
          </p:cNvCxnSpPr>
          <p:nvPr/>
        </p:nvCxnSpPr>
        <p:spPr>
          <a:xfrm>
            <a:off x="545098" y="5455085"/>
            <a:ext cx="55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4100234" y="5449773"/>
            <a:ext cx="19699" cy="247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3121052" y="5449771"/>
            <a:ext cx="979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2101208" y="7924800"/>
            <a:ext cx="200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>
            <a:off x="2101208" y="7924800"/>
            <a:ext cx="1918" cy="61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1300423" y="8535188"/>
            <a:ext cx="1590675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310763" y="8670594"/>
            <a:ext cx="158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Конец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44697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Прямоугольник 112"/>
          <p:cNvSpPr/>
          <p:nvPr/>
        </p:nvSpPr>
        <p:spPr>
          <a:xfrm>
            <a:off x="3784630" y="9805136"/>
            <a:ext cx="1590675" cy="88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4079644" y="9578241"/>
            <a:ext cx="1285875" cy="301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5221514" y="9680880"/>
            <a:ext cx="408806" cy="1243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4089430" y="10616739"/>
            <a:ext cx="1285875" cy="197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62706" y="2901668"/>
            <a:ext cx="2366990" cy="89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00424" y="277381"/>
            <a:ext cx="1804952" cy="74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200"/>
          </a:p>
        </p:txBody>
      </p:sp>
      <p:sp>
        <p:nvSpPr>
          <p:cNvPr id="6" name="TextBox 5"/>
          <p:cNvSpPr txBox="1"/>
          <p:nvPr/>
        </p:nvSpPr>
        <p:spPr>
          <a:xfrm>
            <a:off x="1236657" y="592544"/>
            <a:ext cx="1719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User_menu</a:t>
            </a:r>
            <a:r>
              <a:rPr lang="en-US" sz="1400" b="1" dirty="0"/>
              <a:t>()</a:t>
            </a:r>
            <a:endParaRPr lang="ru-RU" sz="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9279" y="3181885"/>
            <a:ext cx="251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number_of_Employees</a:t>
            </a:r>
            <a:r>
              <a:rPr lang="en-US" sz="1400" b="1" dirty="0"/>
              <a:t> = 0;</a:t>
            </a:r>
            <a:endParaRPr lang="ru-RU" sz="10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203257" y="11028509"/>
            <a:ext cx="1869933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213043" y="11115498"/>
            <a:ext cx="1858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Конец</a:t>
            </a:r>
            <a:endParaRPr lang="ru-RU" sz="1400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62705" y="4180822"/>
            <a:ext cx="2355689" cy="73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936418" y="4279836"/>
            <a:ext cx="205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Check_employees_file</a:t>
            </a:r>
            <a:endParaRPr lang="en-US" sz="1400" b="1" dirty="0" smtClean="0"/>
          </a:p>
          <a:p>
            <a:r>
              <a:rPr lang="en-US" sz="1400" b="1" dirty="0" smtClean="0"/>
              <a:t>(</a:t>
            </a:r>
            <a:r>
              <a:rPr lang="en-US" sz="1400" b="1" dirty="0" err="1"/>
              <a:t>number_of_Employees</a:t>
            </a:r>
            <a:r>
              <a:rPr lang="en-US" sz="1400" b="1" dirty="0"/>
              <a:t>);</a:t>
            </a:r>
            <a:endParaRPr lang="ru-RU" sz="1000" b="1" dirty="0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4825753" y="247625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762705" y="1445280"/>
            <a:ext cx="2365272" cy="103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827684" y="1676315"/>
            <a:ext cx="236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SetConsoleCP</a:t>
            </a:r>
            <a:r>
              <a:rPr lang="en-US" sz="1400" b="1" dirty="0"/>
              <a:t>(1251);</a:t>
            </a:r>
          </a:p>
          <a:p>
            <a:r>
              <a:rPr lang="en-US" sz="1400" b="1" dirty="0" err="1" smtClean="0"/>
              <a:t>SetConsoleOutputCP</a:t>
            </a:r>
            <a:r>
              <a:rPr lang="en-US" sz="1400" b="1" dirty="0"/>
              <a:t>(</a:t>
            </a:r>
            <a:r>
              <a:rPr lang="en-US" sz="1400" b="1" dirty="0" smtClean="0"/>
              <a:t>1251</a:t>
            </a:r>
            <a:r>
              <a:rPr lang="en-US" sz="1400" b="1" dirty="0"/>
              <a:t>);</a:t>
            </a:r>
            <a:endParaRPr lang="ru-RU" sz="1000" b="1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8856" y="5300784"/>
            <a:ext cx="2958238" cy="73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31025" y="5310474"/>
            <a:ext cx="2787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Employee* </a:t>
            </a:r>
            <a:r>
              <a:rPr lang="en-US" sz="1400" b="1" dirty="0" err="1"/>
              <a:t>arr_of_Employees</a:t>
            </a:r>
            <a:r>
              <a:rPr lang="en-US" sz="1400" b="1" dirty="0"/>
              <a:t> </a:t>
            </a:r>
            <a:r>
              <a:rPr lang="en-US" sz="1400" b="1" dirty="0" smtClean="0"/>
              <a:t>= new Employee[</a:t>
            </a:r>
            <a:r>
              <a:rPr lang="en-US" sz="1400" b="1" dirty="0" err="1" smtClean="0"/>
              <a:t>number_of_Employees</a:t>
            </a:r>
            <a:r>
              <a:rPr lang="en-US" sz="1400" b="1" dirty="0"/>
              <a:t>];</a:t>
            </a:r>
            <a:endParaRPr lang="ru-RU" sz="1000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8857" y="6415536"/>
            <a:ext cx="2946936" cy="73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31026" y="6412038"/>
            <a:ext cx="2774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Read_from_employees_file</a:t>
            </a:r>
            <a:endParaRPr lang="en-US" sz="1400" b="1" dirty="0" smtClean="0"/>
          </a:p>
          <a:p>
            <a:r>
              <a:rPr lang="en-US" sz="1400" b="1" dirty="0" smtClean="0"/>
              <a:t>(</a:t>
            </a:r>
            <a:r>
              <a:rPr lang="en-US" sz="1400" b="1" dirty="0" err="1"/>
              <a:t>arr_of_Employees</a:t>
            </a:r>
            <a:r>
              <a:rPr lang="en-US" sz="1400" b="1" dirty="0"/>
              <a:t>, </a:t>
            </a:r>
            <a:r>
              <a:rPr lang="en-US" sz="1400" b="1" dirty="0" err="1"/>
              <a:t>number_of_Employees</a:t>
            </a:r>
            <a:r>
              <a:rPr lang="en-US" sz="1400" b="1" dirty="0"/>
              <a:t>);</a:t>
            </a:r>
            <a:endParaRPr lang="ru-RU" sz="100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8856" y="7640889"/>
            <a:ext cx="2935635" cy="73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215594" y="7640889"/>
            <a:ext cx="3018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arr_of_Employees</a:t>
            </a:r>
            <a:r>
              <a:rPr lang="en-US" sz="1400" b="1" dirty="0"/>
              <a:t> = </a:t>
            </a:r>
            <a:r>
              <a:rPr lang="en-US" sz="1400" b="1" dirty="0" err="1"/>
              <a:t>Menu_employees</a:t>
            </a:r>
            <a:r>
              <a:rPr lang="en-US" sz="1400" b="1" dirty="0"/>
              <a:t>(</a:t>
            </a:r>
            <a:r>
              <a:rPr lang="en-US" sz="1400" b="1" dirty="0" err="1"/>
              <a:t>arr_of_Employees</a:t>
            </a:r>
            <a:r>
              <a:rPr lang="en-US" sz="1400" b="1" dirty="0"/>
              <a:t>, </a:t>
            </a:r>
            <a:r>
              <a:rPr lang="en-US" sz="1400" b="1" dirty="0" err="1"/>
              <a:t>number_of_Employees</a:t>
            </a:r>
            <a:r>
              <a:rPr lang="en-US" sz="1400" b="1" dirty="0"/>
              <a:t>);</a:t>
            </a:r>
            <a:endParaRPr lang="ru-RU" sz="1000" b="1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27972" y="8745951"/>
            <a:ext cx="2946936" cy="73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sp>
        <p:nvSpPr>
          <p:cNvPr id="50" name="TextBox 49"/>
          <p:cNvSpPr txBox="1"/>
          <p:nvPr/>
        </p:nvSpPr>
        <p:spPr>
          <a:xfrm>
            <a:off x="229498" y="8853292"/>
            <a:ext cx="277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Write_to_employees_file</a:t>
            </a:r>
            <a:r>
              <a:rPr lang="en-US" sz="1400" dirty="0"/>
              <a:t>(</a:t>
            </a:r>
            <a:r>
              <a:rPr lang="en-US" sz="1400" dirty="0" err="1"/>
              <a:t>arr_of_Employees</a:t>
            </a:r>
            <a:r>
              <a:rPr lang="en-US" sz="1400" dirty="0"/>
              <a:t>, </a:t>
            </a:r>
            <a:r>
              <a:rPr lang="en-US" sz="1400" dirty="0" err="1"/>
              <a:t>number_of_Employees</a:t>
            </a:r>
            <a:r>
              <a:rPr lang="en-US" sz="1400" dirty="0"/>
              <a:t>);</a:t>
            </a:r>
            <a:endParaRPr lang="ru-RU" sz="800" b="1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529979" y="9975194"/>
            <a:ext cx="2544930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16096" y="10159108"/>
            <a:ext cx="233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delete</a:t>
            </a:r>
            <a:r>
              <a:rPr lang="en-US" sz="1400" b="1" dirty="0"/>
              <a:t>[] </a:t>
            </a:r>
            <a:r>
              <a:rPr lang="en-US" sz="1400" b="1" dirty="0" err="1"/>
              <a:t>arr_of_Employees</a:t>
            </a:r>
            <a:r>
              <a:rPr lang="en-US" sz="1400" b="1" dirty="0"/>
              <a:t>;</a:t>
            </a:r>
            <a:endParaRPr lang="ru-RU" sz="1100" b="1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2202900" y="1024417"/>
            <a:ext cx="1918" cy="45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2202900" y="2468197"/>
            <a:ext cx="0" cy="42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181634" y="3808453"/>
            <a:ext cx="7465" cy="3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>
            <a:off x="2181634" y="4918725"/>
            <a:ext cx="1" cy="40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2152904" y="6049059"/>
            <a:ext cx="7464" cy="36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>
            <a:off x="2116957" y="7191296"/>
            <a:ext cx="1" cy="46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>
            <a:off x="2106902" y="8426172"/>
            <a:ext cx="0" cy="31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2088805" y="9494424"/>
            <a:ext cx="7464" cy="47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2081341" y="10535178"/>
            <a:ext cx="7464" cy="47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3781953" y="1589055"/>
            <a:ext cx="1590675" cy="88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801397" y="1661994"/>
            <a:ext cx="1580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Подключение русского интерфейса</a:t>
            </a:r>
            <a:endParaRPr lang="ru-RU" sz="1400" b="1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4086753" y="2400658"/>
            <a:ext cx="1285875" cy="2243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4076967" y="1437610"/>
            <a:ext cx="1285875" cy="226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5078156" y="1579111"/>
            <a:ext cx="408806" cy="10102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789104" y="2890770"/>
            <a:ext cx="1590675" cy="88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3779446" y="2972086"/>
            <a:ext cx="1580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Размер</a:t>
            </a:r>
          </a:p>
          <a:p>
            <a:r>
              <a:rPr lang="ru-RU" sz="1400" b="1" dirty="0" smtClean="0"/>
              <a:t> массива сотрудников</a:t>
            </a:r>
            <a:endParaRPr lang="ru-RU" sz="1400" b="1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4093904" y="3702373"/>
            <a:ext cx="1285875" cy="197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4084118" y="2663875"/>
            <a:ext cx="1285875" cy="301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4980631" y="2890771"/>
            <a:ext cx="408806" cy="100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3804196" y="4113416"/>
            <a:ext cx="1590675" cy="88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4108996" y="4925019"/>
            <a:ext cx="1285875" cy="197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4099210" y="3886521"/>
            <a:ext cx="1285875" cy="301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4995723" y="4113417"/>
            <a:ext cx="408806" cy="100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3797172" y="5211805"/>
            <a:ext cx="1590675" cy="88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4101972" y="6023408"/>
            <a:ext cx="1285875" cy="197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4092186" y="4984910"/>
            <a:ext cx="1285875" cy="301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4988699" y="5211806"/>
            <a:ext cx="408806" cy="100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3807563" y="6335829"/>
            <a:ext cx="1590675" cy="88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4112363" y="7147432"/>
            <a:ext cx="1285875" cy="197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/>
          <p:cNvSpPr/>
          <p:nvPr/>
        </p:nvSpPr>
        <p:spPr>
          <a:xfrm>
            <a:off x="4102577" y="6108934"/>
            <a:ext cx="1285875" cy="301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4999090" y="6335830"/>
            <a:ext cx="408806" cy="100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3797172" y="7571705"/>
            <a:ext cx="1590675" cy="88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TextBox 103"/>
          <p:cNvSpPr txBox="1"/>
          <p:nvPr/>
        </p:nvSpPr>
        <p:spPr>
          <a:xfrm>
            <a:off x="3837875" y="7715897"/>
            <a:ext cx="158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Вызов меню пользователя</a:t>
            </a:r>
            <a:endParaRPr lang="ru-RU" sz="1400" b="1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4101972" y="8383308"/>
            <a:ext cx="1285875" cy="197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4092186" y="7344810"/>
            <a:ext cx="1285875" cy="301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4988699" y="7571706"/>
            <a:ext cx="408806" cy="100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3778334" y="8668190"/>
            <a:ext cx="1590675" cy="88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4083134" y="9479793"/>
            <a:ext cx="1285875" cy="197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4073348" y="8441295"/>
            <a:ext cx="1285875" cy="301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4969861" y="8668191"/>
            <a:ext cx="408806" cy="100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TextBox 113"/>
          <p:cNvSpPr txBox="1"/>
          <p:nvPr/>
        </p:nvSpPr>
        <p:spPr>
          <a:xfrm>
            <a:off x="3768676" y="9783443"/>
            <a:ext cx="2455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Очищение массива сотрудников для предотвращения утечки памяти</a:t>
            </a:r>
            <a:endParaRPr lang="ru-R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3787514" y="8633407"/>
            <a:ext cx="1580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Перенос информации о сотрудниках из массива в файл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797905" y="6417145"/>
            <a:ext cx="1580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Чтение и запись из файла в массив</a:t>
            </a:r>
            <a:endParaRPr lang="ru-R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87514" y="5293121"/>
            <a:ext cx="2519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Создание массива сотрудников с размером </a:t>
            </a:r>
            <a:r>
              <a:rPr lang="en-US" sz="1400" b="1" dirty="0" err="1"/>
              <a:t>number_of_Employees</a:t>
            </a:r>
            <a:endParaRPr lang="ru-RU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804196" y="4070343"/>
            <a:ext cx="2814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Определение количества сотрудников в файле. Присвоение в </a:t>
            </a:r>
            <a:r>
              <a:rPr lang="en-US" sz="1400" b="1" dirty="0" err="1"/>
              <a:t>number_of_Employees</a:t>
            </a:r>
            <a:endParaRPr lang="ru-RU" sz="1400" b="1" dirty="0"/>
          </a:p>
          <a:p>
            <a:endParaRPr lang="ru-RU" sz="1400" b="1" dirty="0"/>
          </a:p>
        </p:txBody>
      </p:sp>
      <p:cxnSp>
        <p:nvCxnSpPr>
          <p:cNvPr id="119" name="Прямая соединительная линия 118"/>
          <p:cNvCxnSpPr/>
          <p:nvPr/>
        </p:nvCxnSpPr>
        <p:spPr>
          <a:xfrm flipH="1">
            <a:off x="3127978" y="1981324"/>
            <a:ext cx="67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3127977" y="3349461"/>
            <a:ext cx="67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H="1">
            <a:off x="3127977" y="4540952"/>
            <a:ext cx="67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3102116" y="5673561"/>
            <a:ext cx="67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flipH="1">
            <a:off x="3111296" y="6774997"/>
            <a:ext cx="67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flipH="1">
            <a:off x="3102116" y="7980343"/>
            <a:ext cx="67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H="1">
            <a:off x="3084491" y="9112952"/>
            <a:ext cx="67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flipH="1">
            <a:off x="3084491" y="10266343"/>
            <a:ext cx="67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3233825" y="1579111"/>
            <a:ext cx="101526" cy="9037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3416988" y="1776307"/>
            <a:ext cx="101526" cy="9037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3614559" y="1776307"/>
            <a:ext cx="101526" cy="9037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52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191</Words>
  <Application>Microsoft Office PowerPoint</Application>
  <PresentationFormat>Широкоэкранный</PresentationFormat>
  <Paragraphs>60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ALFA</dc:creator>
  <cp:lastModifiedBy>ALFA</cp:lastModifiedBy>
  <cp:revision>12</cp:revision>
  <dcterms:created xsi:type="dcterms:W3CDTF">2021-05-30T14:59:05Z</dcterms:created>
  <dcterms:modified xsi:type="dcterms:W3CDTF">2021-05-30T17:22:07Z</dcterms:modified>
</cp:coreProperties>
</file>