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374" r:id="rId3"/>
    <p:sldId id="257" r:id="rId4"/>
    <p:sldId id="259" r:id="rId5"/>
    <p:sldId id="260" r:id="rId6"/>
    <p:sldId id="303" r:id="rId7"/>
    <p:sldId id="304" r:id="rId8"/>
    <p:sldId id="263" r:id="rId9"/>
    <p:sldId id="305" r:id="rId10"/>
    <p:sldId id="306" r:id="rId11"/>
    <p:sldId id="307" r:id="rId12"/>
    <p:sldId id="308" r:id="rId13"/>
    <p:sldId id="309" r:id="rId14"/>
    <p:sldId id="264" r:id="rId15"/>
    <p:sldId id="266" r:id="rId16"/>
    <p:sldId id="318" r:id="rId17"/>
    <p:sldId id="317" r:id="rId18"/>
    <p:sldId id="316" r:id="rId19"/>
    <p:sldId id="267" r:id="rId20"/>
    <p:sldId id="268" r:id="rId21"/>
    <p:sldId id="269" r:id="rId22"/>
    <p:sldId id="270" r:id="rId23"/>
    <p:sldId id="271" r:id="rId24"/>
    <p:sldId id="322" r:id="rId25"/>
    <p:sldId id="323" r:id="rId26"/>
    <p:sldId id="321" r:id="rId27"/>
    <p:sldId id="324" r:id="rId28"/>
    <p:sldId id="325" r:id="rId29"/>
    <p:sldId id="326" r:id="rId30"/>
    <p:sldId id="327" r:id="rId31"/>
    <p:sldId id="328" r:id="rId32"/>
    <p:sldId id="329" r:id="rId33"/>
    <p:sldId id="272" r:id="rId34"/>
    <p:sldId id="330" r:id="rId35"/>
    <p:sldId id="331" r:id="rId36"/>
    <p:sldId id="273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6C52-9213-4567-B1BA-E5BDFC05F7FE}" type="datetimeFigureOut">
              <a:rPr lang="ru-RU" smtClean="0"/>
              <a:t>19.09.2013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C1CF3-2B6D-4034-974C-6AC6834E9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64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EB29-E890-4705-BFF3-C391B486AD72}" type="datetime1">
              <a:rPr lang="ru-RU" smtClean="0"/>
              <a:t>19.09.2013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E6E4-0890-4FA2-BCB3-044113FEF4E8}" type="datetime1">
              <a:rPr lang="ru-RU" smtClean="0"/>
              <a:t>19.09.2013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99E-0065-4766-B505-77F4E5452704}" type="datetime1">
              <a:rPr lang="ru-RU" smtClean="0"/>
              <a:t>19.09.2013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54EF-CA97-4A2C-85A9-D25F5DB83713}" type="datetime1">
              <a:rPr lang="ru-RU" smtClean="0"/>
              <a:t>19.09.2013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751F-508E-4A52-ACC2-037687B9A6A3}" type="datetime1">
              <a:rPr lang="ru-RU" smtClean="0"/>
              <a:t>19.09.2013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0E6C949-DAC4-4F36-B469-C12F6F1F3E2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849D-EFA3-46B3-AB80-8B470919939A}" type="datetime1">
              <a:rPr lang="ru-RU" smtClean="0"/>
              <a:t>19.09.2013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FF46-5068-4002-A01E-62DAACBCE91F}" type="datetime1">
              <a:rPr lang="ru-RU" smtClean="0"/>
              <a:t>19.09.2013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7137-828F-4F60-B59E-372D1405E830}" type="datetime1">
              <a:rPr lang="ru-RU" smtClean="0"/>
              <a:t>19.09.2013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5DA6-69CC-49F0-ADA4-363B514D3064}" type="datetime1">
              <a:rPr lang="ru-RU" smtClean="0"/>
              <a:t>19.09.2013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8EE9-FA3A-444E-921C-3AEAE2755CC7}" type="datetime1">
              <a:rPr lang="ru-RU" smtClean="0"/>
              <a:t>19.09.2013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DE59-745B-4D94-88CC-F6B1D092D15A}" type="datetime1">
              <a:rPr lang="ru-RU" smtClean="0"/>
              <a:t>19.09.2013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8439BCF-CACA-451C-8122-79B883F57A66}" type="datetime1">
              <a:rPr lang="ru-RU" smtClean="0"/>
              <a:t>19.09.2013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0E6C949-DAC4-4F36-B469-C12F6F1F3E2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i="1" dirty="0"/>
              <a:t>Комплексное логическое моделирование </a:t>
            </a:r>
            <a:r>
              <a:rPr lang="ru-RU" dirty="0"/>
              <a:t>и анализ в среде </a:t>
            </a:r>
            <a:r>
              <a:rPr lang="en-US" dirty="0"/>
              <a:t>DELPHI </a:t>
            </a:r>
            <a:r>
              <a:rPr lang="ru-RU" dirty="0"/>
              <a:t>структурных и функциональных (логических) зависимостей </a:t>
            </a:r>
            <a:r>
              <a:rPr lang="ru-RU" dirty="0" smtClean="0"/>
              <a:t>сложных устройств управления (УУ), </a:t>
            </a:r>
            <a:r>
              <a:rPr lang="ru-RU" dirty="0"/>
              <a:t>представленных в ТЗ в виде блок-схем алгоритмов </a:t>
            </a:r>
            <a:r>
              <a:rPr lang="ru-RU" dirty="0" smtClean="0"/>
              <a:t>и </a:t>
            </a:r>
            <a:r>
              <a:rPr lang="ru-RU" dirty="0"/>
              <a:t>логических </a:t>
            </a:r>
            <a:r>
              <a:rPr lang="ru-RU" dirty="0" smtClean="0"/>
              <a:t>функций. </a:t>
            </a:r>
            <a:r>
              <a:rPr lang="ru-RU" dirty="0"/>
              <a:t>На этом этапе выполняется отработка логики функционирования </a:t>
            </a:r>
            <a:r>
              <a:rPr lang="ru-RU" dirty="0" smtClean="0"/>
              <a:t>УУ </a:t>
            </a:r>
            <a:r>
              <a:rPr lang="ru-RU" dirty="0"/>
              <a:t>в штатных и нештатных режимах </a:t>
            </a:r>
            <a:r>
              <a:rPr lang="ru-RU" dirty="0" smtClean="0"/>
              <a:t>работы </a:t>
            </a:r>
            <a:r>
              <a:rPr lang="ru-RU" dirty="0"/>
              <a:t>перед выполнением последующих этапов разработки;</a:t>
            </a:r>
          </a:p>
          <a:p>
            <a:r>
              <a:rPr lang="ru-RU" b="1" i="1" dirty="0"/>
              <a:t>Комплексное  визуальное моделирование </a:t>
            </a:r>
            <a:r>
              <a:rPr lang="ru-RU" dirty="0"/>
              <a:t>и анализ </a:t>
            </a:r>
            <a:r>
              <a:rPr lang="ru-RU" dirty="0" smtClean="0"/>
              <a:t>УУ. </a:t>
            </a:r>
            <a:r>
              <a:rPr lang="ru-RU" dirty="0"/>
              <a:t>На этом этапе выполняется отработка логики функционирования </a:t>
            </a:r>
            <a:r>
              <a:rPr lang="ru-RU" dirty="0" smtClean="0"/>
              <a:t>в </a:t>
            </a:r>
            <a:r>
              <a:rPr lang="ru-RU" dirty="0"/>
              <a:t>штатных и нештатных режимах работы с учетом специфики программной (в </a:t>
            </a:r>
            <a:r>
              <a:rPr lang="ru-RU" dirty="0" smtClean="0"/>
              <a:t>МК) </a:t>
            </a:r>
            <a:r>
              <a:rPr lang="ru-RU" dirty="0"/>
              <a:t>и аппаратной реализации;</a:t>
            </a:r>
          </a:p>
          <a:p>
            <a:r>
              <a:rPr lang="ru-RU" b="1" i="1" smtClean="0"/>
              <a:t>Макетное </a:t>
            </a:r>
            <a:r>
              <a:rPr lang="ru-RU" b="1" i="1" dirty="0"/>
              <a:t>программирование МК </a:t>
            </a:r>
            <a:r>
              <a:rPr lang="ru-RU" dirty="0"/>
              <a:t>- генерация макет-программ (исходных текстов на языке </a:t>
            </a:r>
            <a:r>
              <a:rPr lang="en-US" dirty="0"/>
              <a:t>ANSI</a:t>
            </a:r>
            <a:r>
              <a:rPr lang="ru-RU" dirty="0"/>
              <a:t> - </a:t>
            </a:r>
            <a:r>
              <a:rPr lang="en-US" dirty="0"/>
              <a:t>C</a:t>
            </a:r>
            <a:r>
              <a:rPr lang="ru-RU" dirty="0"/>
              <a:t>) </a:t>
            </a:r>
            <a:r>
              <a:rPr lang="ru-RU" dirty="0" smtClean="0"/>
              <a:t> для </a:t>
            </a:r>
            <a:r>
              <a:rPr lang="ru-RU" dirty="0"/>
              <a:t>их последующей реализации в среде разработки </a:t>
            </a:r>
            <a:r>
              <a:rPr lang="en-US" dirty="0"/>
              <a:t>PROJECT </a:t>
            </a:r>
            <a:r>
              <a:rPr lang="ru-RU" dirty="0"/>
              <a:t>– 96/</a:t>
            </a:r>
            <a:r>
              <a:rPr lang="en-US" dirty="0"/>
              <a:t>ESCA</a:t>
            </a:r>
            <a:r>
              <a:rPr lang="ru-RU" dirty="0"/>
              <a:t>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4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ru-RU" dirty="0">
                <a:effectLst/>
              </a:rPr>
              <a:t>Ввод табличных данных ТЗ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2081059"/>
            <a:ext cx="8229600" cy="433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75856" y="1268760"/>
            <a:ext cx="227209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Команды </a:t>
            </a:r>
            <a:r>
              <a:rPr lang="ru-RU" dirty="0" smtClean="0"/>
              <a:t>управления</a:t>
            </a:r>
          </a:p>
          <a:p>
            <a:pPr algn="ctr"/>
            <a:r>
              <a:rPr lang="ru-RU" sz="2800" dirty="0" smtClean="0">
                <a:solidFill>
                  <a:srgbClr val="C00000"/>
                </a:solidFill>
              </a:rPr>
              <a:t>500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Ввод табличных данных ТЗ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8229600" cy="240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699792" y="1340768"/>
            <a:ext cx="34410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Сигналы срабатывания </a:t>
            </a:r>
            <a:r>
              <a:rPr lang="ru-RU" dirty="0" smtClean="0"/>
              <a:t>таймеров</a:t>
            </a:r>
          </a:p>
          <a:p>
            <a:pPr algn="ctr"/>
            <a:r>
              <a:rPr lang="ru-RU" sz="2400" dirty="0" smtClean="0">
                <a:solidFill>
                  <a:srgbClr val="C00000"/>
                </a:solidFill>
              </a:rPr>
              <a:t>20</a:t>
            </a:r>
            <a:endParaRPr lang="ru-RU" sz="2400" dirty="0">
              <a:solidFill>
                <a:srgbClr val="C00000"/>
              </a:solidFill>
            </a:endParaRP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Ввод табличных данных ТЗ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884" y="2102758"/>
            <a:ext cx="8229600" cy="433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3356772" y="1268760"/>
            <a:ext cx="239982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Внешние </a:t>
            </a:r>
            <a:r>
              <a:rPr lang="ru-RU" dirty="0" smtClean="0"/>
              <a:t>соединители</a:t>
            </a:r>
          </a:p>
          <a:p>
            <a:pPr algn="ctr"/>
            <a:r>
              <a:rPr lang="ru-RU" sz="2800" dirty="0" smtClean="0">
                <a:solidFill>
                  <a:srgbClr val="C00000"/>
                </a:solidFill>
              </a:rPr>
              <a:t>2000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4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Ввод табличных данных ТЗ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680" y="2204864"/>
            <a:ext cx="8229600" cy="413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3055636" y="1268760"/>
            <a:ext cx="298568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Условия запуска </a:t>
            </a:r>
            <a:r>
              <a:rPr lang="ru-RU" dirty="0" smtClean="0"/>
              <a:t>алгоритмов</a:t>
            </a:r>
          </a:p>
          <a:p>
            <a:pPr algn="ctr"/>
            <a:r>
              <a:rPr lang="ru-RU" sz="2800" dirty="0" smtClean="0">
                <a:solidFill>
                  <a:srgbClr val="C00000"/>
                </a:solidFill>
              </a:rPr>
              <a:t>100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8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Синтез </a:t>
            </a:r>
            <a:r>
              <a:rPr lang="ru-RU" dirty="0" smtClean="0">
                <a:effectLst/>
              </a:rPr>
              <a:t>модели</a:t>
            </a:r>
            <a:br>
              <a:rPr lang="ru-RU" dirty="0" smtClean="0">
                <a:effectLst/>
              </a:rPr>
            </a:br>
            <a:r>
              <a:rPr lang="ru-RU" dirty="0" smtClean="0">
                <a:solidFill>
                  <a:srgbClr val="C00000"/>
                </a:solidFill>
                <a:effectLst/>
              </a:rPr>
              <a:t>Программные </a:t>
            </a:r>
            <a:r>
              <a:rPr lang="ru-RU" dirty="0">
                <a:solidFill>
                  <a:srgbClr val="C00000"/>
                </a:solidFill>
                <a:effectLst/>
              </a:rPr>
              <a:t>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ru-RU" dirty="0"/>
              <a:t>Синтез комплексной логической модели </a:t>
            </a:r>
            <a:r>
              <a:rPr lang="ru-RU" dirty="0" smtClean="0"/>
              <a:t>УУ </a:t>
            </a:r>
            <a:r>
              <a:rPr lang="ru-RU" dirty="0"/>
              <a:t>заключается в преобразовании предметных конструкций модели (файлы *.</a:t>
            </a:r>
            <a:r>
              <a:rPr lang="ru-RU" dirty="0" err="1"/>
              <a:t>txt</a:t>
            </a:r>
            <a:r>
              <a:rPr lang="ru-RU" dirty="0"/>
              <a:t>) в программные конструкции модели (файлы *.</a:t>
            </a:r>
            <a:r>
              <a:rPr lang="ru-RU" dirty="0" err="1"/>
              <a:t>pas</a:t>
            </a:r>
            <a:r>
              <a:rPr lang="ru-RU" dirty="0"/>
              <a:t>) и включает:</a:t>
            </a:r>
          </a:p>
          <a:p>
            <a:pPr lvl="0"/>
            <a:r>
              <a:rPr lang="ru-RU" dirty="0"/>
              <a:t>Синтез программ для выполнения алгоритмов управления;</a:t>
            </a:r>
          </a:p>
          <a:p>
            <a:pPr lvl="0"/>
            <a:r>
              <a:rPr lang="ru-RU" dirty="0"/>
              <a:t>Синтез программ для вычисления логических функций;</a:t>
            </a:r>
          </a:p>
          <a:p>
            <a:pPr lvl="0"/>
            <a:r>
              <a:rPr lang="ru-RU" dirty="0"/>
              <a:t>Синтез программ для работы с таймерами;</a:t>
            </a:r>
          </a:p>
          <a:p>
            <a:pPr lvl="0"/>
            <a:r>
              <a:rPr lang="ru-RU" dirty="0"/>
              <a:t>Синтез программы подачи команд;</a:t>
            </a:r>
          </a:p>
          <a:p>
            <a:pPr lvl="0"/>
            <a:r>
              <a:rPr lang="ru-RU" dirty="0"/>
              <a:t>Синтез программы подачи входов.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Синтез программ для </a:t>
            </a:r>
            <a:r>
              <a:rPr lang="ru-RU" dirty="0" smtClean="0">
                <a:effectLst/>
              </a:rPr>
              <a:t>выполнения </a:t>
            </a:r>
            <a:r>
              <a:rPr lang="ru-RU" dirty="0" smtClean="0">
                <a:effectLst/>
              </a:rPr>
              <a:t>алгоритмов</a:t>
            </a:r>
            <a:br>
              <a:rPr lang="ru-RU" dirty="0" smtClean="0">
                <a:effectLst/>
              </a:rPr>
            </a:br>
            <a:r>
              <a:rPr lang="ru-RU" dirty="0" smtClean="0">
                <a:solidFill>
                  <a:srgbClr val="C00000"/>
                </a:solidFill>
                <a:effectLst/>
              </a:rPr>
              <a:t>2000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218516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1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Синтез программ для вычисления логических </a:t>
            </a:r>
            <a:r>
              <a:rPr lang="ru-RU" dirty="0" smtClean="0">
                <a:effectLst/>
              </a:rPr>
              <a:t>функций</a:t>
            </a:r>
            <a:br>
              <a:rPr lang="ru-RU" dirty="0" smtClean="0">
                <a:effectLst/>
              </a:rPr>
            </a:br>
            <a:r>
              <a:rPr lang="ru-RU" dirty="0" smtClean="0">
                <a:solidFill>
                  <a:srgbClr val="C00000"/>
                </a:solidFill>
                <a:effectLst/>
              </a:rPr>
              <a:t>1500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7278"/>
            <a:ext cx="8229600" cy="409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0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Синтез программ для работы с таймерами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14245"/>
            <a:ext cx="8229600" cy="3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0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Синтез программ для работы с </a:t>
            </a:r>
            <a:r>
              <a:rPr lang="ru-RU" dirty="0" smtClean="0">
                <a:effectLst/>
              </a:rPr>
              <a:t>таймерами</a:t>
            </a:r>
            <a:br>
              <a:rPr lang="ru-RU" dirty="0" smtClean="0">
                <a:effectLst/>
              </a:rPr>
            </a:br>
            <a:r>
              <a:rPr lang="ru-RU" dirty="0" smtClean="0">
                <a:solidFill>
                  <a:srgbClr val="C00000"/>
                </a:solidFill>
                <a:effectLst/>
              </a:rPr>
              <a:t>100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218516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7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Синтез программ для работы с </a:t>
            </a:r>
            <a:r>
              <a:rPr lang="ru-RU" dirty="0" smtClean="0">
                <a:effectLst/>
              </a:rPr>
              <a:t>таймерами</a:t>
            </a:r>
            <a:br>
              <a:rPr lang="ru-RU" dirty="0" smtClean="0">
                <a:effectLst/>
              </a:rPr>
            </a:br>
            <a:r>
              <a:rPr lang="ru-RU" dirty="0" smtClean="0">
                <a:solidFill>
                  <a:srgbClr val="C00000"/>
                </a:solidFill>
                <a:effectLst/>
              </a:rPr>
              <a:t>100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218516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УУ (блок управления) космического </a:t>
            </a:r>
            <a:r>
              <a:rPr lang="ru-RU" dirty="0"/>
              <a:t>аппарата (КА</a:t>
            </a:r>
            <a:r>
              <a:rPr lang="ru-RU" dirty="0" smtClean="0"/>
              <a:t>) является </a:t>
            </a:r>
            <a:r>
              <a:rPr lang="ru-RU" dirty="0"/>
              <a:t>сложной системой, поведение которой на уровне технического задания (ТЗ) описывается в виде блок-схем алгоритмов (около 500) и логических функций (около 5000). При этом общее количество переменных превышает 20000. </a:t>
            </a:r>
            <a:endParaRPr lang="ru-RU" dirty="0" smtClean="0"/>
          </a:p>
          <a:p>
            <a:r>
              <a:rPr lang="ru-RU" dirty="0" smtClean="0"/>
              <a:t>Модули </a:t>
            </a:r>
            <a:r>
              <a:rPr lang="ru-RU" dirty="0"/>
              <a:t>блока управления взаимодействуют с бортовым вычислительным комплексом, наземным комплексом управления, исполнительными механизмами КА и бортовой аппаратурой через внешние соединители (разъемы) (около 50), при этом число входов и выходов  блока управления около 2000. </a:t>
            </a:r>
            <a:endParaRPr lang="ru-RU" dirty="0" smtClean="0"/>
          </a:p>
          <a:p>
            <a:r>
              <a:rPr lang="ru-RU" dirty="0" smtClean="0"/>
              <a:t>Наряду </a:t>
            </a:r>
            <a:r>
              <a:rPr lang="ru-RU" dirty="0"/>
              <a:t>с логическим используется и временное управление с использованием десятков программных таймеров.</a:t>
            </a:r>
          </a:p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1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Синтез программы подачи команд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742" y="1600200"/>
            <a:ext cx="8218516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1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Синтез программы подачи </a:t>
            </a:r>
            <a:r>
              <a:rPr lang="ru-RU" dirty="0" smtClean="0">
                <a:effectLst/>
              </a:rPr>
              <a:t>входов</a:t>
            </a:r>
            <a:br>
              <a:rPr lang="ru-RU" dirty="0" smtClean="0">
                <a:effectLst/>
              </a:rPr>
            </a:br>
            <a:r>
              <a:rPr lang="ru-RU" dirty="0" smtClean="0">
                <a:solidFill>
                  <a:srgbClr val="C00000"/>
                </a:solidFill>
                <a:effectLst/>
              </a:rPr>
              <a:t>250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218516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Отработка и компиляция 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Композиционная модель УУ представляет собой  композицию из предметных конструкций (логических данных ТЗ), программных конструкций (фрагментов кода DELPHI) и резидентных конструкций  (шаблонов программ DELPHI приложения «</a:t>
            </a:r>
            <a:r>
              <a:rPr lang="ru-RU" dirty="0" err="1"/>
              <a:t>Гиперсистема</a:t>
            </a:r>
            <a:r>
              <a:rPr lang="ru-RU" dirty="0"/>
              <a:t>»).    При этом предметные конструкции  и программные конструкции составляют более 90% композиционной модели.</a:t>
            </a:r>
          </a:p>
          <a:p>
            <a:r>
              <a:rPr lang="ru-RU" dirty="0"/>
              <a:t>Резидентные конструкции-шаблоны  приложения «</a:t>
            </a:r>
            <a:r>
              <a:rPr lang="ru-RU" dirty="0" err="1"/>
              <a:t>Гиперсистема</a:t>
            </a:r>
            <a:r>
              <a:rPr lang="ru-RU" dirty="0"/>
              <a:t>» содержат директивы INCUDE, с помощью которых эти константные конструкции-шаблоны соединяются с переменными программными конструкциями, сгенерированными в процессе синтеза модели нового УУ, и образуют программную исполняемую модель управляющего устройства.</a:t>
            </a:r>
          </a:p>
          <a:p>
            <a:r>
              <a:rPr lang="ru-RU" dirty="0"/>
              <a:t>Это очень важная концептуальная основа  приложения «</a:t>
            </a:r>
            <a:r>
              <a:rPr lang="ru-RU" dirty="0" err="1"/>
              <a:t>Гиперсистема</a:t>
            </a:r>
            <a:r>
              <a:rPr lang="ru-RU" dirty="0"/>
              <a:t>» и ее нужно отчетливо представлять пользователю на этапе отработки (отладки) модели УУ.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Отработка и компиляция  модели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1051" y="11967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При выполнении команды </a:t>
            </a:r>
            <a:r>
              <a:rPr lang="ru-RU" i="1" dirty="0"/>
              <a:t>Отработка и компиляция  модели </a:t>
            </a:r>
            <a:r>
              <a:rPr lang="ru-RU" dirty="0"/>
              <a:t>запускается среда разработки </a:t>
            </a:r>
            <a:r>
              <a:rPr lang="en-US" dirty="0"/>
              <a:t>Delphi XE</a:t>
            </a:r>
            <a:r>
              <a:rPr lang="ru-RU" dirty="0"/>
              <a:t>3.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36106"/>
            <a:ext cx="6984776" cy="418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5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Отработка и компиляция  модели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11760" y="11967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Можно компилировать отдельный проект, предварительно выбрав его.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7079188" cy="42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4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Отработка и компиляция  модели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91680" y="1196752"/>
            <a:ext cx="5276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Можно также компилировать всю проектную группу командой </a:t>
            </a:r>
            <a:r>
              <a:rPr lang="en-US" i="1" dirty="0"/>
              <a:t>Compile All</a:t>
            </a:r>
            <a:r>
              <a:rPr lang="ru-RU" i="1" dirty="0"/>
              <a:t> (</a:t>
            </a:r>
            <a:r>
              <a:rPr lang="en-US" i="1" dirty="0"/>
              <a:t>Build All</a:t>
            </a:r>
            <a:r>
              <a:rPr lang="ru-RU" i="1" dirty="0"/>
              <a:t>).</a:t>
            </a:r>
            <a:endParaRPr lang="ru-RU" dirty="0"/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495" y="2120082"/>
            <a:ext cx="7295212" cy="44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Конструкции-шаблоны приложения «</a:t>
            </a:r>
            <a:r>
              <a:rPr lang="ru-RU" dirty="0" err="1">
                <a:effectLst/>
              </a:rPr>
              <a:t>Гиперсистема</a:t>
            </a:r>
            <a:r>
              <a:rPr lang="ru-RU" dirty="0">
                <a:effectLst/>
              </a:rPr>
              <a:t>»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14565" y="1556792"/>
            <a:ext cx="2249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Шаблон </a:t>
            </a:r>
            <a:r>
              <a:rPr lang="ru-RU" i="1" dirty="0"/>
              <a:t>Алгоритмы</a:t>
            </a:r>
            <a:r>
              <a:rPr lang="ru-RU" dirty="0"/>
              <a:t>.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715200" cy="418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9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Конструкции-шаблоны приложения «</a:t>
            </a:r>
            <a:r>
              <a:rPr lang="ru-RU" dirty="0" err="1">
                <a:effectLst/>
              </a:rPr>
              <a:t>Гиперсистема</a:t>
            </a:r>
            <a:r>
              <a:rPr lang="ru-RU" dirty="0">
                <a:effectLst/>
              </a:rPr>
              <a:t>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6919" y="1484784"/>
            <a:ext cx="1956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Шаблон </a:t>
            </a:r>
            <a:r>
              <a:rPr lang="ru-RU" i="1" dirty="0"/>
              <a:t>Функции</a:t>
            </a:r>
            <a:r>
              <a:rPr lang="ru-RU" dirty="0"/>
              <a:t>.</a:t>
            </a:r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624" y="2060848"/>
            <a:ext cx="7859216" cy="418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Конструкции-шаблоны приложения «</a:t>
            </a:r>
            <a:r>
              <a:rPr lang="ru-RU" dirty="0" err="1">
                <a:effectLst/>
              </a:rPr>
              <a:t>Гиперсистема</a:t>
            </a:r>
            <a:r>
              <a:rPr lang="ru-RU" dirty="0">
                <a:effectLst/>
              </a:rPr>
              <a:t>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04689" y="1556792"/>
            <a:ext cx="353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Шаблон </a:t>
            </a:r>
            <a:r>
              <a:rPr lang="ru-RU" i="1" dirty="0" err="1"/>
              <a:t>Объявления_переменных</a:t>
            </a:r>
            <a:r>
              <a:rPr lang="ru-RU" dirty="0"/>
              <a:t>.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7787208" cy="418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Конструкции-шаблоны приложения «</a:t>
            </a:r>
            <a:r>
              <a:rPr lang="ru-RU" dirty="0" err="1">
                <a:effectLst/>
              </a:rPr>
              <a:t>Гиперсистема</a:t>
            </a:r>
            <a:r>
              <a:rPr lang="ru-RU" dirty="0">
                <a:effectLst/>
              </a:rPr>
              <a:t>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04689" y="1556792"/>
            <a:ext cx="3349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Шаблон </a:t>
            </a:r>
            <a:r>
              <a:rPr lang="ru-RU" i="1" dirty="0" err="1" smtClean="0"/>
              <a:t>Объявления_таймеров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7931224" cy="418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Структура приложения «</a:t>
            </a:r>
            <a:r>
              <a:rPr lang="ru-RU" dirty="0" err="1">
                <a:effectLst/>
              </a:rPr>
              <a:t>Гиперсистема</a:t>
            </a:r>
            <a:r>
              <a:rPr lang="ru-RU" dirty="0">
                <a:effectLst/>
              </a:rPr>
              <a:t>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9" y="1600200"/>
            <a:ext cx="7847541" cy="4708525"/>
          </a:xfr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Конструкции-шаблоны приложения «</a:t>
            </a:r>
            <a:r>
              <a:rPr lang="ru-RU" dirty="0" err="1">
                <a:effectLst/>
              </a:rPr>
              <a:t>Гиперсистема</a:t>
            </a:r>
            <a:r>
              <a:rPr lang="ru-RU" dirty="0">
                <a:effectLst/>
              </a:rPr>
              <a:t>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1556792"/>
            <a:ext cx="700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Шаблоны </a:t>
            </a:r>
            <a:r>
              <a:rPr lang="ru-RU" i="1" dirty="0" err="1" smtClean="0"/>
              <a:t>Создание_таймеров</a:t>
            </a:r>
            <a:r>
              <a:rPr lang="ru-RU" i="1" dirty="0" smtClean="0"/>
              <a:t> и </a:t>
            </a:r>
            <a:r>
              <a:rPr lang="ru-RU" i="1" dirty="0" err="1" smtClean="0"/>
              <a:t>Обработчики_событий_таймеров</a:t>
            </a:r>
            <a:r>
              <a:rPr lang="ru-RU" i="1" dirty="0" smtClean="0"/>
              <a:t> 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408" y="2060848"/>
            <a:ext cx="7668348" cy="439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5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Конструкции-шаблоны приложения «</a:t>
            </a:r>
            <a:r>
              <a:rPr lang="ru-RU" dirty="0" err="1">
                <a:effectLst/>
              </a:rPr>
              <a:t>Гиперсистема</a:t>
            </a:r>
            <a:r>
              <a:rPr lang="ru-RU" dirty="0">
                <a:effectLst/>
              </a:rPr>
              <a:t>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07904" y="1557500"/>
            <a:ext cx="1607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Шаблон </a:t>
            </a:r>
            <a:r>
              <a:rPr lang="ru-RU" i="1" dirty="0" smtClean="0"/>
              <a:t>ВВП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643192" cy="418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0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Конструкции-шаблоны приложения «</a:t>
            </a:r>
            <a:r>
              <a:rPr lang="ru-RU" dirty="0" err="1">
                <a:effectLst/>
              </a:rPr>
              <a:t>Гиперсистема</a:t>
            </a:r>
            <a:r>
              <a:rPr lang="ru-RU" dirty="0">
                <a:effectLst/>
              </a:rPr>
              <a:t>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07904" y="1557500"/>
            <a:ext cx="1408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Шаблон </a:t>
            </a:r>
            <a:r>
              <a:rPr lang="ru-RU" i="1" dirty="0" smtClean="0"/>
              <a:t>ВП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7931224" cy="432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Связи конструкций-шаблонов с программными конструкциями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Очень важный механизм связи конструкций-шаблонов с программными конструкциями прост. Установив курсор на любой директиве INCLUDE (например, {$I Алгоритмы_} в конструкции-шаблоне (модуль Алгоритмы)) с помощью ПКМ вызываем контекстное меню и выполняем команду </a:t>
            </a:r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at</a:t>
            </a:r>
            <a:r>
              <a:rPr lang="ru-RU" dirty="0"/>
              <a:t> </a:t>
            </a:r>
            <a:r>
              <a:rPr lang="ru-RU" dirty="0" err="1"/>
              <a:t>Cursor</a:t>
            </a:r>
            <a:r>
              <a:rPr lang="ru-RU" dirty="0" smtClean="0"/>
              <a:t>.</a:t>
            </a:r>
          </a:p>
          <a:p>
            <a:r>
              <a:rPr lang="ru-RU" dirty="0"/>
              <a:t>В результате получаем код вложенной конструкции-шаблона (процедура Алгоритм).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0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Связи конструкций-шаблонов с программными конструкциями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30507" y="1556792"/>
            <a:ext cx="3924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ru-RU" dirty="0"/>
              <a:t>вложенной конструкции-шаблона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1662"/>
            <a:ext cx="8229600" cy="28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Связи конструкций-шаблонов с программными конструкциями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9672" y="1412776"/>
            <a:ext cx="626469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Открываем </a:t>
            </a:r>
            <a:r>
              <a:rPr lang="ru-RU" dirty="0" smtClean="0"/>
              <a:t>директиву </a:t>
            </a:r>
            <a:r>
              <a:rPr lang="ru-RU" dirty="0"/>
              <a:t>{$I Алгоритмы__} </a:t>
            </a:r>
            <a:r>
              <a:rPr lang="ru-RU" dirty="0" smtClean="0"/>
              <a:t>и </a:t>
            </a:r>
            <a:r>
              <a:rPr lang="ru-RU" dirty="0"/>
              <a:t>получаем </a:t>
            </a:r>
            <a:r>
              <a:rPr lang="ru-RU" dirty="0" smtClean="0"/>
              <a:t>код соответствующей программной конструкции.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92896"/>
            <a:ext cx="6967399" cy="39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2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Отработка предметных конструкций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Композиционная модель реального УУ (на примере БУ) представляет собой  очень сложную программу. Для ее отладки (отработки) используется весь мощнейший комплекс отладочных средств используемой среды разработки RAD </a:t>
            </a:r>
            <a:r>
              <a:rPr lang="ru-RU" dirty="0" err="1"/>
              <a:t>Studio</a:t>
            </a:r>
            <a:r>
              <a:rPr lang="ru-RU" dirty="0"/>
              <a:t> DELPHI XE3. В процессе отладки  константные конструкции-шаблоны и переменные программные конструкции конкретного УУ являются одной программой сложной структуры. При этом ошибки (практически неизбежные) обнаруживаются в программных конструкциях, а возникают они в предметных конструкциях.</a:t>
            </a:r>
          </a:p>
          <a:p>
            <a:r>
              <a:rPr lang="ru-RU" dirty="0"/>
              <a:t>Таким образом, в процессе отладки композиционной модели реального УУ идет отработка предметных конструкций (логических данных ТЗ), программных конструкций (фрагментов кода DELPHI) и резидентных конструкций  (шаблонов программ DELPHI приложения «</a:t>
            </a:r>
            <a:r>
              <a:rPr lang="ru-RU" dirty="0" err="1"/>
              <a:t>Гиперсистема</a:t>
            </a:r>
            <a:r>
              <a:rPr lang="ru-RU" dirty="0"/>
              <a:t>»). При этом изменения с целью устранения выявленных ошибок могут вноситься пользователем только в предметные конструкции (документ ТЗ).</a:t>
            </a:r>
          </a:p>
          <a:p>
            <a:r>
              <a:rPr lang="ru-RU" dirty="0"/>
              <a:t>Допускается внесение временных изменений отладочного характера непосредственно в программные конструкции. При внесении оперативных изменений  в эти конструкции выполняется повторная компиляция соответствующей программной конструкции, не повторяя весь процесс ввода данных и синтеза модели сначала. </a:t>
            </a:r>
          </a:p>
          <a:p>
            <a:r>
              <a:rPr lang="ru-RU" dirty="0"/>
              <a:t>Сообщения об ошибках компиляции, полученные в процессе отладки модели (программных и резидентных конструкций), должны быть преобразованы в сообщения о соответствующих ошибках в предметных конструкциях (логических данных ТЗ). Для этого сообщения об ошибках компиляции из окна </a:t>
            </a:r>
            <a:r>
              <a:rPr lang="ru-RU" i="1" dirty="0" err="1"/>
              <a:t>Messages</a:t>
            </a:r>
            <a:r>
              <a:rPr lang="ru-RU" i="1" dirty="0"/>
              <a:t> </a:t>
            </a:r>
            <a:r>
              <a:rPr lang="ru-RU" dirty="0"/>
              <a:t>среды разработки </a:t>
            </a:r>
            <a:r>
              <a:rPr lang="ru-RU" dirty="0" err="1"/>
              <a:t>Delphi</a:t>
            </a:r>
            <a:r>
              <a:rPr lang="ru-RU" dirty="0"/>
              <a:t> XE3 преобразуются в предметную   терминологию и выдаются пользователю приложения «</a:t>
            </a:r>
            <a:r>
              <a:rPr lang="ru-RU" dirty="0" err="1"/>
              <a:t>Гиперсистема</a:t>
            </a:r>
            <a:r>
              <a:rPr lang="ru-RU" dirty="0"/>
              <a:t>» (в перспективе!).</a:t>
            </a:r>
          </a:p>
          <a:p>
            <a:r>
              <a:rPr lang="ru-RU" dirty="0"/>
              <a:t> 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Комплексное логическое моделирование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Комплексное логическое моделирование и анализ обеспечивает отработку логики функционирования </a:t>
            </a:r>
            <a:r>
              <a:rPr lang="ru-RU" dirty="0" smtClean="0"/>
              <a:t>УУ </a:t>
            </a:r>
            <a:r>
              <a:rPr lang="ru-RU" dirty="0"/>
              <a:t>в </a:t>
            </a:r>
            <a:r>
              <a:rPr lang="ru-RU" dirty="0" smtClean="0"/>
              <a:t>штатных </a:t>
            </a:r>
            <a:r>
              <a:rPr lang="ru-RU" dirty="0"/>
              <a:t>и </a:t>
            </a:r>
            <a:r>
              <a:rPr lang="ru-RU" dirty="0" smtClean="0"/>
              <a:t>нештатных </a:t>
            </a:r>
            <a:r>
              <a:rPr lang="ru-RU" dirty="0"/>
              <a:t>режимах и начинается с создания модели. Процесс создания модели состоит в свою очередь из подготовки (ввода) данных на базе ТЗ и синтеза модели в виде программы на языке DELPHI XE.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6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Ввод данных </a:t>
            </a:r>
            <a:r>
              <a:rPr lang="ru-RU" dirty="0" smtClean="0">
                <a:effectLst/>
              </a:rPr>
              <a:t>модели</a:t>
            </a:r>
            <a:br>
              <a:rPr lang="ru-RU" dirty="0" smtClean="0">
                <a:effectLst/>
              </a:rPr>
            </a:br>
            <a:r>
              <a:rPr lang="ru-RU" dirty="0" smtClean="0">
                <a:solidFill>
                  <a:srgbClr val="C00000"/>
                </a:solidFill>
                <a:effectLst/>
              </a:rPr>
              <a:t>Предметные конструкции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8291562" cy="3960440"/>
          </a:xfr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9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Запись блок-схем на языке Геракл</a:t>
            </a:r>
            <a:endParaRPr lang="ru-RU" dirty="0"/>
          </a:p>
        </p:txBody>
      </p:sp>
      <p:pic>
        <p:nvPicPr>
          <p:cNvPr id="4" name="Объект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6552728" cy="433811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59632" y="1412776"/>
            <a:ext cx="6768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Блок-схему </a:t>
            </a:r>
            <a:r>
              <a:rPr lang="ru-RU" dirty="0"/>
              <a:t>алгоритма (например, в </a:t>
            </a:r>
            <a:r>
              <a:rPr lang="en-US" dirty="0"/>
              <a:t>MS Visio</a:t>
            </a:r>
            <a:r>
              <a:rPr lang="ru-RU" dirty="0"/>
              <a:t>) </a:t>
            </a:r>
            <a:r>
              <a:rPr lang="ru-RU" dirty="0" smtClean="0"/>
              <a:t>необходимо разметить.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Запись блок-схем на языке Геракл</a:t>
            </a:r>
            <a:endParaRPr lang="ru-RU" dirty="0"/>
          </a:p>
        </p:txBody>
      </p:sp>
      <p:pic>
        <p:nvPicPr>
          <p:cNvPr id="13" name="Объект 12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481" y="2408114"/>
            <a:ext cx="5895763" cy="400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1979712" y="1484784"/>
            <a:ext cx="5022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Размеченную блок-схему записываем на языке ГЕРАКЛ (например, в редакторе Блокнот).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1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Ввод табличных данных ТЗ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Из </a:t>
            </a:r>
            <a:r>
              <a:rPr lang="ru-RU" dirty="0"/>
              <a:t>документа ТЗ считываются и записываются в виде текстовых </a:t>
            </a:r>
            <a:r>
              <a:rPr lang="ru-RU" dirty="0" smtClean="0"/>
              <a:t>файлов</a:t>
            </a:r>
            <a:r>
              <a:rPr lang="ru-RU" b="1" dirty="0" smtClean="0"/>
              <a:t>:</a:t>
            </a:r>
            <a:endParaRPr lang="ru-RU" dirty="0"/>
          </a:p>
          <a:p>
            <a:pPr lvl="0"/>
            <a:r>
              <a:rPr lang="ru-RU" dirty="0"/>
              <a:t>Логические функции;</a:t>
            </a:r>
          </a:p>
          <a:p>
            <a:pPr lvl="0"/>
            <a:r>
              <a:rPr lang="ru-RU" dirty="0"/>
              <a:t>Команды управления;</a:t>
            </a:r>
          </a:p>
          <a:p>
            <a:pPr lvl="0"/>
            <a:r>
              <a:rPr lang="ru-RU" dirty="0"/>
              <a:t>Сигналы срабатывания таймеров;</a:t>
            </a:r>
          </a:p>
          <a:p>
            <a:pPr lvl="0"/>
            <a:r>
              <a:rPr lang="ru-RU" dirty="0"/>
              <a:t>Внешние соединители;</a:t>
            </a:r>
          </a:p>
          <a:p>
            <a:pPr lvl="0"/>
            <a:r>
              <a:rPr lang="ru-RU" dirty="0"/>
              <a:t>Условия запуска алгоритмов.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500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3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Ввод табличных данных ТЗ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1500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756084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515813" y="1135323"/>
            <a:ext cx="2256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Логические функции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Акунович С.И.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C949-DAC4-4F36-B469-C12F6F1F3E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654</TotalTime>
  <Words>1148</Words>
  <Application>Microsoft Office PowerPoint</Application>
  <PresentationFormat>Экран (4:3)</PresentationFormat>
  <Paragraphs>163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Апекс</vt:lpstr>
      <vt:lpstr>Назначение</vt:lpstr>
      <vt:lpstr>Назначение</vt:lpstr>
      <vt:lpstr>Структура приложения «Гиперсистема»</vt:lpstr>
      <vt:lpstr>Комплексное логическое моделирование</vt:lpstr>
      <vt:lpstr>Ввод данных модели Предметные конструкции</vt:lpstr>
      <vt:lpstr>Запись блок-схем на языке Геракл</vt:lpstr>
      <vt:lpstr>Запись блок-схем на языке Геракл</vt:lpstr>
      <vt:lpstr>Ввод табличных данных ТЗ</vt:lpstr>
      <vt:lpstr>Ввод табличных данных ТЗ</vt:lpstr>
      <vt:lpstr>Ввод табличных данных ТЗ</vt:lpstr>
      <vt:lpstr>Ввод табличных данных ТЗ</vt:lpstr>
      <vt:lpstr>Ввод табличных данных ТЗ</vt:lpstr>
      <vt:lpstr>Ввод табличных данных ТЗ</vt:lpstr>
      <vt:lpstr>Синтез модели Программные конструкции</vt:lpstr>
      <vt:lpstr>Синтез программ для выполнения алгоритмов 2000</vt:lpstr>
      <vt:lpstr>Синтез программ для вычисления логических функций 1500</vt:lpstr>
      <vt:lpstr>Синтез программ для работы с таймерами</vt:lpstr>
      <vt:lpstr>Синтез программ для работы с таймерами 100</vt:lpstr>
      <vt:lpstr>Синтез программ для работы с таймерами 100</vt:lpstr>
      <vt:lpstr>Синтез программы подачи команд</vt:lpstr>
      <vt:lpstr>Синтез программы подачи входов 250</vt:lpstr>
      <vt:lpstr>Отработка и компиляция  модели</vt:lpstr>
      <vt:lpstr>Отработка и компиляция  модели</vt:lpstr>
      <vt:lpstr>Отработка и компиляция  модели</vt:lpstr>
      <vt:lpstr>Отработка и компиляция  модели</vt:lpstr>
      <vt:lpstr>Конструкции-шаблоны приложения «Гиперсистема»</vt:lpstr>
      <vt:lpstr>Конструкции-шаблоны приложения «Гиперсистема»</vt:lpstr>
      <vt:lpstr>Конструкции-шаблоны приложения «Гиперсистема»</vt:lpstr>
      <vt:lpstr>Конструкции-шаблоны приложения «Гиперсистема»</vt:lpstr>
      <vt:lpstr>Конструкции-шаблоны приложения «Гиперсистема»</vt:lpstr>
      <vt:lpstr>Конструкции-шаблоны приложения «Гиперсистема»</vt:lpstr>
      <vt:lpstr>Конструкции-шаблоны приложения «Гиперсистема»</vt:lpstr>
      <vt:lpstr>Связи конструкций-шаблонов с программными конструкциями</vt:lpstr>
      <vt:lpstr>Связи конструкций-шаблонов с программными конструкциями</vt:lpstr>
      <vt:lpstr>Связи конструкций-шаблонов с программными конструкциями</vt:lpstr>
      <vt:lpstr>Отработка предметных конструкций модели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Назначение</dc:title>
  <dc:creator>СТАС</dc:creator>
  <cp:lastModifiedBy>STAS</cp:lastModifiedBy>
  <cp:revision>94</cp:revision>
  <dcterms:created xsi:type="dcterms:W3CDTF">2013-08-23T17:04:18Z</dcterms:created>
  <dcterms:modified xsi:type="dcterms:W3CDTF">2013-09-19T13:26:56Z</dcterms:modified>
</cp:coreProperties>
</file>