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7" r:id="rId3"/>
    <p:sldId id="291" r:id="rId4"/>
    <p:sldId id="294" r:id="rId5"/>
    <p:sldId id="293" r:id="rId6"/>
    <p:sldId id="284" r:id="rId7"/>
    <p:sldId id="286" r:id="rId8"/>
    <p:sldId id="287" r:id="rId9"/>
    <p:sldId id="288" r:id="rId10"/>
    <p:sldId id="28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90" r:id="rId19"/>
    <p:sldId id="265" r:id="rId20"/>
    <p:sldId id="266" r:id="rId21"/>
    <p:sldId id="295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4" r:id="rId30"/>
    <p:sldId id="276" r:id="rId31"/>
    <p:sldId id="277" r:id="rId32"/>
    <p:sldId id="278" r:id="rId33"/>
    <p:sldId id="279" r:id="rId34"/>
    <p:sldId id="282" r:id="rId35"/>
    <p:sldId id="283" r:id="rId36"/>
    <p:sldId id="280" r:id="rId37"/>
  </p:sldIdLst>
  <p:sldSz cx="12192000" cy="6858000"/>
  <p:notesSz cx="6797675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3D44-12EC-4D28-8836-52A87B00C4BD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2EECC-2B97-4201-A83C-1E7DEDFA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0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3F3F-B2A2-4465-8A20-FA31795528D2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DBDED-6D40-4693-B394-7F977BAE9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DBDED-6D40-4693-B394-7F977BAE99B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2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F820-DE87-4931-A31F-2B1748886BA5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FD0A-79CB-4D3C-92FF-40D06F7BAE57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D94-D602-4CE4-9BCA-D8E9726F07F7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2D20-9AF7-4F50-A45A-B1CE21F862BB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0009-3498-466B-8983-63B3F8000B1C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1186-2439-478F-A967-ADA267E55F92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3B8B-445D-4E66-9146-C78E3084CA12}" type="datetime1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986-0494-4092-B255-AC5B841EA922}" type="datetime1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A00E-C113-4144-B29F-594873BA7668}" type="datetime1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6BD3-D77F-4E93-919E-4900348954AB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8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D73-3792-40CA-BF55-82DD02FD33AA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5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C6A-E103-4261-811B-77877848F9D7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0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css/list-sty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ns.getbootstr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scheme.ru/html-col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ТЕКСТ, ССЫЛКИ И ИЗОБРАЖЕНИЯ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Мухина Юлия </a:t>
            </a:r>
            <a:r>
              <a:rPr lang="ru-RU" smtClean="0"/>
              <a:t>Рамилевна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Шрифты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/>
              <a:t>serif — </a:t>
            </a:r>
            <a:r>
              <a:rPr lang="ru-RU" sz="2400" dirty="0"/>
              <a:t>шрифты с засечками (</a:t>
            </a:r>
            <a:r>
              <a:rPr lang="ru-RU" sz="2400" dirty="0" err="1"/>
              <a:t>антиквенные</a:t>
            </a:r>
            <a:r>
              <a:rPr lang="ru-RU" sz="2400" dirty="0"/>
              <a:t>), типа </a:t>
            </a:r>
            <a:r>
              <a:rPr lang="en-US" sz="2400" dirty="0"/>
              <a:t>Times;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sans-serif — </a:t>
            </a:r>
            <a:r>
              <a:rPr lang="ru-RU" sz="2400" dirty="0"/>
              <a:t>рубленные шрифты (шрифты без засечек или гротески), типичный представитель — </a:t>
            </a:r>
            <a:r>
              <a:rPr lang="en-US" sz="2400" dirty="0"/>
              <a:t>Arial;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cursive — </a:t>
            </a:r>
            <a:r>
              <a:rPr lang="ru-RU" sz="2400" dirty="0"/>
              <a:t>курсивные шрифты;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fantasy — </a:t>
            </a:r>
            <a:r>
              <a:rPr lang="ru-RU" sz="2400" dirty="0"/>
              <a:t>декоративные шрифты;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monospace — </a:t>
            </a:r>
            <a:r>
              <a:rPr lang="ru-RU" sz="2400" dirty="0" err="1"/>
              <a:t>моноширинные</a:t>
            </a:r>
            <a:r>
              <a:rPr lang="ru-RU" sz="2400" dirty="0"/>
              <a:t> шрифты, ширина каждого символа в таком семействе одинакова (шрифт </a:t>
            </a:r>
            <a:r>
              <a:rPr lang="en-US" sz="2400" dirty="0"/>
              <a:t>Courier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 marL="502920" indent="-457200">
              <a:buFont typeface="+mj-lt"/>
              <a:buAutoNum type="arabicPeriod"/>
            </a:pPr>
            <a:endParaRPr lang="ru-RU" sz="2400" dirty="0"/>
          </a:p>
          <a:p>
            <a:pPr marL="45720" indent="0">
              <a:buNone/>
            </a:pPr>
            <a:r>
              <a:rPr lang="en-US" sz="2400" dirty="0"/>
              <a:t>Google Fonts - </a:t>
            </a:r>
            <a:r>
              <a:rPr lang="en-US" sz="2400" dirty="0">
                <a:hlinkClick r:id="rId2"/>
              </a:rPr>
              <a:t>https://fonts.google.com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4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rbel" panose="020B0503020204020204" pitchFamily="34" charset="0"/>
              <a:buChar char="⁻"/>
            </a:pPr>
            <a:r>
              <a:rPr lang="ru-RU" dirty="0"/>
              <a:t>Неупорядоченные </a:t>
            </a:r>
            <a:r>
              <a:rPr lang="en-US" dirty="0" err="1"/>
              <a:t>ul</a:t>
            </a:r>
            <a:endParaRPr lang="en-US" dirty="0"/>
          </a:p>
          <a:p>
            <a:pPr>
              <a:buFont typeface="Corbel" panose="020B0503020204020204" pitchFamily="34" charset="0"/>
              <a:buChar char="⁻"/>
            </a:pPr>
            <a:r>
              <a:rPr lang="ru-RU" dirty="0" smtClean="0"/>
              <a:t>Упорядоченные </a:t>
            </a:r>
            <a:r>
              <a:rPr lang="en-US" dirty="0" err="1" smtClean="0"/>
              <a:t>ol</a:t>
            </a:r>
            <a:endParaRPr lang="en-US" dirty="0" smtClean="0"/>
          </a:p>
          <a:p>
            <a:pPr>
              <a:buFont typeface="Corbel" panose="020B0503020204020204" pitchFamily="34" charset="0"/>
              <a:buChar char="⁻"/>
            </a:pPr>
            <a:r>
              <a:rPr lang="ru-RU" dirty="0" smtClean="0"/>
              <a:t>Списки описания </a:t>
            </a:r>
            <a:r>
              <a:rPr lang="en-US" dirty="0" smtClean="0"/>
              <a:t>dl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Неупорядоченные списки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4883727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Горячие напитки: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&lt;li&gt;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чай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какао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кофе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40" y="1965960"/>
            <a:ext cx="3357996" cy="23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Атрибуты неупорядоченного списка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&lt;ul type="disc | circle | square"&gt;...&lt;/ul&gt;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8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Упорядоченный список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493914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Рейтинг моих любимых горячих напитков: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кофе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&lt;/li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чай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какао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60" y="1965960"/>
            <a:ext cx="4816360" cy="24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Атрибуты </a:t>
            </a:r>
            <a:r>
              <a:rPr lang="ru-RU" b="1" smtClean="0"/>
              <a:t>упорядоченного </a:t>
            </a:r>
            <a:r>
              <a:rPr lang="ru-RU" b="1" dirty="0"/>
              <a:t>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type="A | a | I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1"&gt;...&lt;/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start="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…&lt;/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reversed&gt;…&lt;/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5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определений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1717965"/>
            <a:ext cx="5756564" cy="487098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&gt;Термин 1&lt;/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термина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&gt;Термин 2&lt;/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термина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5" y="1902426"/>
            <a:ext cx="4632290" cy="14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Вложенные списки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851941"/>
            <a:ext cx="8498941" cy="3580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9522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&gt;1.1&lt;/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&gt;1.2&lt;/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89" y="1851941"/>
            <a:ext cx="2307441" cy="20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Стили для списков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list-style </a:t>
            </a:r>
          </a:p>
          <a:p>
            <a:pPr marL="4572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htmlbook.ru/css/list-style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4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/>
              <a:t>Создайте в личном сайте верстальщика список статей (как неупорядоченный список). Минимум 5-6 названий статей.</a:t>
            </a:r>
          </a:p>
          <a:p>
            <a:pPr marL="45720" indent="0">
              <a:buNone/>
            </a:pPr>
            <a:r>
              <a:rPr lang="ru-RU" sz="2400" dirty="0" smtClean="0"/>
              <a:t>Примерные названия статей:</a:t>
            </a:r>
          </a:p>
          <a:p>
            <a:r>
              <a:rPr lang="ru-RU" sz="2400" dirty="0" smtClean="0"/>
              <a:t>Что такое </a:t>
            </a:r>
            <a:r>
              <a:rPr lang="en-US" sz="2400" dirty="0" smtClean="0"/>
              <a:t>HTML</a:t>
            </a:r>
            <a:r>
              <a:rPr lang="ru-RU" sz="2400" dirty="0"/>
              <a:t> </a:t>
            </a:r>
            <a:r>
              <a:rPr lang="ru-RU" sz="2400" dirty="0" smtClean="0"/>
              <a:t>и как его изучать?</a:t>
            </a:r>
          </a:p>
          <a:p>
            <a:r>
              <a:rPr lang="ru-RU" sz="2400" dirty="0" smtClean="0"/>
              <a:t>Топ лучших редакторов </a:t>
            </a:r>
            <a:r>
              <a:rPr lang="en-US" sz="2400" dirty="0" smtClean="0"/>
              <a:t>html</a:t>
            </a:r>
            <a:r>
              <a:rPr lang="ru-RU" sz="2400" dirty="0" smtClean="0"/>
              <a:t>-кода</a:t>
            </a:r>
          </a:p>
          <a:p>
            <a:r>
              <a:rPr lang="ru-RU" sz="2400" dirty="0" smtClean="0"/>
              <a:t>Определение структуры сайта</a:t>
            </a:r>
            <a:endParaRPr lang="en-US" sz="2400" dirty="0" smtClean="0"/>
          </a:p>
          <a:p>
            <a:r>
              <a:rPr lang="ru-RU" sz="2400" smtClean="0"/>
              <a:t>Список терминов</a:t>
            </a:r>
            <a:endParaRPr lang="ru-RU" sz="2400" dirty="0" smtClean="0"/>
          </a:p>
          <a:p>
            <a:r>
              <a:rPr lang="ru-RU" sz="2400" dirty="0" smtClean="0"/>
              <a:t>…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690688"/>
            <a:ext cx="4325293" cy="4405312"/>
          </a:xfrm>
        </p:spPr>
        <p:txBody>
          <a:bodyPr>
            <a:normAutofit fontScale="70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В папке нашего проекта, создайте новый файл </a:t>
            </a:r>
            <a:r>
              <a:rPr lang="en-US" dirty="0" smtClean="0"/>
              <a:t>article1.html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Определите структуру этого документа как на рисунке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В тексте вы должны использовать различные теги для текстовых блоков (для дат, времени, цитат, выделения и т.д.)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Аналогично создайте еще несколько страниц со статьями (минимум 3 страницы).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Одна из страниц должна быть со списком терминов, оформленных как список определений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17" y="1743785"/>
            <a:ext cx="5838165" cy="35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использовать следующие</a:t>
            </a:r>
            <a:r>
              <a:rPr lang="ru-RU" b="1" dirty="0" smtClean="0"/>
              <a:t> теги:</a:t>
            </a:r>
          </a:p>
          <a:p>
            <a:r>
              <a:rPr lang="ru-RU" dirty="0"/>
              <a:t>заголовки </a:t>
            </a:r>
            <a:r>
              <a:rPr lang="en-US" dirty="0"/>
              <a:t>h1-h6, </a:t>
            </a:r>
            <a:endParaRPr lang="ru-RU" dirty="0" smtClean="0"/>
          </a:p>
          <a:p>
            <a:r>
              <a:rPr lang="ru-RU" dirty="0" smtClean="0"/>
              <a:t>параграфы </a:t>
            </a:r>
            <a:r>
              <a:rPr lang="en-US" dirty="0"/>
              <a:t>p, </a:t>
            </a:r>
            <a:endParaRPr lang="ru-RU" dirty="0" smtClean="0"/>
          </a:p>
          <a:p>
            <a:r>
              <a:rPr lang="ru-RU" dirty="0" smtClean="0"/>
              <a:t>списки </a:t>
            </a:r>
            <a:r>
              <a:rPr lang="ru-RU" dirty="0"/>
              <a:t>(</a:t>
            </a:r>
            <a:r>
              <a:rPr lang="en-US" dirty="0" err="1"/>
              <a:t>ol</a:t>
            </a:r>
            <a:r>
              <a:rPr lang="en-US" dirty="0"/>
              <a:t>, </a:t>
            </a:r>
            <a:r>
              <a:rPr lang="en-US" dirty="0" err="1"/>
              <a:t>ul</a:t>
            </a:r>
            <a:r>
              <a:rPr lang="en-US" dirty="0"/>
              <a:t>, li, dl, </a:t>
            </a:r>
            <a:r>
              <a:rPr lang="en-US" dirty="0" err="1"/>
              <a:t>dt</a:t>
            </a:r>
            <a:r>
              <a:rPr lang="en-US" dirty="0"/>
              <a:t>, </a:t>
            </a:r>
            <a:r>
              <a:rPr lang="en-US" dirty="0" err="1"/>
              <a:t>dd</a:t>
            </a:r>
            <a:r>
              <a:rPr lang="en-US" dirty="0" smtClean="0"/>
              <a:t>),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/>
              <a:t>теги для цитат (</a:t>
            </a:r>
            <a:r>
              <a:rPr lang="en-US" dirty="0"/>
              <a:t>q, </a:t>
            </a:r>
            <a:r>
              <a:rPr lang="en-US" dirty="0" err="1"/>
              <a:t>blockquote</a:t>
            </a:r>
            <a:r>
              <a:rPr lang="en-US" dirty="0"/>
              <a:t>) </a:t>
            </a:r>
            <a:r>
              <a:rPr lang="ru-RU" dirty="0"/>
              <a:t>и источников (</a:t>
            </a:r>
            <a:r>
              <a:rPr lang="en-US" dirty="0"/>
              <a:t>cite), </a:t>
            </a:r>
            <a:endParaRPr lang="ru-RU" dirty="0" smtClean="0"/>
          </a:p>
          <a:p>
            <a:r>
              <a:rPr lang="ru-RU" dirty="0" smtClean="0"/>
              <a:t>теги</a:t>
            </a:r>
            <a:r>
              <a:rPr lang="ru-RU" dirty="0"/>
              <a:t>, задающие клавиши и их сочетания (</a:t>
            </a:r>
            <a:r>
              <a:rPr lang="en-US" dirty="0" err="1"/>
              <a:t>kdb</a:t>
            </a:r>
            <a:r>
              <a:rPr lang="en-US" dirty="0" smtClean="0"/>
              <a:t>)</a:t>
            </a:r>
            <a:r>
              <a:rPr lang="ru-RU" dirty="0" smtClean="0"/>
              <a:t> и код (</a:t>
            </a:r>
            <a:r>
              <a:rPr lang="en-US" dirty="0" smtClean="0"/>
              <a:t>code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тег </a:t>
            </a:r>
            <a:r>
              <a:rPr lang="ru-RU" dirty="0"/>
              <a:t>задания даты и времени </a:t>
            </a:r>
            <a:r>
              <a:rPr lang="en-US" dirty="0"/>
              <a:t>time, </a:t>
            </a:r>
            <a:endParaRPr lang="en-US" dirty="0" smtClean="0"/>
          </a:p>
          <a:p>
            <a:r>
              <a:rPr lang="ru-RU" dirty="0" smtClean="0"/>
              <a:t>тег </a:t>
            </a:r>
            <a:r>
              <a:rPr lang="ru-RU" dirty="0"/>
              <a:t>важности </a:t>
            </a:r>
            <a:r>
              <a:rPr lang="en-US" dirty="0" err="1"/>
              <a:t>storng</a:t>
            </a:r>
            <a:r>
              <a:rPr lang="en-US" dirty="0"/>
              <a:t>, </a:t>
            </a:r>
            <a:r>
              <a:rPr lang="ru-RU" dirty="0"/>
              <a:t>тег акцентирования внимания </a:t>
            </a:r>
            <a:r>
              <a:rPr lang="en-US" dirty="0" err="1"/>
              <a:t>em</a:t>
            </a:r>
            <a:r>
              <a:rPr lang="en-US" dirty="0"/>
              <a:t>, </a:t>
            </a:r>
            <a:endParaRPr lang="en-US" dirty="0" smtClean="0"/>
          </a:p>
          <a:p>
            <a:r>
              <a:rPr lang="ru-RU" dirty="0" smtClean="0"/>
              <a:t>теги </a:t>
            </a:r>
            <a:r>
              <a:rPr lang="ru-RU" dirty="0"/>
              <a:t>исправления (</a:t>
            </a:r>
            <a:r>
              <a:rPr lang="en-US" dirty="0"/>
              <a:t>del, ins) </a:t>
            </a:r>
            <a:r>
              <a:rPr lang="ru-RU" dirty="0"/>
              <a:t>и др.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Тег </a:t>
            </a:r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="URL"&gt;...&lt;/a&gt;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/xxx.jpg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Посмотрите на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эту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фотографию!&lt;/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="article1.html"&gt;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Статья 1&lt;/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Адреса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Абсолютные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С:/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site/article1.html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 1&lt;/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="http://htmlbook.ru/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Справочник по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 smtClean="0"/>
          </a:p>
          <a:p>
            <a:r>
              <a:rPr lang="ru-RU" dirty="0" smtClean="0"/>
              <a:t>Относительные</a:t>
            </a:r>
            <a:endParaRPr lang="en-US" dirty="0" smtClean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="article1.html"&gt;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 1&lt;/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Относительные адреса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25</a:t>
            </a:fld>
            <a:endParaRPr 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627966" y="1772816"/>
            <a:ext cx="4209032" cy="471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itchFamily="34" charset="0"/>
              <a:buNone/>
            </a:pPr>
            <a:r>
              <a:rPr lang="en-US" dirty="0" smtClean="0"/>
              <a:t>contact.html</a:t>
            </a:r>
          </a:p>
          <a:p>
            <a:pPr>
              <a:buFont typeface="Corbel" pitchFamily="34" charset="0"/>
              <a:buNone/>
            </a:pPr>
            <a:r>
              <a:rPr lang="en-US" dirty="0" smtClean="0"/>
              <a:t>product/products.html</a:t>
            </a:r>
          </a:p>
          <a:p>
            <a:pPr>
              <a:buFont typeface="Corbel" pitchFamily="34" charset="0"/>
              <a:buNone/>
            </a:pPr>
            <a:r>
              <a:rPr lang="en-US" dirty="0" smtClean="0"/>
              <a:t>/</a:t>
            </a:r>
          </a:p>
          <a:p>
            <a:pPr>
              <a:buFont typeface="Corbel" pitchFamily="34" charset="0"/>
              <a:buNone/>
            </a:pPr>
            <a:r>
              <a:rPr lang="ru-RU" dirty="0" smtClean="0"/>
              <a:t>../</a:t>
            </a:r>
            <a:r>
              <a:rPr lang="en-US" dirty="0" smtClean="0"/>
              <a:t>images</a:t>
            </a:r>
            <a:r>
              <a:rPr lang="ru-RU" dirty="0" smtClean="0"/>
              <a:t>/</a:t>
            </a:r>
            <a:r>
              <a:rPr lang="en-US" dirty="0" smtClean="0"/>
              <a:t>contact</a:t>
            </a:r>
            <a:r>
              <a:rPr lang="ru-RU" dirty="0" smtClean="0"/>
              <a:t>.</a:t>
            </a:r>
            <a:r>
              <a:rPr lang="en-US" dirty="0" err="1" smtClean="0"/>
              <a:t>png</a:t>
            </a:r>
            <a:endParaRPr lang="en-US" dirty="0" smtClean="0"/>
          </a:p>
          <a:p>
            <a:pPr>
              <a:buFont typeface="Corbel" pitchFamily="34" charset="0"/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Picture 3" descr="Абсолютный и относительный путь к файла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438" y="1673504"/>
            <a:ext cx="362362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51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Ссылки на файл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="file.pdf"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&gt;Открыть в браузере&lt;/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45720" indent="0">
              <a:buNone/>
            </a:pP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="file.pdf" </a:t>
            </a:r>
            <a:r>
              <a:rPr 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&gt;Скачать&lt;/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="file.pdf"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noopener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Скачать со сторонних сервисов&lt;/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45720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Якоря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965960"/>
            <a:ext cx="965099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src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logo.png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наверх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На главной странице сайта в разделе Мои статьи названия статей сделайте ссылками на страницы со статьями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На каждой страницы со статьей текст «На главную» сделайте ссылкой на главную страницу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 одной из статей выделите части и озаглавьте их (подумайте заголовками какого уровня должны быть эти заглавия).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Каждое заглавие должно содержать индивидуальный идентификатор.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 начале статьи (после заглавия статьи) сделайте оглавление. Каждый пункт оглавления должен быть ссылкой на соответствующую часть статьи.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 футере сайта параграф «Вы также можете найти меня здесь» сделайте ссылкой на свою персональную страницу (</a:t>
            </a:r>
            <a:r>
              <a:rPr lang="en-US" sz="2400" dirty="0" err="1" smtClean="0"/>
              <a:t>vk</a:t>
            </a:r>
            <a:r>
              <a:rPr lang="ru-RU" sz="2400" dirty="0" smtClean="0"/>
              <a:t>, портал и т.д.).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Теги для текста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01091"/>
            <a:ext cx="10391115" cy="4294909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Тэг-выделитель для &lt;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mark&gt;</a:t>
            </a:r>
            <a:r>
              <a:rPr lang="ru-RU" sz="3100" dirty="0">
                <a:solidFill>
                  <a:prstClr val="black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подсветка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mark&gt; 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текста&lt;/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&lt;p&gt;&lt;del&gt;</a:t>
            </a:r>
            <a:r>
              <a:rPr lang="ru-RU" sz="31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Удаленный текст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del&gt;&lt;/p&gt;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&lt;p&gt;&lt;s&gt;</a:t>
            </a:r>
            <a:r>
              <a:rPr lang="ru-RU" sz="31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Зачеркнутый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s&gt;&lt;/p&gt;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&lt;p&gt;&lt;ins&gt;</a:t>
            </a:r>
            <a:r>
              <a:rPr lang="ru-RU" sz="3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- дополнение к документу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ins&gt;&lt;/p&gt;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&lt;p&gt;&lt;u&gt;</a:t>
            </a:r>
            <a:r>
              <a:rPr lang="ru-RU" sz="3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Подчеркнутая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u&gt;&lt;/p&gt;</a:t>
            </a:r>
          </a:p>
          <a:p>
            <a:pPr marL="0" indent="0">
              <a:buNone/>
            </a:pP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p&gt;&lt;strong&gt;</a:t>
            </a:r>
            <a:r>
              <a:rPr lang="ru-RU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Жирный текст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strong&gt;&lt;/p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3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&gt;&lt;b&gt;</a:t>
            </a:r>
            <a:r>
              <a:rPr lang="ru-RU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Жирный текст</a:t>
            </a:r>
            <a:r>
              <a:rPr lang="ru-RU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b&gt;&lt;/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100" i="1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</a:t>
            </a:r>
            <a:r>
              <a:rPr lang="ru-RU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&gt;&lt;/p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100" i="1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</a:t>
            </a:r>
            <a:r>
              <a:rPr lang="ru-RU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Тег </a:t>
            </a:r>
            <a:r>
              <a:rPr lang="en-US" b="1" dirty="0" err="1" smtClean="0"/>
              <a:t>img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altLang="ru-RU" sz="2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altLang="ru-RU" sz="2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img</a:t>
            </a:r>
            <a:r>
              <a:rPr lang="ru-RU" altLang="ru-RU" sz="2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ru-RU" sz="2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src</a:t>
            </a:r>
            <a:r>
              <a:rPr lang="en-US" altLang="ru-RU" sz="26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6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logo.png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6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altLang="ru-RU" sz="26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altLang="ru-RU" sz="2600" dirty="0" smtClean="0">
              <a:solidFill>
                <a:srgbClr val="333333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="logo.png" 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altLang="ru-RU" sz="2600" dirty="0">
              <a:solidFill>
                <a:srgbClr val="333333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="logo.png" 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altLang="ru-RU" sz="2600" dirty="0">
              <a:solidFill>
                <a:srgbClr val="333333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="Фотография автора"&gt;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sz="2600" dirty="0" smtClean="0"/>
          </a:p>
          <a:p>
            <a:pPr marL="4572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&lt;a 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about.html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600" dirty="0"/>
          </a:p>
          <a:p>
            <a:pPr marL="45720" indent="0">
              <a:buNone/>
            </a:pP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="Фотография автора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Теги </a:t>
            </a:r>
            <a:r>
              <a:rPr lang="en-US" b="1" dirty="0"/>
              <a:t>figure </a:t>
            </a:r>
            <a:r>
              <a:rPr lang="ru-RU" b="1" dirty="0"/>
              <a:t>и </a:t>
            </a:r>
            <a:r>
              <a:rPr lang="en-US" b="1" dirty="0" err="1" smtClean="0"/>
              <a:t>figcaption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Схема, график, диаграмма или код</a:t>
            </a: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&gt;Подпись к содержимому&lt;/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Форматы графических файлов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/>
              <a:t>Растровые формат</a:t>
            </a:r>
            <a:endParaRPr lang="en-US" sz="2400" dirty="0" smtClean="0"/>
          </a:p>
          <a:p>
            <a:r>
              <a:rPr lang="en-US" sz="2400" dirty="0" smtClean="0"/>
              <a:t>JPG</a:t>
            </a:r>
          </a:p>
          <a:p>
            <a:r>
              <a:rPr lang="en-US" sz="2400" dirty="0" smtClean="0"/>
              <a:t>GIF</a:t>
            </a:r>
          </a:p>
          <a:p>
            <a:r>
              <a:rPr lang="en-US" sz="2400" dirty="0" smtClean="0"/>
              <a:t>PNG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8 и 24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45720" indent="0">
              <a:buNone/>
            </a:pPr>
            <a:r>
              <a:rPr lang="ru-RU" sz="2400" dirty="0" smtClean="0"/>
              <a:t>Векторный формат</a:t>
            </a:r>
          </a:p>
          <a:p>
            <a:r>
              <a:rPr lang="en-US" sz="2400" dirty="0" smtClean="0"/>
              <a:t>SVG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1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b="1" dirty="0" smtClean="0"/>
              <a:t>pg </a:t>
            </a:r>
            <a:r>
              <a:rPr lang="ru-RU" b="1" dirty="0" smtClean="0"/>
              <a:t>и </a:t>
            </a:r>
            <a:r>
              <a:rPr lang="en-US" b="1" dirty="0" err="1" smtClean="0"/>
              <a:t>png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4270996" cy="319912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1965960"/>
            <a:ext cx="4430588" cy="31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0">
              <a:schemeClr val="accent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gif </a:t>
            </a:r>
            <a:r>
              <a:rPr lang="ru-RU" b="1" dirty="0" smtClean="0"/>
              <a:t>и </a:t>
            </a:r>
            <a:r>
              <a:rPr lang="en-US" b="1" dirty="0" err="1" smtClean="0"/>
              <a:t>png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875"/>
            <a:ext cx="5707063" cy="320833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1494011"/>
            <a:ext cx="5325643" cy="4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 статьях разместить минимум три изображения с подписями к ним, с альтернативным текстом.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Оформите картинки с помощью </a:t>
            </a:r>
            <a:r>
              <a:rPr lang="en-US" sz="2400" dirty="0" smtClean="0"/>
              <a:t>CSS</a:t>
            </a:r>
            <a:r>
              <a:rPr lang="ru-RU" sz="2400" dirty="0" smtClean="0"/>
              <a:t>-стилей:</a:t>
            </a:r>
          </a:p>
          <a:p>
            <a:pPr lvl="1"/>
            <a:r>
              <a:rPr lang="en-US" dirty="0" smtClean="0"/>
              <a:t>border</a:t>
            </a:r>
            <a:r>
              <a:rPr lang="ru-RU" dirty="0"/>
              <a:t>,</a:t>
            </a:r>
          </a:p>
          <a:p>
            <a:pPr lvl="1"/>
            <a:r>
              <a:rPr lang="en-US" dirty="0"/>
              <a:t>border-radius</a:t>
            </a:r>
            <a:r>
              <a:rPr lang="ru-RU" dirty="0"/>
              <a:t>,</a:t>
            </a:r>
          </a:p>
          <a:p>
            <a:pPr lvl="1"/>
            <a:r>
              <a:rPr lang="en-US" dirty="0"/>
              <a:t>box-shadow</a:t>
            </a:r>
            <a:r>
              <a:rPr lang="ru-RU" dirty="0"/>
              <a:t>.</a:t>
            </a:r>
          </a:p>
          <a:p>
            <a:pPr marL="502920" indent="-457200">
              <a:buFont typeface="+mj-lt"/>
              <a:buAutoNum type="arabicPeriod" startAt="3"/>
            </a:pPr>
            <a:r>
              <a:rPr lang="ru-RU" sz="2400" dirty="0" smtClean="0"/>
              <a:t>На сайте </a:t>
            </a:r>
            <a:r>
              <a:rPr lang="en-US" sz="2400" dirty="0" smtClean="0">
                <a:hlinkClick r:id="rId3"/>
              </a:rPr>
              <a:t>fontawesome.com/</a:t>
            </a:r>
            <a:r>
              <a:rPr lang="en-US" sz="2400" dirty="0" smtClean="0"/>
              <a:t> </a:t>
            </a:r>
            <a:r>
              <a:rPr lang="ru-RU" sz="2400" dirty="0" smtClean="0"/>
              <a:t>выбрать иконку для логотипа сайта и установить ее на сайте.</a:t>
            </a:r>
          </a:p>
          <a:p>
            <a:pPr marL="502920" indent="-457200">
              <a:buFont typeface="+mj-lt"/>
              <a:buAutoNum type="arabicPeriod" startAt="3"/>
            </a:pPr>
            <a:r>
              <a:rPr lang="ru-RU" sz="2400" dirty="0" smtClean="0"/>
              <a:t>В футер добавьте несколько иконок социальных сетей. Иконки можно найти на сайте </a:t>
            </a:r>
            <a:r>
              <a:rPr lang="en-US" sz="2400" dirty="0">
                <a:hlinkClick r:id="rId3"/>
              </a:rPr>
              <a:t>fontawesome.com/</a:t>
            </a:r>
            <a:r>
              <a:rPr lang="en-US" sz="2400" dirty="0"/>
              <a:t> </a:t>
            </a:r>
            <a:r>
              <a:rPr lang="ru-RU" sz="2400" dirty="0" smtClean="0"/>
              <a:t> или </a:t>
            </a:r>
            <a:r>
              <a:rPr lang="en-US" sz="2400" dirty="0" smtClean="0">
                <a:hlinkClick r:id="rId4"/>
              </a:rPr>
              <a:t>icons.getbootstrap.com/</a:t>
            </a:r>
            <a:r>
              <a:rPr lang="ru-RU" sz="2400" dirty="0" smtClean="0"/>
              <a:t>. Сделайте картинки ссылками на соответствующие социальные сети. </a:t>
            </a:r>
            <a:r>
              <a:rPr lang="ru-RU" sz="2400" dirty="0"/>
              <a:t>Футер должен быть одинаковым на всех страницах.</a:t>
            </a:r>
          </a:p>
          <a:p>
            <a:pPr marL="502920" indent="-457200">
              <a:buFont typeface="+mj-lt"/>
              <a:buAutoNum type="arabicPeriod" startAt="3"/>
            </a:pPr>
            <a:endParaRPr lang="ru-RU" sz="2400" dirty="0" smtClean="0"/>
          </a:p>
          <a:p>
            <a:pPr marL="502920" indent="-457200">
              <a:buFont typeface="+mj-lt"/>
              <a:buAutoNum type="arabicPeriod" startAt="3"/>
            </a:pPr>
            <a:endParaRPr lang="ru-RU" sz="2400" dirty="0" smtClean="0"/>
          </a:p>
          <a:p>
            <a:pPr marL="45720" indent="0">
              <a:buNone/>
            </a:pPr>
            <a:endParaRPr lang="ru-RU" sz="2400" dirty="0" smtClean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Теги для текста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&lt;p&gt;x&lt;sup&gt;2&lt;/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&gt;&lt;/p&gt;   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p&gt;H&lt;sub&gt;2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sub&gt;O&lt;/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p&gt;   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Теги для текста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7931" cy="435133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&lt;q&gt;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цитата в тексте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&lt;/q&gt;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 с цитатой</a:t>
            </a:r>
          </a:p>
          <a:p>
            <a:pPr marL="4572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&lt;cite&gt;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&lt;/cite&gt;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2020-08-19T10:00"&gt;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10:00 19.08.2020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улица Пушкина, дом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Колотушкина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ru-RU" b="1" dirty="0" smtClean="0"/>
              <a:t> правила для текста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font-size:16px;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line-height: normal;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"PT Sans", "Arial", sans-serif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font-weight: bold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text-align: center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left, right, justify */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vertical-align: middle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top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bottom, baseline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color: black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ru-RU" b="1" dirty="0" smtClean="0"/>
              <a:t> правила для текста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font-style:italic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text-transform: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uppercase;</a:t>
            </a:r>
          </a:p>
          <a:p>
            <a:pPr marL="4572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Ед</a:t>
            </a:r>
            <a:r>
              <a:rPr lang="ru-RU" b="1" dirty="0"/>
              <a:t>и</a:t>
            </a:r>
            <a:r>
              <a:rPr lang="ru-RU" b="1" dirty="0" smtClean="0"/>
              <a:t>ницы измерения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b="1" dirty="0" smtClean="0"/>
              <a:t>Абсолютные (</a:t>
            </a:r>
            <a:r>
              <a:rPr lang="en-US" b="1" dirty="0" err="1" smtClean="0"/>
              <a:t>px</a:t>
            </a:r>
            <a:r>
              <a:rPr lang="en-US" b="1" dirty="0" smtClean="0"/>
              <a:t>, cm, mm </a:t>
            </a:r>
            <a:r>
              <a:rPr lang="ru-RU" b="1" dirty="0" smtClean="0"/>
              <a:t>и </a:t>
            </a:r>
            <a:r>
              <a:rPr lang="ru-RU" b="1" dirty="0" err="1" smtClean="0"/>
              <a:t>др</a:t>
            </a:r>
            <a:r>
              <a:rPr lang="ru-RU" b="1" dirty="0" smtClean="0"/>
              <a:t>)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1cm;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38px;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width:500px;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b="1" dirty="0" smtClean="0"/>
              <a:t>Относительные</a:t>
            </a:r>
            <a:r>
              <a:rPr lang="en-US" b="1" dirty="0" smtClean="0"/>
              <a:t> (</a:t>
            </a:r>
            <a:r>
              <a:rPr lang="en-US" b="1" dirty="0" err="1" smtClean="0"/>
              <a:t>em</a:t>
            </a:r>
            <a:r>
              <a:rPr lang="en-US" b="1" dirty="0" smtClean="0"/>
              <a:t>, rem, %</a:t>
            </a:r>
            <a:r>
              <a:rPr lang="ru-RU" b="1" dirty="0" smtClean="0"/>
              <a:t> и </a:t>
            </a:r>
            <a:r>
              <a:rPr lang="ru-RU" b="1" dirty="0" err="1" smtClean="0"/>
              <a:t>др</a:t>
            </a:r>
            <a:r>
              <a:rPr lang="en-US" b="1" dirty="0" smtClean="0"/>
              <a:t>)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2em;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2rem;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width:50%;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Цвета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Табличные цвета 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colorscheme.ru/html-colors.html</a:t>
            </a:r>
            <a:endParaRPr lang="ru-RU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Шестнадцатеричный код -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#RRGGBB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#RGB: #e0b743, #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ffbb00 (#fb0)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Функция </a:t>
            </a:r>
            <a:r>
              <a:rPr lang="en-US" sz="2400" dirty="0" err="1" smtClean="0"/>
              <a:t>rgb</a:t>
            </a:r>
            <a:r>
              <a:rPr lang="en-US" sz="2400" dirty="0" smtClean="0"/>
              <a:t>(r, g, b) –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Функция </a:t>
            </a:r>
            <a:r>
              <a:rPr lang="en-US" sz="2400" dirty="0" err="1" smtClean="0"/>
              <a:t>rgba</a:t>
            </a:r>
            <a:r>
              <a:rPr lang="en-US" sz="2400" dirty="0" smtClean="0"/>
              <a:t>(r</a:t>
            </a:r>
            <a:r>
              <a:rPr lang="en-US" sz="2400" dirty="0"/>
              <a:t>, g, </a:t>
            </a:r>
            <a:r>
              <a:rPr lang="en-US" sz="2400" dirty="0" smtClean="0"/>
              <a:t>b, a) </a:t>
            </a:r>
            <a:r>
              <a:rPr lang="en-US" sz="2400" dirty="0"/>
              <a:t>– 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0.5)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1342</Words>
  <Application>Microsoft Office PowerPoint</Application>
  <PresentationFormat>Широкоэкранный</PresentationFormat>
  <Paragraphs>252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Courier New</vt:lpstr>
      <vt:lpstr>Тема Office</vt:lpstr>
      <vt:lpstr>ТЕКСТ, ССЫЛКИ И ИЗОБРАЖЕНИЯ</vt:lpstr>
      <vt:lpstr>ТЕКСТ</vt:lpstr>
      <vt:lpstr>Теги для текста</vt:lpstr>
      <vt:lpstr>Теги для текста</vt:lpstr>
      <vt:lpstr>Теги для текста</vt:lpstr>
      <vt:lpstr>CSS правила для текста</vt:lpstr>
      <vt:lpstr>CSS правила для текста</vt:lpstr>
      <vt:lpstr>Единицы измерения</vt:lpstr>
      <vt:lpstr>Цвета</vt:lpstr>
      <vt:lpstr>Шрифты</vt:lpstr>
      <vt:lpstr>Списки</vt:lpstr>
      <vt:lpstr>Неупорядоченные списки</vt:lpstr>
      <vt:lpstr>Атрибуты неупорядоченного списка</vt:lpstr>
      <vt:lpstr>Упорядоченный список</vt:lpstr>
      <vt:lpstr>Атрибуты упорядоченного списка</vt:lpstr>
      <vt:lpstr>Список определений</vt:lpstr>
      <vt:lpstr>Вложенные списки</vt:lpstr>
      <vt:lpstr>Стили для списков</vt:lpstr>
      <vt:lpstr>Задание</vt:lpstr>
      <vt:lpstr>Задание </vt:lpstr>
      <vt:lpstr>Задание</vt:lpstr>
      <vt:lpstr>Ссылки</vt:lpstr>
      <vt:lpstr>Тег a</vt:lpstr>
      <vt:lpstr>Адреса</vt:lpstr>
      <vt:lpstr>Относительные адреса</vt:lpstr>
      <vt:lpstr>Ссылки на файл</vt:lpstr>
      <vt:lpstr>Якоря</vt:lpstr>
      <vt:lpstr>Задание</vt:lpstr>
      <vt:lpstr>Задание</vt:lpstr>
      <vt:lpstr>Изображения</vt:lpstr>
      <vt:lpstr>Тег img</vt:lpstr>
      <vt:lpstr>Теги figure и figcaption</vt:lpstr>
      <vt:lpstr>Форматы графических файлов</vt:lpstr>
      <vt:lpstr>jpg и png</vt:lpstr>
      <vt:lpstr>gif и png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ТЕКСТ, ССЫЛКИ И ИЗОБРАЖЕНИЯ</dc:title>
  <dc:creator>Yulya</dc:creator>
  <cp:lastModifiedBy>Lector</cp:lastModifiedBy>
  <cp:revision>60</cp:revision>
  <cp:lastPrinted>2020-09-03T05:57:19Z</cp:lastPrinted>
  <dcterms:created xsi:type="dcterms:W3CDTF">2020-08-28T10:45:49Z</dcterms:created>
  <dcterms:modified xsi:type="dcterms:W3CDTF">2023-10-10T09:29:42Z</dcterms:modified>
</cp:coreProperties>
</file>