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9" r:id="rId3"/>
    <p:sldId id="268" r:id="rId4"/>
    <p:sldId id="270" r:id="rId5"/>
    <p:sldId id="272" r:id="rId6"/>
    <p:sldId id="282" r:id="rId7"/>
    <p:sldId id="271" r:id="rId8"/>
    <p:sldId id="273" r:id="rId9"/>
    <p:sldId id="280" r:id="rId10"/>
    <p:sldId id="276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4" r:id="rId22"/>
    <p:sldId id="295" r:id="rId23"/>
    <p:sldId id="279" r:id="rId24"/>
    <p:sldId id="283" r:id="rId25"/>
    <p:sldId id="296" r:id="rId26"/>
    <p:sldId id="297" r:id="rId27"/>
    <p:sldId id="298" r:id="rId28"/>
    <p:sldId id="300" r:id="rId29"/>
    <p:sldId id="299" r:id="rId30"/>
  </p:sldIdLst>
  <p:sldSz cx="12192000" cy="6858000"/>
  <p:notesSz cx="6797675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3D44-12EC-4D28-8836-52A87B00C4BD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2EECC-2B97-4201-A83C-1E7DEDFAB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0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3F3F-B2A2-4465-8A20-FA31795528D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DBDED-6D40-4693-B394-7F977BAE9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DBDED-6D40-4693-B394-7F977BAE99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2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F820-DE87-4931-A31F-2B1748886BA5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FD0A-79CB-4D3C-92FF-40D06F7BAE57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6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BD94-D602-4CE4-9BCA-D8E9726F07F7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2D20-9AF7-4F50-A45A-B1CE21F862BB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0009-3498-466B-8983-63B3F8000B1C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1186-2439-478F-A967-ADA267E55F92}" type="datetime1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3B8B-445D-4E66-9146-C78E3084CA12}" type="datetime1">
              <a:rPr lang="ru-RU" smtClean="0"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6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986-0494-4092-B255-AC5B841EA922}" type="datetime1">
              <a:rPr lang="ru-RU" smtClean="0"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A00E-C113-4144-B29F-594873BA7668}" type="datetime1">
              <a:rPr lang="ru-RU" smtClean="0"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4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6BD3-D77F-4E93-919E-4900348954AB}" type="datetime1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3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0D73-3792-40CA-BF55-82DD02FD33AA}" type="datetime1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C6A-E103-4261-811B-77877848F9D7}" type="datetime1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F1E4-173F-407F-A866-EA3BAEFB5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rontender.info/the-at-rules-of-cs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22/propid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КАСКАДНЫЕ ТАБЛИЦЫ СТИЛЕЙ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Мухина Юлия </a:t>
            </a:r>
            <a:r>
              <a:rPr lang="ru-RU" dirty="0" err="1" smtClean="0"/>
              <a:t>Рамилевна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Типы селекторов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46906"/>
            <a:ext cx="9872871" cy="4653481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ID</a:t>
            </a:r>
            <a:r>
              <a:rPr lang="ru-RU" sz="2600" dirty="0"/>
              <a:t>-селекторы</a:t>
            </a:r>
          </a:p>
          <a:p>
            <a:r>
              <a:rPr lang="ru-RU" sz="2600" dirty="0"/>
              <a:t>Селекторы элементов</a:t>
            </a:r>
          </a:p>
          <a:p>
            <a:r>
              <a:rPr lang="ru-RU" sz="2600" dirty="0"/>
              <a:t>Селекторы </a:t>
            </a:r>
            <a:r>
              <a:rPr lang="ru-RU" sz="2600" dirty="0" smtClean="0"/>
              <a:t>классов</a:t>
            </a:r>
          </a:p>
          <a:p>
            <a:r>
              <a:rPr lang="ru-RU" sz="2600" dirty="0" smtClean="0"/>
              <a:t>Универсальный селектор</a:t>
            </a:r>
            <a:endParaRPr lang="ru-RU" sz="2600" dirty="0"/>
          </a:p>
          <a:p>
            <a:r>
              <a:rPr lang="ru-RU" sz="2600" dirty="0" smtClean="0"/>
              <a:t>Селекторы </a:t>
            </a:r>
            <a:r>
              <a:rPr lang="ru-RU" sz="2600" dirty="0"/>
              <a:t>потомков</a:t>
            </a:r>
          </a:p>
          <a:p>
            <a:r>
              <a:rPr lang="ru-RU" sz="2600" dirty="0"/>
              <a:t>Дочерние селекторы</a:t>
            </a:r>
          </a:p>
          <a:p>
            <a:r>
              <a:rPr lang="ru-RU" sz="2600" dirty="0"/>
              <a:t>Соседние </a:t>
            </a:r>
            <a:r>
              <a:rPr lang="ru-RU" sz="2600" dirty="0" smtClean="0"/>
              <a:t>селекторы</a:t>
            </a:r>
            <a:endParaRPr lang="ru-RU" sz="2600" dirty="0"/>
          </a:p>
          <a:p>
            <a:r>
              <a:rPr lang="ru-RU" sz="2600" dirty="0"/>
              <a:t>Селекторы </a:t>
            </a:r>
            <a:r>
              <a:rPr lang="ru-RU" sz="2600" dirty="0" smtClean="0"/>
              <a:t>атрибута</a:t>
            </a:r>
          </a:p>
          <a:p>
            <a:r>
              <a:rPr lang="ru-RU" sz="2600" dirty="0" err="1" smtClean="0"/>
              <a:t>Псевдоклассы</a:t>
            </a:r>
            <a:endParaRPr lang="ru-RU" sz="2600" dirty="0" smtClean="0"/>
          </a:p>
          <a:p>
            <a:r>
              <a:rPr lang="ru-RU" sz="2600" dirty="0" err="1" smtClean="0"/>
              <a:t>Псевдоэлементы</a:t>
            </a:r>
            <a:endParaRPr lang="ru-RU" sz="2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0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Универсальный селектор</a:t>
            </a:r>
            <a:r>
              <a:rPr lang="en-US" b="1" dirty="0" smtClean="0"/>
              <a:t> </a:t>
            </a:r>
            <a:r>
              <a:rPr lang="ru-RU" b="1" dirty="0" smtClean="0"/>
              <a:t>и сброс стилей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3709657" cy="4038600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*</a:t>
            </a:r>
            <a:r>
              <a:rPr lang="en-US" dirty="0" smtClean="0"/>
              <a:t> {</a:t>
            </a:r>
          </a:p>
          <a:p>
            <a:pPr marL="45720" indent="0">
              <a:buNone/>
            </a:pPr>
            <a:r>
              <a:rPr lang="en-US" dirty="0" smtClean="0"/>
              <a:t>	margin:0;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padding:0;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057400"/>
            <a:ext cx="4505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Селекторы потомков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86885" cy="4351338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font-size: 1.5em;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main_menu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h2{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font-weight: normal;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.content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width:500px;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float: left;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033727" y="1825625"/>
            <a:ext cx="7088863" cy="462044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="content"&gt;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&lt;h2&gt;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&lt;li&gt;&lt;a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Пункт меню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меню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/pict.jpg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Дочерние селекторы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778" cy="435133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font-size: 1.5em;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font-weight: bold;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li&gt;a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color: red;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015620" y="1825625"/>
            <a:ext cx="6907794" cy="435133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Название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&lt;li&gt;&lt;a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Пункт меню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Пункт меню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Соседние </a:t>
            </a:r>
            <a:r>
              <a:rPr lang="ru-RU" b="1" dirty="0" smtClean="0"/>
              <a:t>селекторы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p+.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border: red solid 3px;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0267" cy="435133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Просто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class="about"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Псевдоклассы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819746"/>
            <a:ext cx="10400168" cy="4653481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sz="2600" dirty="0" err="1"/>
              <a:t>Псевдоклассы</a:t>
            </a:r>
            <a:r>
              <a:rPr lang="ru-RU" sz="2600" dirty="0"/>
              <a:t> определяют динамическое состояние элементов, которое изменяется с помощью действий пользователя, а также положение в дереве документа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45720" indent="0">
              <a:buNone/>
            </a:pPr>
            <a:r>
              <a:rPr lang="ru-RU" sz="2600" b="1" dirty="0" smtClean="0"/>
              <a:t>селектор</a:t>
            </a:r>
            <a:r>
              <a:rPr lang="en-US" sz="2600" b="1" dirty="0" smtClean="0"/>
              <a:t>: </a:t>
            </a:r>
            <a:r>
              <a:rPr lang="ru-RU" sz="2600" b="1" dirty="0" err="1" smtClean="0"/>
              <a:t>псевдокласс</a:t>
            </a:r>
            <a:r>
              <a:rPr lang="en-US" sz="2600" b="1" dirty="0" smtClean="0"/>
              <a:t> {</a:t>
            </a:r>
            <a:r>
              <a:rPr lang="ru-RU" sz="2600" b="1" dirty="0"/>
              <a:t>Описание правил стиля </a:t>
            </a:r>
            <a:r>
              <a:rPr lang="en-US" sz="2600" b="1" dirty="0" smtClean="0"/>
              <a:t>}</a:t>
            </a:r>
            <a:endParaRPr lang="ru-RU" sz="2600" b="1" dirty="0" smtClean="0"/>
          </a:p>
          <a:p>
            <a:r>
              <a:rPr lang="ru-RU" sz="2600" b="1" dirty="0" smtClean="0"/>
              <a:t>:</a:t>
            </a:r>
            <a:r>
              <a:rPr lang="ru-RU" sz="2600" b="1" dirty="0" err="1" smtClean="0"/>
              <a:t>active</a:t>
            </a:r>
            <a:r>
              <a:rPr lang="ru-RU" sz="2600" b="1" dirty="0" smtClean="0"/>
              <a:t> </a:t>
            </a:r>
            <a:r>
              <a:rPr lang="ru-RU" sz="2600" dirty="0" smtClean="0"/>
              <a:t>(происходит при активации пользователем элемента)</a:t>
            </a:r>
          </a:p>
          <a:p>
            <a:r>
              <a:rPr lang="ru-RU" sz="2600" b="1" dirty="0" smtClean="0"/>
              <a:t>:</a:t>
            </a:r>
            <a:r>
              <a:rPr lang="ru-RU" sz="2600" b="1" dirty="0" err="1" smtClean="0"/>
              <a:t>link</a:t>
            </a:r>
            <a:r>
              <a:rPr lang="ru-RU" sz="2600" b="1" dirty="0" smtClean="0"/>
              <a:t> </a:t>
            </a:r>
            <a:r>
              <a:rPr lang="ru-RU" sz="2600" dirty="0" smtClean="0"/>
              <a:t>(применяется </a:t>
            </a:r>
            <a:r>
              <a:rPr lang="ru-RU" sz="2600" dirty="0"/>
              <a:t>к </a:t>
            </a:r>
            <a:r>
              <a:rPr lang="ru-RU" sz="2600" dirty="0" err="1"/>
              <a:t>непосещенным</a:t>
            </a:r>
            <a:r>
              <a:rPr lang="ru-RU" sz="2600" dirty="0"/>
              <a:t> ссылкам, т. е. таким ссылкам, на которые пользователь ещё не </a:t>
            </a:r>
            <a:r>
              <a:rPr lang="ru-RU" sz="2600" dirty="0" smtClean="0"/>
              <a:t>нажимал)</a:t>
            </a:r>
          </a:p>
          <a:p>
            <a:r>
              <a:rPr lang="ru-RU" sz="2600" b="1" dirty="0"/>
              <a:t>:</a:t>
            </a:r>
            <a:r>
              <a:rPr lang="ru-RU" sz="2600" b="1" dirty="0" err="1" smtClean="0"/>
              <a:t>hover</a:t>
            </a:r>
            <a:r>
              <a:rPr lang="ru-RU" sz="2600" b="1" dirty="0" smtClean="0"/>
              <a:t> </a:t>
            </a:r>
            <a:r>
              <a:rPr lang="ru-RU" sz="2600" dirty="0" smtClean="0"/>
              <a:t>(активизируется</a:t>
            </a:r>
            <a:r>
              <a:rPr lang="ru-RU" sz="2600" dirty="0"/>
              <a:t>, когда курсор мыши находится в пределах элемента, но щелчка по нему не </a:t>
            </a:r>
            <a:r>
              <a:rPr lang="ru-RU" sz="2600" dirty="0" smtClean="0"/>
              <a:t>происходит)</a:t>
            </a:r>
            <a:endParaRPr lang="ru-RU" sz="2600" dirty="0"/>
          </a:p>
          <a:p>
            <a:r>
              <a:rPr lang="ru-RU" sz="2600" b="1" dirty="0"/>
              <a:t>:</a:t>
            </a:r>
            <a:r>
              <a:rPr lang="ru-RU" sz="2600" b="1" dirty="0" err="1" smtClean="0"/>
              <a:t>visited</a:t>
            </a:r>
            <a:r>
              <a:rPr lang="ru-RU" sz="2600" b="1" dirty="0" smtClean="0"/>
              <a:t> </a:t>
            </a:r>
            <a:r>
              <a:rPr lang="ru-RU" sz="2600" dirty="0" smtClean="0"/>
              <a:t>(применяется </a:t>
            </a:r>
            <a:r>
              <a:rPr lang="ru-RU" sz="2600" dirty="0"/>
              <a:t>к посещённым </a:t>
            </a:r>
            <a:r>
              <a:rPr lang="ru-RU" sz="2600" dirty="0" smtClean="0"/>
              <a:t>ссылкам)</a:t>
            </a:r>
          </a:p>
          <a:p>
            <a:r>
              <a:rPr lang="ru-RU" sz="2600" b="1" dirty="0"/>
              <a:t>:</a:t>
            </a:r>
            <a:r>
              <a:rPr lang="ru-RU" sz="2600" b="1" dirty="0" err="1" smtClean="0"/>
              <a:t>first-child</a:t>
            </a:r>
            <a:r>
              <a:rPr lang="ru-RU" sz="2600" b="1" dirty="0" smtClean="0"/>
              <a:t> </a:t>
            </a:r>
            <a:r>
              <a:rPr lang="ru-RU" sz="2600" dirty="0" smtClean="0"/>
              <a:t>(применяется </a:t>
            </a:r>
            <a:r>
              <a:rPr lang="ru-RU" sz="2600" dirty="0"/>
              <a:t>к первому дочернему элементу селектора, который расположен в дереве элементов </a:t>
            </a:r>
            <a:r>
              <a:rPr lang="ru-RU" sz="2600" dirty="0" smtClean="0"/>
              <a:t>документа)</a:t>
            </a:r>
          </a:p>
          <a:p>
            <a:r>
              <a:rPr lang="ru-RU" sz="2600" b="1" dirty="0"/>
              <a:t>:</a:t>
            </a:r>
            <a:r>
              <a:rPr lang="ru-RU" sz="2600" b="1" dirty="0" err="1" smtClean="0"/>
              <a:t>lang</a:t>
            </a:r>
            <a:r>
              <a:rPr lang="ru-RU" sz="2600" b="1" dirty="0" smtClean="0"/>
              <a:t>(язык) </a:t>
            </a:r>
            <a:r>
              <a:rPr lang="ru-RU" sz="2600" dirty="0" smtClean="0"/>
              <a:t>(определяет </a:t>
            </a:r>
            <a:r>
              <a:rPr lang="ru-RU" sz="2600" dirty="0"/>
              <a:t>язык, который используется в документе или его </a:t>
            </a:r>
            <a:r>
              <a:rPr lang="ru-RU" sz="2600" dirty="0" smtClean="0"/>
              <a:t>фрагменте)</a:t>
            </a:r>
            <a:endParaRPr lang="ru-RU" sz="26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6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Псевдоклассы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9222" cy="4370560"/>
          </a:xfrm>
        </p:spPr>
        <p:txBody>
          <a:bodyPr numCol="2">
            <a:normAutofit/>
          </a:bodyPr>
          <a:lstStyle/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text-decoration: none;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text-decoration: underline;</a:t>
            </a:r>
          </a:p>
          <a:p>
            <a:pPr marL="45720" indent="0">
              <a:buNone/>
            </a:pP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tr:first-child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red;</a:t>
            </a: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p:lang(en){</a:t>
            </a: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font-size:16pt;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Псевдоэлементы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92586"/>
            <a:ext cx="9872871" cy="4734963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ru-RU" sz="4400" dirty="0" err="1"/>
              <a:t>Псевдоэлементы</a:t>
            </a:r>
            <a:r>
              <a:rPr lang="ru-RU" sz="4400" dirty="0"/>
              <a:t> позволяют задать стиль элементов не определённых в дереве элементов документа, а также генерировать содержимое, которого нет в исходном коде текста</a:t>
            </a:r>
            <a:r>
              <a:rPr lang="ru-RU" sz="4400" dirty="0" smtClean="0"/>
              <a:t>.</a:t>
            </a:r>
            <a:endParaRPr lang="en-US" sz="4400" dirty="0" smtClean="0"/>
          </a:p>
          <a:p>
            <a:pPr marL="45720" indent="0">
              <a:buNone/>
            </a:pPr>
            <a:r>
              <a:rPr lang="en-US" sz="4400" b="1" dirty="0" smtClean="0"/>
              <a:t>c</a:t>
            </a:r>
            <a:r>
              <a:rPr lang="ru-RU" sz="4400" b="1" dirty="0" err="1" smtClean="0"/>
              <a:t>електор</a:t>
            </a:r>
            <a:r>
              <a:rPr lang="ru-RU" sz="4400" b="1" dirty="0" smtClean="0"/>
              <a:t>:</a:t>
            </a:r>
            <a:r>
              <a:rPr lang="en-US" sz="4400" b="1" dirty="0" smtClean="0"/>
              <a:t>:</a:t>
            </a:r>
            <a:r>
              <a:rPr lang="ru-RU" sz="4400" b="1" dirty="0" err="1" smtClean="0"/>
              <a:t>псевдоэлемент</a:t>
            </a:r>
            <a:r>
              <a:rPr lang="ru-RU" sz="4400" b="1" dirty="0" smtClean="0"/>
              <a:t> </a:t>
            </a:r>
            <a:r>
              <a:rPr lang="ru-RU" sz="4400" b="1" dirty="0"/>
              <a:t>{ Описание правил стиля }</a:t>
            </a:r>
          </a:p>
          <a:p>
            <a:r>
              <a:rPr lang="ru-RU" sz="4400" b="1" dirty="0" smtClean="0"/>
              <a:t>:</a:t>
            </a:r>
            <a:r>
              <a:rPr lang="en-US" sz="4400" b="1" dirty="0" smtClean="0"/>
              <a:t>:</a:t>
            </a:r>
            <a:r>
              <a:rPr lang="ru-RU" sz="4400" b="1" dirty="0" err="1" smtClean="0"/>
              <a:t>after</a:t>
            </a:r>
            <a:r>
              <a:rPr lang="ru-RU" sz="4400" b="1" dirty="0" smtClean="0"/>
              <a:t> </a:t>
            </a:r>
            <a:r>
              <a:rPr lang="ru-RU" sz="4400" dirty="0" smtClean="0"/>
              <a:t>(применяется </a:t>
            </a:r>
            <a:r>
              <a:rPr lang="ru-RU" sz="4400" dirty="0"/>
              <a:t>для вставки назначенного контента после содержимого </a:t>
            </a:r>
            <a:r>
              <a:rPr lang="ru-RU" sz="4400" dirty="0" smtClean="0"/>
              <a:t>элемента)</a:t>
            </a:r>
          </a:p>
          <a:p>
            <a:r>
              <a:rPr lang="en-US" sz="4400" b="1" dirty="0" smtClean="0"/>
              <a:t>::before</a:t>
            </a:r>
            <a:r>
              <a:rPr lang="ru-RU" sz="4400" b="1" dirty="0" smtClean="0"/>
              <a:t> </a:t>
            </a:r>
            <a:r>
              <a:rPr lang="ru-RU" sz="4400" dirty="0"/>
              <a:t>(применяется для вставки назначенного контента </a:t>
            </a:r>
            <a:r>
              <a:rPr lang="ru-RU" sz="4400" dirty="0" smtClean="0"/>
              <a:t>до </a:t>
            </a:r>
            <a:r>
              <a:rPr lang="ru-RU" sz="4400" dirty="0"/>
              <a:t>содержимого элемента)</a:t>
            </a:r>
          </a:p>
          <a:p>
            <a:r>
              <a:rPr lang="ru-RU" sz="4400" b="1" dirty="0" smtClean="0"/>
              <a:t>:</a:t>
            </a:r>
            <a:r>
              <a:rPr lang="en-US" sz="4400" b="1" dirty="0" smtClean="0"/>
              <a:t>:</a:t>
            </a:r>
            <a:r>
              <a:rPr lang="ru-RU" sz="4400" b="1" dirty="0" err="1" smtClean="0"/>
              <a:t>first-letter</a:t>
            </a:r>
            <a:r>
              <a:rPr lang="ru-RU" sz="4400" b="1" dirty="0" smtClean="0"/>
              <a:t> </a:t>
            </a:r>
            <a:r>
              <a:rPr lang="ru-RU" sz="4400" dirty="0" smtClean="0"/>
              <a:t>(определяет </a:t>
            </a:r>
            <a:r>
              <a:rPr lang="ru-RU" sz="4400" dirty="0"/>
              <a:t>стиль первого символа в тексте элемента, к которому </a:t>
            </a:r>
            <a:r>
              <a:rPr lang="ru-RU" sz="4400" dirty="0" smtClean="0"/>
              <a:t>добавляется)</a:t>
            </a:r>
          </a:p>
          <a:p>
            <a:r>
              <a:rPr lang="ru-RU" sz="4400" b="1" dirty="0" smtClean="0"/>
              <a:t>:</a:t>
            </a:r>
            <a:r>
              <a:rPr lang="en-US" sz="4400" b="1" dirty="0" smtClean="0"/>
              <a:t>:</a:t>
            </a:r>
            <a:r>
              <a:rPr lang="ru-RU" sz="4400" b="1" dirty="0" err="1" smtClean="0"/>
              <a:t>first-line</a:t>
            </a:r>
            <a:r>
              <a:rPr lang="ru-RU" sz="4400" b="1" dirty="0" smtClean="0"/>
              <a:t> </a:t>
            </a:r>
            <a:r>
              <a:rPr lang="ru-RU" sz="4400" dirty="0" smtClean="0"/>
              <a:t>(определяет </a:t>
            </a:r>
            <a:r>
              <a:rPr lang="ru-RU" sz="4400" dirty="0"/>
              <a:t>стиль первой строки блочного </a:t>
            </a:r>
            <a:r>
              <a:rPr lang="ru-RU" sz="4400" dirty="0" smtClean="0"/>
              <a:t>текста)</a:t>
            </a:r>
            <a:endParaRPr lang="ru-RU" sz="4400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236" y="203099"/>
            <a:ext cx="9875520" cy="1356360"/>
          </a:xfrm>
        </p:spPr>
        <p:txBody>
          <a:bodyPr/>
          <a:lstStyle/>
          <a:p>
            <a:r>
              <a:rPr lang="ru-RU" b="1" dirty="0" err="1"/>
              <a:t>Псевдоэлементы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236" y="1559458"/>
            <a:ext cx="10065190" cy="484134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.new:after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p::first-line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font-family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Arial, Helvetica, sans-serif;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90%;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black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p::first-letter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"Times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Roman",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Times, serif;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200%; 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red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@-</a:t>
            </a:r>
            <a:r>
              <a:rPr lang="ru-RU" b="1" dirty="0" smtClean="0"/>
              <a:t>правила</a:t>
            </a:r>
            <a:r>
              <a:rPr lang="en-US" b="1" dirty="0" smtClean="0"/>
              <a:t> (</a:t>
            </a:r>
            <a:r>
              <a:rPr lang="ru-RU" b="1" dirty="0" smtClean="0"/>
              <a:t>директивы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dirty="0"/>
              <a:t>Директивы — это конструкции, которая позволяет создавать в CSS инструкции для изменения отображения либо поведения элементов страницы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r>
              <a:rPr lang="en-US" sz="2400" b="1" dirty="0" smtClean="0"/>
              <a:t>@</a:t>
            </a:r>
            <a:r>
              <a:rPr lang="ru-RU" sz="2400" b="1" dirty="0" smtClean="0"/>
              <a:t>директива правило</a:t>
            </a:r>
            <a:endParaRPr lang="ru-RU" b="1" dirty="0" smtClean="0"/>
          </a:p>
          <a:p>
            <a:r>
              <a:rPr lang="ru-RU" b="1" dirty="0" smtClean="0"/>
              <a:t>@</a:t>
            </a:r>
            <a:r>
              <a:rPr lang="ru-RU" b="1" dirty="0" err="1" smtClean="0"/>
              <a:t>charset</a:t>
            </a:r>
            <a:r>
              <a:rPr lang="ru-RU" b="1" dirty="0" smtClean="0"/>
              <a:t> - </a:t>
            </a:r>
            <a:r>
              <a:rPr lang="ru-RU" dirty="0" smtClean="0"/>
              <a:t>Применяется </a:t>
            </a:r>
            <a:r>
              <a:rPr lang="ru-RU" dirty="0"/>
              <a:t>для задания кодировки внешнего CSS-файла. Это имеет значение в том случае, если в CSS-файле используются символы национального алфавита.</a:t>
            </a:r>
          </a:p>
          <a:p>
            <a:r>
              <a:rPr lang="ru-RU" b="1" dirty="0" smtClean="0"/>
              <a:t>@</a:t>
            </a:r>
            <a:r>
              <a:rPr lang="ru-RU" b="1" dirty="0" err="1" smtClean="0"/>
              <a:t>import</a:t>
            </a:r>
            <a:r>
              <a:rPr lang="ru-RU" b="1" dirty="0" smtClean="0"/>
              <a:t> - </a:t>
            </a:r>
            <a:r>
              <a:rPr lang="ru-RU" dirty="0" smtClean="0"/>
              <a:t>Позволяет </a:t>
            </a:r>
            <a:r>
              <a:rPr lang="ru-RU" dirty="0"/>
              <a:t>импортировать содержимое CSS-файла в текущую стилевую таблицу.</a:t>
            </a:r>
          </a:p>
          <a:p>
            <a:r>
              <a:rPr lang="ru-RU" b="1" dirty="0"/>
              <a:t>@</a:t>
            </a:r>
            <a:r>
              <a:rPr lang="ru-RU" b="1" dirty="0" err="1" smtClean="0"/>
              <a:t>media</a:t>
            </a:r>
            <a:r>
              <a:rPr lang="ru-RU" b="1" dirty="0" smtClean="0"/>
              <a:t> - </a:t>
            </a:r>
            <a:r>
              <a:rPr lang="ru-RU" dirty="0" smtClean="0"/>
              <a:t>Указывает </a:t>
            </a:r>
            <a:r>
              <a:rPr lang="ru-RU" dirty="0"/>
              <a:t>тип носителя, для которого будет применяться указанный стиль. В качестве типов выступают различные устройства, например, принтер, коммуникатор, монитор и др</a:t>
            </a:r>
            <a:r>
              <a:rPr lang="ru-RU" dirty="0" smtClean="0"/>
              <a:t>.</a:t>
            </a:r>
            <a:endParaRPr lang="en-US" dirty="0" smtClean="0"/>
          </a:p>
          <a:p>
            <a:pPr marL="45720" indent="0">
              <a:buNone/>
            </a:pPr>
            <a:r>
              <a:rPr lang="en-US" dirty="0">
                <a:hlinkClick r:id="rId2"/>
              </a:rPr>
              <a:t>https://frontender.info/the-at-rules-of-css/</a:t>
            </a: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2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</a:t>
            </a:r>
            <a:r>
              <a:rPr lang="en-US" b="1" dirty="0"/>
              <a:t>CSS</a:t>
            </a:r>
            <a:r>
              <a:rPr lang="ru-RU" b="1" dirty="0"/>
              <a:t>-стиля (правила)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132856"/>
            <a:ext cx="7905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276" y="609600"/>
            <a:ext cx="9875520" cy="1356360"/>
          </a:xfrm>
        </p:spPr>
        <p:txBody>
          <a:bodyPr/>
          <a:lstStyle/>
          <a:p>
            <a:r>
              <a:rPr lang="en-US" b="1" dirty="0" smtClean="0"/>
              <a:t>@-</a:t>
            </a:r>
            <a:r>
              <a:rPr lang="ru-RU" b="1" dirty="0" smtClean="0"/>
              <a:t>правила</a:t>
            </a:r>
            <a:r>
              <a:rPr lang="en-US" b="1" dirty="0" smtClean="0"/>
              <a:t> (</a:t>
            </a:r>
            <a:r>
              <a:rPr lang="ru-RU" b="1" dirty="0" smtClean="0"/>
              <a:t>директивы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4276" y="2057398"/>
            <a:ext cx="5364000" cy="4176000"/>
          </a:xfrm>
        </p:spPr>
        <p:txBody>
          <a:bodyPr numCol="1"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@charset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"utf-8";</a:t>
            </a:r>
          </a:p>
          <a:p>
            <a:pPr marL="45720" indent="0">
              <a:buNone/>
            </a:pP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("mystyle.css</a:t>
            </a:r>
            <a:r>
              <a:rPr lang="ru-RU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0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7611" y="2057399"/>
            <a:ext cx="5701070" cy="4352453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@media screen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.module { width: 100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%;}</a:t>
            </a:r>
          </a:p>
          <a:p>
            <a:pPr marL="4572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@media print { </a:t>
            </a: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.module { width: 90%; } </a:t>
            </a: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@media max-device-width: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480px{ 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.module { width: 50%; } </a:t>
            </a:r>
          </a:p>
          <a:p>
            <a:pPr marL="4572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7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Каскадирование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400" b="1" dirty="0" smtClean="0"/>
              <a:t>Приоритеты стилей: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Стиль </a:t>
            </a:r>
            <a:r>
              <a:rPr lang="ru-RU" sz="2400" dirty="0"/>
              <a:t>браузера.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/>
              <a:t>Стиль автора.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/>
              <a:t>Стиль пользователя.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/>
              <a:t>Стиль автора с добавлением !</a:t>
            </a:r>
            <a:r>
              <a:rPr lang="ru-RU" sz="2400" dirty="0" err="1"/>
              <a:t>important</a:t>
            </a:r>
            <a:r>
              <a:rPr lang="ru-RU" sz="2400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/>
              <a:t>Стиль пользователя с добавлением !</a:t>
            </a:r>
            <a:r>
              <a:rPr lang="ru-RU" sz="2400" dirty="0" err="1"/>
              <a:t>important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Каскадирование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65427"/>
            <a:ext cx="10617451" cy="4816442"/>
          </a:xfrm>
        </p:spPr>
        <p:txBody>
          <a:bodyPr numCol="2"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font-size:16px;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color: blue;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 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.my p{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color:yellow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Первый параграф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Второй параграф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Третий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параграф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red"&gt;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Четвертый параграф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Специфичность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/>
              <a:t>Если к одному элементу одновременно применяются противоречивые стилевые правила, то более высокий приоритет имеет правило, у которого значение специфичности селектора больше</a:t>
            </a:r>
            <a:r>
              <a:rPr lang="ru-RU" dirty="0" smtClean="0"/>
              <a:t>.</a:t>
            </a: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Специфичность </a:t>
            </a:r>
            <a:r>
              <a:rPr lang="ru-RU" dirty="0"/>
              <a:t>это некоторая условная величина, вычисляемая следующим </a:t>
            </a:r>
            <a:r>
              <a:rPr lang="ru-RU" dirty="0" smtClean="0"/>
              <a:t>образом: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ru-RU" dirty="0"/>
              <a:t>з</a:t>
            </a:r>
            <a:r>
              <a:rPr lang="ru-RU" dirty="0" smtClean="0"/>
              <a:t>а </a:t>
            </a:r>
            <a:r>
              <a:rPr lang="ru-RU" dirty="0"/>
              <a:t>каждый идентификатор (в дальнейшем будем обозначать их количество через a) начисляется 100, </a:t>
            </a:r>
            <a:endParaRPr lang="ru-RU" dirty="0" smtClean="0"/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за </a:t>
            </a:r>
            <a:r>
              <a:rPr lang="ru-RU" dirty="0"/>
              <a:t>каждый класс и </a:t>
            </a:r>
            <a:r>
              <a:rPr lang="ru-RU" dirty="0" err="1"/>
              <a:t>псевдокласс</a:t>
            </a:r>
            <a:r>
              <a:rPr lang="ru-RU" dirty="0"/>
              <a:t> (b) начисляется 10, </a:t>
            </a:r>
            <a:endParaRPr lang="ru-RU" dirty="0" smtClean="0"/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за </a:t>
            </a:r>
            <a:r>
              <a:rPr lang="ru-RU" dirty="0"/>
              <a:t>каждый селектор тега и </a:t>
            </a:r>
            <a:r>
              <a:rPr lang="ru-RU" dirty="0" err="1"/>
              <a:t>псевдоэлемент</a:t>
            </a:r>
            <a:r>
              <a:rPr lang="ru-RU" dirty="0"/>
              <a:t> (c) начисляется 1. 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Складывая </a:t>
            </a:r>
            <a:r>
              <a:rPr lang="ru-RU" dirty="0"/>
              <a:t>указанные значения в определённом порядке, получим значение специфичности для данного селектора.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Специфичность - примеры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120" y="2150386"/>
            <a:ext cx="9705583" cy="29376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72853"/>
            <a:ext cx="9875520" cy="1356360"/>
          </a:xfrm>
        </p:spPr>
        <p:txBody>
          <a:bodyPr/>
          <a:lstStyle/>
          <a:p>
            <a:r>
              <a:rPr lang="ru-RU" b="1" dirty="0" smtClean="0"/>
              <a:t>Группировка селекторов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729213"/>
            <a:ext cx="9872871" cy="4753068"/>
          </a:xfrm>
        </p:spPr>
        <p:txBody>
          <a:bodyPr numCol="2"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h1{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font-size: 18pt;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h2{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  font-size: </a:t>
            </a: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16pt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h3{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   font-size: </a:t>
            </a: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14pt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endParaRPr lang="en-US" sz="9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9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h1, h2, h3{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h1{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font-size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: 18pt;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h2{</a:t>
            </a: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font-size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: 16pt;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9600" smtClean="0">
                <a:latin typeface="Courier New" panose="02070309020205020404" pitchFamily="49" charset="0"/>
                <a:cs typeface="Courier New" panose="02070309020205020404" pitchFamily="49" charset="0"/>
              </a:rPr>
              <a:t>h3{</a:t>
            </a:r>
            <a:endParaRPr lang="en-US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font-size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: 14pt;</a:t>
            </a:r>
          </a:p>
          <a:p>
            <a:pPr marL="4572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4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Для всех ссылок на странице задайте оформление и  назначьте </a:t>
            </a:r>
            <a:r>
              <a:rPr lang="en-US" dirty="0"/>
              <a:t>hover</a:t>
            </a:r>
            <a:r>
              <a:rPr lang="ru-RU" dirty="0"/>
              <a:t>-эффект и </a:t>
            </a:r>
            <a:r>
              <a:rPr lang="en-US" dirty="0"/>
              <a:t>focus-</a:t>
            </a:r>
            <a:r>
              <a:rPr lang="ru-RU" dirty="0"/>
              <a:t>эффект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пунктов главного меню создайте </a:t>
            </a:r>
            <a:r>
              <a:rPr lang="en-US" dirty="0" smtClean="0"/>
              <a:t>hover</a:t>
            </a:r>
            <a:r>
              <a:rPr lang="ru-RU" dirty="0" smtClean="0"/>
              <a:t>-эффект и </a:t>
            </a:r>
            <a:r>
              <a:rPr lang="en-US" dirty="0" smtClean="0"/>
              <a:t>focus-</a:t>
            </a:r>
            <a:r>
              <a:rPr lang="ru-RU" dirty="0" smtClean="0"/>
              <a:t>эффект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Оформите ссылки раздела Мои статьи (главная страница), также назначьте </a:t>
            </a:r>
            <a:r>
              <a:rPr lang="en-US" dirty="0"/>
              <a:t>hover</a:t>
            </a:r>
            <a:r>
              <a:rPr lang="ru-RU" dirty="0"/>
              <a:t>-эффект и </a:t>
            </a:r>
            <a:r>
              <a:rPr lang="en-US" dirty="0"/>
              <a:t>focus-</a:t>
            </a:r>
            <a:r>
              <a:rPr lang="ru-RU" dirty="0" smtClean="0"/>
              <a:t>эффект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помощью </a:t>
            </a:r>
            <a:r>
              <a:rPr lang="ru-RU" dirty="0" err="1" smtClean="0"/>
              <a:t>псевдокласов</a:t>
            </a:r>
            <a:r>
              <a:rPr lang="ru-RU" dirty="0" smtClean="0"/>
              <a:t> реализуйте чересстрочное оформление списка </a:t>
            </a:r>
            <a:r>
              <a:rPr lang="ru-RU" dirty="0"/>
              <a:t>Мои статьи (главная страница)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В списке Мои статьи (Главная страница) элементу «Список терминов» добавьте </a:t>
            </a:r>
            <a:r>
              <a:rPr lang="ru-RU" dirty="0" err="1" smtClean="0"/>
              <a:t>псевдоэлемент</a:t>
            </a:r>
            <a:r>
              <a:rPr lang="ru-RU" dirty="0" smtClean="0"/>
              <a:t> (</a:t>
            </a:r>
            <a:r>
              <a:rPr lang="en-US" dirty="0" smtClean="0"/>
              <a:t>before </a:t>
            </a:r>
            <a:r>
              <a:rPr lang="ru-RU" dirty="0" smtClean="0"/>
              <a:t>или </a:t>
            </a:r>
            <a:r>
              <a:rPr lang="en-US" dirty="0" smtClean="0"/>
              <a:t>after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 текстом «Важно!». Оформите этот контент границей, фоном, цветом текста и т.д.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/>
              <a:t>На всех страницах со статьями первые строки параграфов оформите разряженным текстом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Создайте (измените) статью, включите в нее параграфы на русском и английском языках. Создайте стили для параграфов на английском языке (например, измените начертание) с помощью </a:t>
            </a:r>
            <a:r>
              <a:rPr lang="ru-RU" dirty="0" err="1" smtClean="0"/>
              <a:t>псевдокласса</a:t>
            </a:r>
            <a:r>
              <a:rPr lang="ru-RU" dirty="0" smtClean="0"/>
              <a:t> </a:t>
            </a:r>
            <a:r>
              <a:rPr lang="en-US" dirty="0" err="1" smtClean="0"/>
              <a:t>lang</a:t>
            </a:r>
            <a:endParaRPr lang="ru-RU" dirty="0"/>
          </a:p>
          <a:p>
            <a:pPr marL="514350" indent="-514350">
              <a:buFont typeface="+mj-lt"/>
              <a:buAutoNum type="arabicPeriod" startAt="5"/>
            </a:pPr>
            <a:endParaRPr lang="ru-RU" dirty="0" smtClean="0"/>
          </a:p>
          <a:p>
            <a:pPr marL="514350" indent="-514350">
              <a:buFont typeface="+mj-lt"/>
              <a:buAutoNum type="arabicPeriod" startAt="5"/>
            </a:pPr>
            <a:endParaRPr lang="ru-RU" dirty="0" smtClean="0"/>
          </a:p>
          <a:p>
            <a:pPr marL="514350" indent="-514350">
              <a:buFont typeface="+mj-lt"/>
              <a:buAutoNum type="arabicPeriod" startAt="5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2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ru-RU" dirty="0" smtClean="0"/>
              <a:t>С помощью селекторов потомков оформите текст раздела Обо мне (главная страница), например, измените цвет текста или добавьте фоновый цвет и т.д.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dirty="0"/>
              <a:t>С помощью селекторов потомков оформите </a:t>
            </a:r>
            <a:r>
              <a:rPr lang="ru-RU" dirty="0" smtClean="0"/>
              <a:t>иконки в разделе футера, </a:t>
            </a:r>
            <a:r>
              <a:rPr lang="ru-RU" dirty="0"/>
              <a:t>например, </a:t>
            </a:r>
            <a:r>
              <a:rPr lang="ru-RU" dirty="0" smtClean="0"/>
              <a:t>добавьте рамку.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ru-RU" dirty="0" smtClean="0"/>
              <a:t>С помощью соседних селекторов реализуйте внешний отступ сверху для параграфов, которые идут сразу за картинкой.</a:t>
            </a:r>
            <a:endParaRPr lang="ru-RU" dirty="0"/>
          </a:p>
          <a:p>
            <a:pPr marL="514350" indent="-514350">
              <a:buFont typeface="+mj-lt"/>
              <a:buAutoNum type="arabicPeriod" startAt="8"/>
            </a:pPr>
            <a:endParaRPr lang="ru-RU" dirty="0" smtClean="0"/>
          </a:p>
          <a:p>
            <a:pPr marL="514350" indent="-514350">
              <a:buFont typeface="+mj-lt"/>
              <a:buAutoNum type="arabicPeriod" startAt="8"/>
            </a:pPr>
            <a:endParaRPr lang="ru-RU" dirty="0" smtClean="0"/>
          </a:p>
          <a:p>
            <a:pPr marL="514350" indent="-514350">
              <a:buFont typeface="+mj-lt"/>
              <a:buAutoNum type="arabicPeriod" startAt="8"/>
            </a:pPr>
            <a:endParaRPr lang="ru-RU" dirty="0" smtClean="0"/>
          </a:p>
          <a:p>
            <a:pPr marL="514350" indent="-514350">
              <a:buFont typeface="+mj-lt"/>
              <a:buAutoNum type="arabicPeriod" startAt="8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11"/>
            </a:pPr>
            <a:r>
              <a:rPr lang="ru-RU" dirty="0"/>
              <a:t>Рассчитайте специфичность следующих правил:</a:t>
            </a:r>
          </a:p>
          <a:p>
            <a:pPr lvl="1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logo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mainnav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mainnav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.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active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mainnav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a:hover</a:t>
            </a:r>
          </a:p>
          <a:p>
            <a:pPr lvl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mainnav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li.active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Селектор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dirty="0" smtClean="0"/>
              <a:t>Селектор определяет к каким </a:t>
            </a:r>
            <a:r>
              <a:rPr lang="en-US" sz="2800" dirty="0" smtClean="0"/>
              <a:t>HTML</a:t>
            </a:r>
            <a:r>
              <a:rPr lang="ru-RU" sz="2800" dirty="0" smtClean="0"/>
              <a:t>-элементам применить </a:t>
            </a:r>
            <a:r>
              <a:rPr lang="en-US" sz="2800" dirty="0" smtClean="0"/>
              <a:t>CSS</a:t>
            </a:r>
            <a:r>
              <a:rPr lang="ru-RU" sz="2800" dirty="0" smtClean="0"/>
              <a:t>-правило.</a:t>
            </a:r>
          </a:p>
          <a:p>
            <a:pPr marL="45720" indent="0">
              <a:buNone/>
            </a:pPr>
            <a:r>
              <a:rPr lang="ru-RU" sz="2800" dirty="0" smtClean="0"/>
              <a:t>Типы селекторов:</a:t>
            </a:r>
          </a:p>
          <a:p>
            <a:pPr marL="45720" indent="0">
              <a:buNone/>
            </a:pPr>
            <a:r>
              <a:rPr lang="ru-RU" sz="2800" dirty="0" smtClean="0"/>
              <a:t>Селекторы по тегам   </a:t>
            </a:r>
          </a:p>
          <a:p>
            <a:pPr marL="45720" indent="0">
              <a:buNone/>
            </a:pPr>
            <a:r>
              <a:rPr lang="ru-RU" sz="2800" dirty="0" smtClean="0"/>
              <a:t>Селекторы по классам</a:t>
            </a:r>
          </a:p>
          <a:p>
            <a:pPr marL="45720" indent="0">
              <a:buNone/>
            </a:pPr>
            <a:r>
              <a:rPr lang="ru-RU" sz="2800" dirty="0" smtClean="0"/>
              <a:t>Селекторы по идентификаторам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тег 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стилевые правила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имя_класса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стилевые правила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имя_идентификатора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{стилевые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правила}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67611" y="1825625"/>
            <a:ext cx="5366091" cy="4023360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class=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имя_класса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имя_идентификатора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тег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Какого цвета будет каждый параграф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43000" y="1789712"/>
            <a:ext cx="4754880" cy="467446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.blue{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blue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#last{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green;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97880" y="1608643"/>
            <a:ext cx="59168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первого параграфа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class="blue"&gt;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второго параграфа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третьего параграфа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четвертого параграфа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Простые и составные свойства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b="1" dirty="0" smtClean="0"/>
              <a:t>Простые</a:t>
            </a:r>
          </a:p>
          <a:p>
            <a:pPr marL="4572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/bg.jpg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ru-RU" b="1" dirty="0" smtClean="0"/>
              <a:t>Составные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(images/hand.png) repeat-y #fc0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border:  black solid 2px;</a:t>
            </a:r>
          </a:p>
          <a:p>
            <a:pPr marL="4572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padding: 20px 30px 50px 40px;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2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Свойства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ru-RU" sz="2800" dirty="0" smtClean="0"/>
              <a:t>Наследование - </a:t>
            </a:r>
            <a:r>
              <a:rPr lang="ru-RU" sz="2800" dirty="0"/>
              <a:t>перенос правил форматирования для элементов, находящихся внутри других.</a:t>
            </a:r>
            <a:endParaRPr lang="ru-RU" sz="2800" dirty="0" smtClean="0"/>
          </a:p>
          <a:p>
            <a:pPr marL="560070" indent="-514350">
              <a:buFont typeface="+mj-lt"/>
              <a:buAutoNum type="arabicPeriod"/>
            </a:pPr>
            <a:r>
              <a:rPr lang="ru-RU" sz="2800" dirty="0" smtClean="0"/>
              <a:t>Каскадирование - </a:t>
            </a:r>
            <a:r>
              <a:rPr lang="ru-RU" sz="2800" dirty="0"/>
              <a:t>одновременное применение разных стилевых правил к элементам документа — с помощью подключения нескольких стилевых файлов, наследования свойств и других методов. 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8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Наследование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25681" cy="4166428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Какие свойства стилей наследуются, а какие нет?</a:t>
            </a:r>
          </a:p>
          <a:p>
            <a:pPr marL="4572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www.w3.org/TR/CSS22/propidx.html</a:t>
            </a:r>
            <a:endParaRPr lang="ru-RU" sz="2400" dirty="0" smtClean="0"/>
          </a:p>
          <a:p>
            <a:pPr marL="45720" indent="0">
              <a:buNone/>
            </a:pPr>
            <a:r>
              <a:rPr lang="ru-RU" sz="2400" b="1" dirty="0" smtClean="0"/>
              <a:t>Пример</a:t>
            </a: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color: brown;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font-family: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Georgia,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Roman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Times, serif;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Мультиклассы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280867" y="1865015"/>
            <a:ext cx="5180820" cy="472393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color:black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.red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.blue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2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#yellow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color:yellow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971333" y="1865015"/>
            <a:ext cx="5203129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 class=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 blue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" indent="0">
              <a:buNone/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Текст</a:t>
            </a:r>
          </a:p>
          <a:p>
            <a:pPr marL="4572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F1E4-173F-407F-A866-EA3BAEFB50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9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1593</Words>
  <Application>Microsoft Office PowerPoint</Application>
  <PresentationFormat>Широкоэкранный</PresentationFormat>
  <Paragraphs>327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Тема Office</vt:lpstr>
      <vt:lpstr>КАСКАДНЫЕ ТАБЛИЦЫ СТИЛЕЙ</vt:lpstr>
      <vt:lpstr>Структура CSS-стиля (правила)</vt:lpstr>
      <vt:lpstr>Селектор</vt:lpstr>
      <vt:lpstr>Пример</vt:lpstr>
      <vt:lpstr>Какого цвета будет каждый параграф</vt:lpstr>
      <vt:lpstr>Простые и составные свойства</vt:lpstr>
      <vt:lpstr>Свойства CSS</vt:lpstr>
      <vt:lpstr>Наследование</vt:lpstr>
      <vt:lpstr>Мультиклассы</vt:lpstr>
      <vt:lpstr>Типы селекторов</vt:lpstr>
      <vt:lpstr>Универсальный селектор и сброс стилей</vt:lpstr>
      <vt:lpstr>Селекторы потомков</vt:lpstr>
      <vt:lpstr>Дочерние селекторы</vt:lpstr>
      <vt:lpstr>Соседние селекторы</vt:lpstr>
      <vt:lpstr>Псевдоклассы</vt:lpstr>
      <vt:lpstr>Псевдоклассы</vt:lpstr>
      <vt:lpstr>Псевдоэлементы</vt:lpstr>
      <vt:lpstr>Псевдоэлементы</vt:lpstr>
      <vt:lpstr>@-правила (директивы)</vt:lpstr>
      <vt:lpstr>@-правила (директивы)</vt:lpstr>
      <vt:lpstr>Каскадирование</vt:lpstr>
      <vt:lpstr>Каскадирование</vt:lpstr>
      <vt:lpstr>Специфичность</vt:lpstr>
      <vt:lpstr>Специфичность - примеры</vt:lpstr>
      <vt:lpstr>Группировка селекторов</vt:lpstr>
      <vt:lpstr>Задание</vt:lpstr>
      <vt:lpstr>Задание</vt:lpstr>
      <vt:lpstr>Задание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ТЕКСТ, ССЫЛКИ И ИЗОБРАЖЕНИЯ</dc:title>
  <dc:creator>Yulya</dc:creator>
  <cp:lastModifiedBy>Lector</cp:lastModifiedBy>
  <cp:revision>75</cp:revision>
  <cp:lastPrinted>2020-09-17T08:04:23Z</cp:lastPrinted>
  <dcterms:created xsi:type="dcterms:W3CDTF">2020-08-28T10:45:49Z</dcterms:created>
  <dcterms:modified xsi:type="dcterms:W3CDTF">2022-10-25T05:47:31Z</dcterms:modified>
</cp:coreProperties>
</file>