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3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61772-9A60-D112-DF0F-EC833DEDE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95EEE6-1324-52DC-5CC4-ED72A83B9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1722B-9341-4728-717B-DCDE38D4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F6C4A-87F9-A9FE-8703-78FE49D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3C256-2B8E-332A-54A3-AE69EA34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9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7C2CC-D188-F6F0-63B1-0EE3ED6A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E5C3D3-B79D-81D6-024A-3811FB3A3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C389C-6994-645C-D189-7F1B9D25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560E09-A167-41DD-1C31-1EDAAD52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C77F5-1564-B5C8-97E7-C0AE513E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0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6A1373-1C7D-E2A0-83CF-CD1C2F86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D7FD32-6FD8-8353-F210-A8C36F8F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B99A7-DA2A-B746-CB25-BD699521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47EAD-457E-8D66-C752-D02F709D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2C58D-F9F0-D93E-B082-8C621FD5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B2355-54E5-C93E-6D93-24D766ED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D417B-55BF-A2DF-A17C-DA02E007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7F3224-2C81-DB4D-E0A2-99F6978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6B513F-E75E-04F2-65B5-7C14EECC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6A992-2CA2-DB82-E6AF-44BBA03D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5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D38A0-1C9F-FE5A-6947-50A0287C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0DDC5C-9621-C3C3-E7AB-5ED2A856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5302E-A089-CA9B-DE13-66E428B5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02BB5-DCCB-BC4B-33D5-1B106FEC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D1704-BE52-17F2-BADE-281856DB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0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D1CE-5325-E90A-9B8D-E6F414F8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FE3E0-2C06-239B-FA16-A1D79BA89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C52428-4BB1-A9AF-A8C9-6FD7C5C54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DDE8B-47A2-3FD0-EFAB-9284789E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FBB047-1D4F-0EDB-A0A6-D64480DC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0A3B36-DDFB-08B8-379C-CF509C9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8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4F9BC-69A7-9DBA-46A4-C5C1563F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CFCD9B-B647-1C01-C91D-0E0A3BFF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3BDC43-B6BE-5DFE-B45C-835737BE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9D6BCF-1D39-CED8-5D57-443CAF41F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446CE5-D313-E283-62CF-63D6F9CF6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85F411-565F-96A4-B8A0-7549283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6203C6-D75F-92F2-6C7E-80B23BED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3E6CFA-4FB5-8EA7-3583-BA6A783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6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1F92C-260B-52F9-5D49-B508AA26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F516EA-407C-364D-998C-A0F7A951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9A5B3A-AFC7-3052-324E-CA83961F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7247A7-D414-19F8-EBB5-272D97FB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7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B2A1AA-00DB-417A-F5F4-C07F4689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3956F0-AFC5-BFFF-CE0C-0D455BF4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B6CCD-3720-C32E-AC0E-3DCF772F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254C0-C20F-0BEB-CC7E-CA4B82AA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905F7-E20D-4E74-C0A4-634A50A3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0D4C9-0481-3686-7E7B-360A1CD5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6E4D28-7BCB-1FDA-08EE-51FED4C4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F525AD-395B-84D2-CDEA-789CA2EC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2AD284-F81E-44F0-F0C7-0BD0E997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54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6629-1B62-2B4E-55BD-B825F228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259477-7A60-023A-6023-37C18356E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7D3468-9B62-29FC-5731-FBC7B5C1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CA021-A0D5-F880-9751-18727804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B45C4F-C63A-BB6A-2EA6-EB5A7048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A2C72-3E8F-0997-AAD4-3C723FFE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ABB35-71FF-33CA-4E2B-0C5138A7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A9773E-5648-7211-26EF-A2E2DA46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26E4D-2FDE-628F-F609-E2DA8C077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633E-A31C-154C-99C5-EB0784D30A3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A9FC0-1DA2-C4C6-3A34-C385CD91A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A9D8E-BCE4-AB59-73B5-ED7D6054A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BC5F-B306-BB42-8159-DF4554567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B6C79-87DF-8C8E-7CE2-B7402C42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4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Протокол клинического исследования</a:t>
            </a:r>
            <a:br>
              <a:rPr lang="ru-RU" b="1" dirty="0"/>
            </a:br>
            <a:r>
              <a:rPr lang="ru-RU" sz="3100" b="1" dirty="0"/>
              <a:t>Тема "Влияние </a:t>
            </a:r>
            <a:r>
              <a:rPr lang="ru-RU" sz="3100" b="1" dirty="0" err="1"/>
              <a:t>периоперационной</a:t>
            </a:r>
            <a:r>
              <a:rPr lang="ru-RU" sz="3100" b="1" dirty="0"/>
              <a:t> дозы дексаметазона на послеоперационный болевой синдром"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B9F748-EA44-96C1-F0A8-7E7A56E7C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0938"/>
            <a:ext cx="9144000" cy="249396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Травматологическое отделение №2</a:t>
            </a:r>
          </a:p>
          <a:p>
            <a:r>
              <a:rPr lang="ru-RU" dirty="0"/>
              <a:t>Специальность: 3.1.8 -- травматология и ортопедия</a:t>
            </a:r>
          </a:p>
          <a:p>
            <a:r>
              <a:rPr lang="ru-RU" dirty="0"/>
              <a:t>Срок выполнения: 2024 гг.</a:t>
            </a:r>
          </a:p>
          <a:p>
            <a:r>
              <a:rPr lang="ru-RU" dirty="0"/>
              <a:t>Исполнитель: Клименко В.С.</a:t>
            </a:r>
            <a:endParaRPr lang="en-US" dirty="0"/>
          </a:p>
          <a:p>
            <a:r>
              <a:rPr lang="ru-RU" b="0" i="0" u="none" strike="noStrike" dirty="0">
                <a:solidFill>
                  <a:srgbClr val="1A1A1A"/>
                </a:solidFill>
                <a:effectLst/>
                <a:latin typeface="YS Text"/>
              </a:rPr>
              <a:t>Со-исследователи: </a:t>
            </a:r>
            <a:r>
              <a:rPr lang="ru-RU" b="0" i="0" u="none" strike="noStrike" dirty="0" err="1">
                <a:solidFill>
                  <a:srgbClr val="1A1A1A"/>
                </a:solidFill>
                <a:effectLst/>
                <a:latin typeface="YS Text"/>
              </a:rPr>
              <a:t>Дорогинский</a:t>
            </a:r>
            <a:r>
              <a:rPr lang="ru-RU" b="0" i="0" u="none" strike="noStrike" dirty="0">
                <a:solidFill>
                  <a:srgbClr val="1A1A1A"/>
                </a:solidFill>
                <a:effectLst/>
                <a:latin typeface="YS Text"/>
              </a:rPr>
              <a:t> Святослав Станиславович, Бобиков Данил Георгиевич,</a:t>
            </a:r>
            <a:br>
              <a:rPr lang="ru-RU" dirty="0"/>
            </a:br>
            <a:r>
              <a:rPr lang="ru-RU" b="0" i="0" u="none" strike="noStrike" dirty="0" err="1">
                <a:solidFill>
                  <a:srgbClr val="1A1A1A"/>
                </a:solidFill>
                <a:effectLst/>
                <a:latin typeface="YS Text"/>
              </a:rPr>
              <a:t>Повалий</a:t>
            </a:r>
            <a:r>
              <a:rPr lang="ru-RU" b="0" i="0" u="none" strike="noStrike" dirty="0">
                <a:solidFill>
                  <a:srgbClr val="1A1A1A"/>
                </a:solidFill>
                <a:effectLst/>
                <a:latin typeface="YS Text"/>
              </a:rPr>
              <a:t> Андрей Александрович.</a:t>
            </a:r>
            <a:endParaRPr lang="en-US" b="0" i="0" u="none" strike="noStrike" dirty="0">
              <a:solidFill>
                <a:srgbClr val="1A1A1A"/>
              </a:solidFill>
              <a:effectLst/>
              <a:latin typeface="YS Text"/>
            </a:endParaRPr>
          </a:p>
          <a:p>
            <a:br>
              <a:rPr lang="ru-RU" dirty="0"/>
            </a:br>
            <a:r>
              <a:rPr lang="ru-RU" b="0" i="0" u="none" strike="noStrike" dirty="0">
                <a:solidFill>
                  <a:srgbClr val="0000FF"/>
                </a:solidFill>
                <a:effectLst/>
                <a:latin typeface="YS Text"/>
              </a:rPr>
              <a:t>Докладчик: </a:t>
            </a:r>
            <a:r>
              <a:rPr lang="ru-RU" b="0" i="0" u="none" strike="noStrike" dirty="0" err="1">
                <a:solidFill>
                  <a:srgbClr val="0000FF"/>
                </a:solidFill>
                <a:effectLst/>
                <a:latin typeface="YS Text"/>
              </a:rPr>
              <a:t>Повалий</a:t>
            </a:r>
            <a:r>
              <a:rPr lang="ru-RU" b="0" i="0" u="none" strike="noStrike" dirty="0">
                <a:solidFill>
                  <a:srgbClr val="0000FF"/>
                </a:solidFill>
                <a:effectLst/>
                <a:latin typeface="YS Text"/>
              </a:rPr>
              <a:t> Андрей Александрович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Санкт-Петербург, 2023 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83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8F46D-4220-376C-6534-1C4F4DF3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выполнения исследования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673527-FADA-4FC5-C78D-407A61D44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648" y="1825625"/>
            <a:ext cx="5602703" cy="4351338"/>
          </a:xfrm>
        </p:spPr>
      </p:pic>
    </p:spTree>
    <p:extLst>
      <p:ext uri="{BB962C8B-B14F-4D97-AF65-F5344CB8AC3E}">
        <p14:creationId xmlns:p14="http://schemas.microsoft.com/office/powerpoint/2010/main" val="12751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6962D-DB44-E1DC-AA22-9D4BEAFA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выполнения исследования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E297F8-AD02-1076-BE14-172B7593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850" y="1879600"/>
            <a:ext cx="7692390" cy="4052094"/>
          </a:xfrm>
        </p:spPr>
      </p:pic>
    </p:spTree>
    <p:extLst>
      <p:ext uri="{BB962C8B-B14F-4D97-AF65-F5344CB8AC3E}">
        <p14:creationId xmlns:p14="http://schemas.microsoft.com/office/powerpoint/2010/main" val="259812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E0E58-B96A-02B8-FCCA-3EAB1738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выполнения исследования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E7F5B3-F5A8-07BB-39BB-BC562162D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429" y="1825625"/>
            <a:ext cx="7995141" cy="4351338"/>
          </a:xfrm>
        </p:spPr>
      </p:pic>
    </p:spTree>
    <p:extLst>
      <p:ext uri="{BB962C8B-B14F-4D97-AF65-F5344CB8AC3E}">
        <p14:creationId xmlns:p14="http://schemas.microsoft.com/office/powerpoint/2010/main" val="48045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6A86D-85A0-E9B9-9DF7-9D0388BD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выполнения исследования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F1AD2A-3280-1CE2-EBAC-23860E313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163" y="1825625"/>
            <a:ext cx="8737673" cy="4351338"/>
          </a:xfrm>
        </p:spPr>
      </p:pic>
    </p:spTree>
    <p:extLst>
      <p:ext uri="{BB962C8B-B14F-4D97-AF65-F5344CB8AC3E}">
        <p14:creationId xmlns:p14="http://schemas.microsoft.com/office/powerpoint/2010/main" val="37496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B872F-6473-3D27-1211-9807E62D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выполнения исследования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DAFD04-2990-5711-B4E1-C1C7B2898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161" y="1825625"/>
            <a:ext cx="7481039" cy="4527676"/>
          </a:xfrm>
        </p:spPr>
      </p:pic>
    </p:spTree>
    <p:extLst>
      <p:ext uri="{BB962C8B-B14F-4D97-AF65-F5344CB8AC3E}">
        <p14:creationId xmlns:p14="http://schemas.microsoft.com/office/powerpoint/2010/main" val="4088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01FD8-2763-C3C7-D6EC-04058BD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Ожидаемые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FB147-EA86-34E8-B133-90E94ED5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Ожидается более значимый результат в пользу группы </a:t>
            </a:r>
            <a:r>
              <a:rPr lang="en" dirty="0"/>
              <a:t>B</a:t>
            </a:r>
            <a:r>
              <a:rPr lang="ru-RU" dirty="0"/>
              <a:t> для пациентов с ожидаемой высокой болью</a:t>
            </a:r>
            <a:r>
              <a:rPr lang="en" dirty="0"/>
              <a:t> </a:t>
            </a:r>
            <a:r>
              <a:rPr lang="ru-RU" dirty="0"/>
              <a:t>по показателям </a:t>
            </a:r>
          </a:p>
          <a:p>
            <a:pPr lvl="2"/>
            <a:r>
              <a:rPr lang="ru-RU" dirty="0"/>
              <a:t>боли</a:t>
            </a:r>
          </a:p>
          <a:p>
            <a:pPr lvl="2"/>
            <a:r>
              <a:rPr lang="ru-RU" dirty="0"/>
              <a:t>потреблению обезболивающих</a:t>
            </a:r>
          </a:p>
          <a:p>
            <a:pPr lvl="2"/>
            <a:r>
              <a:rPr lang="ru-RU" dirty="0"/>
              <a:t>уровень СРБ</a:t>
            </a:r>
          </a:p>
          <a:p>
            <a:pPr lvl="2"/>
            <a:r>
              <a:rPr lang="ru-RU" dirty="0"/>
              <a:t> объем движений</a:t>
            </a:r>
          </a:p>
          <a:p>
            <a:pPr lvl="2"/>
            <a:r>
              <a:rPr lang="ru-RU" dirty="0"/>
              <a:t>сила 4-х главой мышцы</a:t>
            </a:r>
          </a:p>
          <a:p>
            <a:pPr marL="0" indent="0">
              <a:buNone/>
            </a:pPr>
            <a:r>
              <a:rPr lang="ru-RU" dirty="0"/>
              <a:t>Отсутствие разницы между группами по показателям </a:t>
            </a:r>
          </a:p>
          <a:p>
            <a:pPr lvl="2"/>
            <a:r>
              <a:rPr lang="ru-RU" dirty="0"/>
              <a:t>глюкоза в крови</a:t>
            </a:r>
          </a:p>
          <a:p>
            <a:pPr lvl="2"/>
            <a:r>
              <a:rPr lang="ru-RU" dirty="0"/>
              <a:t>осложнения и наличие послеоперационной инфекции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87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21CE6-F55B-6A77-2795-41D2030A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Апробация результатов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5705A-52C0-C10E-8293-4BA33FAF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Публикация статьи в научном журнале, рекомендованной ВАК</a:t>
            </a:r>
          </a:p>
          <a:p>
            <a:r>
              <a:rPr lang="ru-RU" dirty="0"/>
              <a:t>Результаты войдут в диссертационное исследование Клименко ВС</a:t>
            </a:r>
          </a:p>
          <a:p>
            <a:pPr marL="0" indent="0">
              <a:buNone/>
            </a:pPr>
            <a:r>
              <a:rPr lang="ru-RU" dirty="0"/>
              <a:t>специальность “3.1.8 – травматология и ортопедия”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0" dirty="0">
                <a:effectLst/>
                <a:latin typeface="+mj-lt"/>
              </a:rPr>
              <a:t>Тема: оптимизация лечения пациентов в раннем послеоперационном периоде</a:t>
            </a:r>
            <a:r>
              <a:rPr lang="en" b="0" dirty="0">
                <a:effectLst/>
                <a:latin typeface="+mj-lt"/>
              </a:rPr>
              <a:t> </a:t>
            </a:r>
            <a:r>
              <a:rPr lang="ru-RU" b="0" dirty="0">
                <a:effectLst/>
                <a:latin typeface="+mj-lt"/>
              </a:rPr>
              <a:t>после первичного эндопротезирования коленного сустава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79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5E672-8FDE-7233-C935-EFEF32C1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979A5-7F49-8722-264F-22C34485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Операции ТЭПКС одни из самых распространенных</a:t>
            </a:r>
          </a:p>
          <a:p>
            <a:r>
              <a:rPr lang="ru-RU" dirty="0"/>
              <a:t>Контроль раннего послеоперационного периода влияет на восстановление</a:t>
            </a:r>
          </a:p>
          <a:p>
            <a:r>
              <a:rPr lang="ru-RU" dirty="0"/>
              <a:t>Отек, скрытая кровопотеря, сниженный мышечный тонус</a:t>
            </a:r>
          </a:p>
          <a:p>
            <a:r>
              <a:rPr lang="ru-RU" b="1" u="sng" dirty="0"/>
              <a:t>Боль</a:t>
            </a:r>
            <a:r>
              <a:rPr lang="ru-RU" b="1" dirty="0"/>
              <a:t> </a:t>
            </a:r>
            <a:r>
              <a:rPr lang="ru-RU" dirty="0"/>
              <a:t>и количество анальгетиков </a:t>
            </a:r>
          </a:p>
          <a:p>
            <a:r>
              <a:rPr lang="ru-RU" dirty="0"/>
              <a:t>Дексаметазон используется </a:t>
            </a:r>
            <a:r>
              <a:rPr lang="ru-RU" dirty="0" err="1"/>
              <a:t>интраоперационно</a:t>
            </a:r>
            <a:r>
              <a:rPr lang="ru-RU" dirty="0"/>
              <a:t> и эффективен, но! </a:t>
            </a:r>
          </a:p>
          <a:p>
            <a:pPr marL="457200" lvl="1" indent="0">
              <a:buNone/>
            </a:pPr>
            <a:r>
              <a:rPr lang="ru-RU" dirty="0"/>
              <a:t> </a:t>
            </a:r>
            <a:r>
              <a:rPr lang="ru-RU" u="sng" dirty="0"/>
              <a:t>не во всех случаях</a:t>
            </a:r>
          </a:p>
        </p:txBody>
      </p:sp>
    </p:spTree>
    <p:extLst>
      <p:ext uri="{BB962C8B-B14F-4D97-AF65-F5344CB8AC3E}">
        <p14:creationId xmlns:p14="http://schemas.microsoft.com/office/powerpoint/2010/main" val="9949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B85EF-B844-914F-E244-F33C2A4A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Степень разработанности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E112A-D363-B1D1-A3CD-EF818C9A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Nielsen, </a:t>
            </a:r>
            <a:r>
              <a:rPr lang="en" dirty="0" err="1"/>
              <a:t>Niklas</a:t>
            </a:r>
            <a:r>
              <a:rPr lang="en" dirty="0"/>
              <a:t> I </a:t>
            </a:r>
            <a:r>
              <a:rPr lang="ru-RU" dirty="0"/>
              <a:t>и коллеги в 2022 провели исследование в котором сравнивались различные высокие дозы (1,0 и 0,3 мг/кг)</a:t>
            </a:r>
          </a:p>
          <a:p>
            <a:r>
              <a:rPr lang="en" dirty="0"/>
              <a:t>Chan, Timmy Chi Wing et al. </a:t>
            </a:r>
            <a:r>
              <a:rPr lang="ru-RU" dirty="0"/>
              <a:t>в 2020 году сравнивали группы пациентов с увеличенной дозой 16мг, нормальной дозой 8 мг</a:t>
            </a:r>
          </a:p>
          <a:p>
            <a:endParaRPr lang="ru-RU" dirty="0"/>
          </a:p>
          <a:p>
            <a:r>
              <a:rPr lang="ru-RU" dirty="0"/>
              <a:t>Мы предлагаем изучить 0,3 мг/кг и общепринятую дозу дозой 8 мг</a:t>
            </a:r>
          </a:p>
          <a:p>
            <a:pPr marL="1371600" lvl="3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23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BF77-DBD9-BAD9-CCF4-4C2724EA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4E1A9-D788-4B4E-39CB-A7A72B88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Провести клиническую оценку эффективности </a:t>
            </a:r>
            <a:r>
              <a:rPr lang="ru-RU" dirty="0" err="1"/>
              <a:t>интраоперационных</a:t>
            </a:r>
            <a:r>
              <a:rPr lang="ru-RU" dirty="0"/>
              <a:t> повышенных дозировок дексаметазона: 0,3 мг/кг на уровень послеоперационного болевого синдрома, по сравнению с стандартной дозой 8 мг.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75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D7555-8603-CB0B-49F2-20D75106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Предмет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31202-AA9E-35EA-3BEE-5D4F7AC6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Болевой синдром в первые сутки после ТЭПКС, определяемое визуальными шкалами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Ранее восстановление пациента после ТЭПКС, определяемое в ОД и силу мышцы.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C7CB4-DFF2-EE8F-F1E6-AC5F76FB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Объект исследования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AD410-0EEA-8B34-A680-03D1D8A1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Пациенты, перенесшие первичное тотальное эндопротезирование коленного сустава</a:t>
            </a:r>
          </a:p>
        </p:txBody>
      </p:sp>
    </p:spTree>
    <p:extLst>
      <p:ext uri="{BB962C8B-B14F-4D97-AF65-F5344CB8AC3E}">
        <p14:creationId xmlns:p14="http://schemas.microsoft.com/office/powerpoint/2010/main" val="218922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CFC96-86B1-5E6E-3151-34826F9F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3B563-4254-D6A3-DB1F-E9225A8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Моноцентровое</a:t>
            </a:r>
            <a:r>
              <a:rPr lang="ru-RU" dirty="0"/>
              <a:t> </a:t>
            </a:r>
            <a:r>
              <a:rPr lang="ru-RU" dirty="0" err="1"/>
              <a:t>проспективное</a:t>
            </a:r>
            <a:r>
              <a:rPr lang="ru-RU" dirty="0"/>
              <a:t> 2 слепое рандомизированное клиническое исследование </a:t>
            </a:r>
          </a:p>
          <a:p>
            <a:r>
              <a:rPr lang="ru-RU" dirty="0"/>
              <a:t>период с января 2024 года по декабрь 2024 года</a:t>
            </a:r>
          </a:p>
          <a:p>
            <a:r>
              <a:rPr lang="ru-RU" dirty="0"/>
              <a:t>Планируемое количество пациентов 92 человека</a:t>
            </a:r>
          </a:p>
          <a:p>
            <a:r>
              <a:rPr lang="ru-RU" dirty="0"/>
              <a:t>Расчёт мощности проводился на основании данных </a:t>
            </a:r>
            <a:r>
              <a:rPr lang="ru-RU" dirty="0" err="1"/>
              <a:t>исследовани</a:t>
            </a:r>
            <a:r>
              <a:rPr lang="ru-RU" dirty="0"/>
              <a:t> </a:t>
            </a:r>
            <a:r>
              <a:rPr lang="en" dirty="0"/>
              <a:t>Nielsen N.I. </a:t>
            </a:r>
            <a:r>
              <a:rPr lang="ru-RU" dirty="0"/>
              <a:t>и коллег (2022г)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95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F3E52-05DA-CBEA-4E69-A32CE5BE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C1102-CA2C-EEAB-8E1C-20D5229C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Группа А (предположительно 48 человек) - 0,3 мг/кг (исследуемая группа)</a:t>
            </a:r>
          </a:p>
          <a:p>
            <a:r>
              <a:rPr lang="ru-RU" dirty="0"/>
              <a:t>Группа Б (предположительно 48 человек) - 8 мг. (контрольная группа)</a:t>
            </a:r>
          </a:p>
          <a:p>
            <a:r>
              <a:rPr lang="ru-RU" dirty="0"/>
              <a:t>Рандомизация с помощью конвертов с «ключом», который будет известен только медицинской сестре и на этапе автоматической обработки данных (принцип «внешний ключ» - «внутренний ключ»)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27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DE1D2-D709-19FA-E77B-63D4B214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выполнения исследования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1A294E-95FB-7498-F0E3-AA46DFFE9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089" y="1825625"/>
            <a:ext cx="5545822" cy="4351338"/>
          </a:xfrm>
        </p:spPr>
      </p:pic>
    </p:spTree>
    <p:extLst>
      <p:ext uri="{BB962C8B-B14F-4D97-AF65-F5344CB8AC3E}">
        <p14:creationId xmlns:p14="http://schemas.microsoft.com/office/powerpoint/2010/main" val="2565614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438</Words>
  <Application>Microsoft Macintosh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YS Text</vt:lpstr>
      <vt:lpstr>Тема Office</vt:lpstr>
      <vt:lpstr>Протокол клинического исследования Тема "Влияние периоперационной дозы дексаметазона на послеоперационный болевой синдром"</vt:lpstr>
      <vt:lpstr>Актуальность</vt:lpstr>
      <vt:lpstr>Степень разработанности</vt:lpstr>
      <vt:lpstr>Цель исследования</vt:lpstr>
      <vt:lpstr>Предмет исследования</vt:lpstr>
      <vt:lpstr>Объект исследования </vt:lpstr>
      <vt:lpstr>Методы исследования</vt:lpstr>
      <vt:lpstr>Методы исследования</vt:lpstr>
      <vt:lpstr>План выполнения исследования</vt:lpstr>
      <vt:lpstr>План выполнения исследования</vt:lpstr>
      <vt:lpstr>План выполнения исследования</vt:lpstr>
      <vt:lpstr>План выполнения исследования</vt:lpstr>
      <vt:lpstr>План выполнения исследования</vt:lpstr>
      <vt:lpstr>План выполнения исследования</vt:lpstr>
      <vt:lpstr>Ожидаемые результаты</vt:lpstr>
      <vt:lpstr>Апробация результатов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клинического исследования Тема "Влияние периоперационной дозы дексаметазона на послеоперационный болевой синдром"</dc:title>
  <dc:creator>Andrey Povaliy</dc:creator>
  <cp:lastModifiedBy>Andrey Povaliy</cp:lastModifiedBy>
  <cp:revision>1</cp:revision>
  <dcterms:created xsi:type="dcterms:W3CDTF">2024-02-15T07:52:13Z</dcterms:created>
  <dcterms:modified xsi:type="dcterms:W3CDTF">2024-02-15T08:36:30Z</dcterms:modified>
</cp:coreProperties>
</file>