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6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521EB-F39F-479D-9E0D-3D41471C9506}" type="datetimeFigureOut">
              <a:rPr lang="ru-RU" smtClean="0"/>
              <a:t>23.01.2023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6EF70-C68C-4C7B-91BB-29601A3DC17D}" type="slidenum">
              <a:rPr lang="ru-RU" smtClean="0"/>
              <a:t>‹#›</a:t>
            </a:fld>
            <a:endParaRPr lang="ru-RU"/>
          </a:p>
        </p:txBody>
      </p:sp>
    </p:spTree>
    <p:extLst>
      <p:ext uri="{BB962C8B-B14F-4D97-AF65-F5344CB8AC3E}">
        <p14:creationId xmlns:p14="http://schemas.microsoft.com/office/powerpoint/2010/main" val="2930340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F46EF70-C68C-4C7B-91BB-29601A3DC17D}" type="slidenum">
              <a:rPr lang="ru-RU" smtClean="0"/>
              <a:t>2</a:t>
            </a:fld>
            <a:endParaRPr lang="ru-RU"/>
          </a:p>
        </p:txBody>
      </p:sp>
    </p:spTree>
    <p:extLst>
      <p:ext uri="{BB962C8B-B14F-4D97-AF65-F5344CB8AC3E}">
        <p14:creationId xmlns:p14="http://schemas.microsoft.com/office/powerpoint/2010/main" val="392050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F46EF70-C68C-4C7B-91BB-29601A3DC17D}" type="slidenum">
              <a:rPr lang="ru-RU" smtClean="0"/>
              <a:t>8</a:t>
            </a:fld>
            <a:endParaRPr lang="ru-RU"/>
          </a:p>
        </p:txBody>
      </p:sp>
    </p:spTree>
    <p:extLst>
      <p:ext uri="{BB962C8B-B14F-4D97-AF65-F5344CB8AC3E}">
        <p14:creationId xmlns:p14="http://schemas.microsoft.com/office/powerpoint/2010/main" val="308407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0140C1-E16C-4A06-8569-455E02ABFB7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77CE5D9-1795-4F18-ABA6-39CFE6A1F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A3E78664-35CB-43D1-B9C4-CB3025929820}"/>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5" name="Нижний колонтитул 4">
            <a:extLst>
              <a:ext uri="{FF2B5EF4-FFF2-40B4-BE49-F238E27FC236}">
                <a16:creationId xmlns:a16="http://schemas.microsoft.com/office/drawing/2014/main" id="{A4EE33D4-406A-4E47-8B45-A2C1A4E5E0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4BAC08-7F1A-43D6-B10B-80E7F03CC770}"/>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64667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D90F18-9839-47DD-A597-43E67D770E1C}"/>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50C3EEF-8ECA-4565-98EC-36E364BF898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B19842B-0FF4-428D-8577-EB5865F001FC}"/>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5" name="Нижний колонтитул 4">
            <a:extLst>
              <a:ext uri="{FF2B5EF4-FFF2-40B4-BE49-F238E27FC236}">
                <a16:creationId xmlns:a16="http://schemas.microsoft.com/office/drawing/2014/main" id="{CE82A0C4-3ECE-4A6B-8065-C74CFB1B86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23AB9AE-6F13-4FC7-A9D3-EE059A0768AB}"/>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405716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BA431FB-5E9F-44EF-A62F-B24F2CB10D8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B99E0C8-3704-4260-AF7F-2E69E28B058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B3578DE-F2A2-4734-BA31-1E8CC2BF34F6}"/>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5" name="Нижний колонтитул 4">
            <a:extLst>
              <a:ext uri="{FF2B5EF4-FFF2-40B4-BE49-F238E27FC236}">
                <a16:creationId xmlns:a16="http://schemas.microsoft.com/office/drawing/2014/main" id="{F132113B-6546-4416-81A1-4FFFDC44989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38B57DA-0F62-4E61-8F91-2BC2824C1A91}"/>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220160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A09A54-1182-4FCC-AE91-CB25EA4D199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D4A03DE-C64F-417B-B851-F3856DB76D1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5E5CD3A-6FD8-4CC8-A9F6-DF70774D413B}"/>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5" name="Нижний колонтитул 4">
            <a:extLst>
              <a:ext uri="{FF2B5EF4-FFF2-40B4-BE49-F238E27FC236}">
                <a16:creationId xmlns:a16="http://schemas.microsoft.com/office/drawing/2014/main" id="{4F75A185-2186-488B-A522-68756F361B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6857812-7C72-4965-89E8-1D3758740A5C}"/>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140387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2FD087-BD04-497C-8849-21CBBF04FAD2}"/>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6EDB23D-2A69-47F2-91EA-E4515B9B21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FC9F239-B271-4BF0-8F5C-79FD59F471B9}"/>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5" name="Нижний колонтитул 4">
            <a:extLst>
              <a:ext uri="{FF2B5EF4-FFF2-40B4-BE49-F238E27FC236}">
                <a16:creationId xmlns:a16="http://schemas.microsoft.com/office/drawing/2014/main" id="{FDB8D78F-8B29-4D48-8A79-FEE7844007E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2E84469-287F-4854-9F77-633BD3BFAD76}"/>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1567122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A6F66-ED16-4F16-97E9-F8677F38374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26E27E0-53E9-4E54-BEBD-3AC5B03AE26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164279F-B7E0-4307-81ED-4479000E399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7379D87B-DFB9-4276-9712-64FADAECB559}"/>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6" name="Нижний колонтитул 5">
            <a:extLst>
              <a:ext uri="{FF2B5EF4-FFF2-40B4-BE49-F238E27FC236}">
                <a16:creationId xmlns:a16="http://schemas.microsoft.com/office/drawing/2014/main" id="{A6DCA19F-4407-4AF6-8DFB-9AAF9E8977D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A26EC2A-F4D1-4FE9-B199-9979EF29B76C}"/>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122518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ADCD5A-B60C-4BB2-A181-C613A153ECE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287C7C1-F43D-4D6F-B75E-FD590BE0E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9F9556C-A8D0-4473-AE40-28FFC4790A0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CE1037A-D0CC-42A4-A226-E1CCF5395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77AE7B7-4E66-420D-965B-309EBC230CA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C42F8266-4FCE-4331-A1FF-EB142874BF78}"/>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8" name="Нижний колонтитул 7">
            <a:extLst>
              <a:ext uri="{FF2B5EF4-FFF2-40B4-BE49-F238E27FC236}">
                <a16:creationId xmlns:a16="http://schemas.microsoft.com/office/drawing/2014/main" id="{7F25F94E-F01D-4BF0-AF9A-6B7F934BE3E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6C386DC-8E8D-4733-BD8B-6199EFD0566E}"/>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09322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276C2-8D3D-43F3-A9AC-845C2713D19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CE56A00-D074-4C3B-BD0F-873CA3F0E271}"/>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4" name="Нижний колонтитул 3">
            <a:extLst>
              <a:ext uri="{FF2B5EF4-FFF2-40B4-BE49-F238E27FC236}">
                <a16:creationId xmlns:a16="http://schemas.microsoft.com/office/drawing/2014/main" id="{26561076-F07E-4132-92BE-00197800B2B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0D64FC4-BDDE-440E-AA9D-F1930B93FEA7}"/>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218665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8424505-71CF-459B-B5A8-9FC19EC9BD73}"/>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3" name="Нижний колонтитул 2">
            <a:extLst>
              <a:ext uri="{FF2B5EF4-FFF2-40B4-BE49-F238E27FC236}">
                <a16:creationId xmlns:a16="http://schemas.microsoft.com/office/drawing/2014/main" id="{A70B5553-ADB7-4A2F-9A7E-39AC6DA5D1A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6DDFE-DFFA-4145-BA2F-44E96BDABBEB}"/>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292153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2E5181-8C6E-4E31-BDA6-A3240CAAE42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58FFFCB6-9AB2-4A05-9B08-151E9E23E3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8240381-89AC-4AA3-9DFB-29A86F3AD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92238F6-7148-47D4-9E19-F5BDF265D1EC}"/>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6" name="Нижний колонтитул 5">
            <a:extLst>
              <a:ext uri="{FF2B5EF4-FFF2-40B4-BE49-F238E27FC236}">
                <a16:creationId xmlns:a16="http://schemas.microsoft.com/office/drawing/2014/main" id="{2D856BF8-4ED2-4BBF-801B-919163A08DE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9A21E99-AE6C-442E-973D-A70E67954569}"/>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4035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81B0AC-1A2F-43C6-83F9-33F492B2BC8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B7151D0-6C5A-4C00-9EC7-F34D17490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EF4DD31-DE7D-45CD-9DB2-B7637FEDF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6870729-B9EF-4AF3-AEA2-66E6C2B597CC}"/>
              </a:ext>
            </a:extLst>
          </p:cNvPr>
          <p:cNvSpPr>
            <a:spLocks noGrp="1"/>
          </p:cNvSpPr>
          <p:nvPr>
            <p:ph type="dt" sz="half" idx="10"/>
          </p:nvPr>
        </p:nvSpPr>
        <p:spPr/>
        <p:txBody>
          <a:bodyPr/>
          <a:lstStyle/>
          <a:p>
            <a:fld id="{E9E3D4B0-22AE-4449-B403-D51F6FD7575F}" type="datetimeFigureOut">
              <a:rPr lang="ru-RU" smtClean="0"/>
              <a:t>23.01.2023</a:t>
            </a:fld>
            <a:endParaRPr lang="ru-RU"/>
          </a:p>
        </p:txBody>
      </p:sp>
      <p:sp>
        <p:nvSpPr>
          <p:cNvPr id="6" name="Нижний колонтитул 5">
            <a:extLst>
              <a:ext uri="{FF2B5EF4-FFF2-40B4-BE49-F238E27FC236}">
                <a16:creationId xmlns:a16="http://schemas.microsoft.com/office/drawing/2014/main" id="{EDFF2041-C293-48C6-BC08-74E94052073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C5BAB61-90F3-4F75-985C-AC2F04A73D04}"/>
              </a:ext>
            </a:extLst>
          </p:cNvPr>
          <p:cNvSpPr>
            <a:spLocks noGrp="1"/>
          </p:cNvSpPr>
          <p:nvPr>
            <p:ph type="sldNum" sz="quarter" idx="12"/>
          </p:nvPr>
        </p:nvSpPr>
        <p:spPr/>
        <p:txBody>
          <a:bodyPr/>
          <a:lstStyle/>
          <a:p>
            <a:fld id="{677A4329-2223-4017-8CB2-4C4833421D3B}" type="slidenum">
              <a:rPr lang="ru-RU" smtClean="0"/>
              <a:t>‹#›</a:t>
            </a:fld>
            <a:endParaRPr lang="ru-RU"/>
          </a:p>
        </p:txBody>
      </p:sp>
    </p:spTree>
    <p:extLst>
      <p:ext uri="{BB962C8B-B14F-4D97-AF65-F5344CB8AC3E}">
        <p14:creationId xmlns:p14="http://schemas.microsoft.com/office/powerpoint/2010/main" val="312847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6D5916-3F98-4870-ACF9-30C4EB78F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DB2782C-9396-455E-BA3E-301635857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8F53566-F171-4922-B5A2-0794E7645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3D4B0-22AE-4449-B403-D51F6FD7575F}" type="datetimeFigureOut">
              <a:rPr lang="ru-RU" smtClean="0"/>
              <a:t>23.01.2023</a:t>
            </a:fld>
            <a:endParaRPr lang="ru-RU"/>
          </a:p>
        </p:txBody>
      </p:sp>
      <p:sp>
        <p:nvSpPr>
          <p:cNvPr id="5" name="Нижний колонтитул 4">
            <a:extLst>
              <a:ext uri="{FF2B5EF4-FFF2-40B4-BE49-F238E27FC236}">
                <a16:creationId xmlns:a16="http://schemas.microsoft.com/office/drawing/2014/main" id="{9C566FBB-9094-4EDA-AC5B-DDB83437ED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5A27E244-9F55-4A2F-88F6-41896D7A3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7A4329-2223-4017-8CB2-4C4833421D3B}" type="slidenum">
              <a:rPr lang="ru-RU" smtClean="0"/>
              <a:t>‹#›</a:t>
            </a:fld>
            <a:endParaRPr lang="ru-RU"/>
          </a:p>
        </p:txBody>
      </p:sp>
    </p:spTree>
    <p:extLst>
      <p:ext uri="{BB962C8B-B14F-4D97-AF65-F5344CB8AC3E}">
        <p14:creationId xmlns:p14="http://schemas.microsoft.com/office/powerpoint/2010/main" val="4060272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OrangeRedeng/Spring_202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it-scm.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habr.com/ru/post/541258/" TargetMode="External"/><Relationship Id="rId2" Type="http://schemas.openxmlformats.org/officeDocument/2006/relationships/hyperlink" Target="https://habr.com/ru/sandbox/156522/" TargetMode="External"/><Relationship Id="rId1" Type="http://schemas.openxmlformats.org/officeDocument/2006/relationships/slideLayout" Target="../slideLayouts/slideLayout2.xml"/><Relationship Id="rId4" Type="http://schemas.openxmlformats.org/officeDocument/2006/relationships/hyperlink" Target="https://github.com/cyberspacedk/Git-command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464725-4174-439A-8547-78004F0F5B5C}"/>
              </a:ext>
            </a:extLst>
          </p:cNvPr>
          <p:cNvSpPr>
            <a:spLocks noGrp="1"/>
          </p:cNvSpPr>
          <p:nvPr>
            <p:ph type="ctrTitle"/>
          </p:nvPr>
        </p:nvSpPr>
        <p:spPr>
          <a:xfrm>
            <a:off x="1524000" y="1574945"/>
            <a:ext cx="9144000" cy="2387600"/>
          </a:xfrm>
        </p:spPr>
        <p:txBody>
          <a:bodyPr/>
          <a:lstStyle/>
          <a:p>
            <a:r>
              <a:rPr lang="ru-RU" dirty="0">
                <a:latin typeface="-apple-system"/>
              </a:rPr>
              <a:t>Система контроля версий</a:t>
            </a:r>
            <a:br>
              <a:rPr lang="ru-RU" dirty="0">
                <a:latin typeface="-apple-system"/>
              </a:rPr>
            </a:br>
            <a:r>
              <a:rPr lang="ru-RU" dirty="0">
                <a:latin typeface="-apple-system"/>
              </a:rPr>
              <a:t>(</a:t>
            </a:r>
            <a:r>
              <a:rPr lang="en-US" dirty="0">
                <a:latin typeface="-apple-system"/>
              </a:rPr>
              <a:t>Version Control System</a:t>
            </a:r>
            <a:endParaRPr lang="ru-RU" dirty="0">
              <a:latin typeface="-apple-system"/>
            </a:endParaRPr>
          </a:p>
        </p:txBody>
      </p:sp>
    </p:spTree>
    <p:extLst>
      <p:ext uri="{BB962C8B-B14F-4D97-AF65-F5344CB8AC3E}">
        <p14:creationId xmlns:p14="http://schemas.microsoft.com/office/powerpoint/2010/main" val="463092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BFAE-A001-49A7-8757-9614E6A583FB}"/>
              </a:ext>
            </a:extLst>
          </p:cNvPr>
          <p:cNvSpPr>
            <a:spLocks noGrp="1"/>
          </p:cNvSpPr>
          <p:nvPr>
            <p:ph type="title"/>
          </p:nvPr>
        </p:nvSpPr>
        <p:spPr>
          <a:xfrm>
            <a:off x="838200" y="-109178"/>
            <a:ext cx="10515600" cy="1325563"/>
          </a:xfrm>
        </p:spPr>
        <p:txBody>
          <a:bodyPr/>
          <a:lstStyle/>
          <a:p>
            <a:pPr algn="ctr"/>
            <a:r>
              <a:rPr lang="ru-RU" b="0" i="1" dirty="0" err="1">
                <a:solidFill>
                  <a:srgbClr val="111111"/>
                </a:solidFill>
                <a:effectLst/>
                <a:latin typeface="-apple-system"/>
              </a:rPr>
              <a:t>пулл</a:t>
            </a:r>
            <a:r>
              <a:rPr lang="ru-RU" b="0" i="1" dirty="0">
                <a:solidFill>
                  <a:srgbClr val="111111"/>
                </a:solidFill>
                <a:effectLst/>
                <a:latin typeface="-apple-system"/>
              </a:rPr>
              <a:t> (</a:t>
            </a:r>
            <a:r>
              <a:rPr lang="en-US" b="0" i="1" dirty="0">
                <a:solidFill>
                  <a:srgbClr val="111111"/>
                </a:solidFill>
                <a:effectLst/>
                <a:latin typeface="-apple-system"/>
              </a:rPr>
              <a:t>pull)</a:t>
            </a:r>
            <a:r>
              <a:rPr lang="en-US" b="0" i="0" dirty="0">
                <a:solidFill>
                  <a:srgbClr val="111111"/>
                </a:solidFill>
                <a:effectLst/>
                <a:latin typeface="-apple-system"/>
              </a:rPr>
              <a:t> </a:t>
            </a:r>
            <a:endParaRPr lang="ru-RU" dirty="0"/>
          </a:p>
        </p:txBody>
      </p:sp>
      <p:sp>
        <p:nvSpPr>
          <p:cNvPr id="3" name="Объект 2">
            <a:extLst>
              <a:ext uri="{FF2B5EF4-FFF2-40B4-BE49-F238E27FC236}">
                <a16:creationId xmlns:a16="http://schemas.microsoft.com/office/drawing/2014/main" id="{6FBA2578-2F2D-45A8-9BED-909D5067AC57}"/>
              </a:ext>
            </a:extLst>
          </p:cNvPr>
          <p:cNvSpPr>
            <a:spLocks noGrp="1"/>
          </p:cNvSpPr>
          <p:nvPr>
            <p:ph idx="1"/>
          </p:nvPr>
        </p:nvSpPr>
        <p:spPr>
          <a:xfrm>
            <a:off x="6659417" y="1478252"/>
            <a:ext cx="5347853" cy="4410508"/>
          </a:xfrm>
        </p:spPr>
        <p:txBody>
          <a:bodyPr>
            <a:normAutofit/>
          </a:bodyPr>
          <a:lstStyle/>
          <a:p>
            <a:pPr marL="0" indent="0">
              <a:buNone/>
            </a:pPr>
            <a:r>
              <a:rPr lang="ru-RU" sz="2200" b="1" i="1" dirty="0" err="1">
                <a:solidFill>
                  <a:srgbClr val="111111"/>
                </a:solidFill>
                <a:effectLst/>
                <a:latin typeface="-apple-system"/>
              </a:rPr>
              <a:t>пулл</a:t>
            </a:r>
            <a:r>
              <a:rPr lang="ru-RU" sz="2200" b="1" i="1" dirty="0">
                <a:solidFill>
                  <a:srgbClr val="111111"/>
                </a:solidFill>
                <a:effectLst/>
                <a:latin typeface="-apple-system"/>
              </a:rPr>
              <a:t> (</a:t>
            </a:r>
            <a:r>
              <a:rPr lang="ru-RU" sz="2200" b="1" i="1" dirty="0" err="1">
                <a:solidFill>
                  <a:srgbClr val="111111"/>
                </a:solidFill>
                <a:effectLst/>
                <a:latin typeface="-apple-system"/>
              </a:rPr>
              <a:t>pull</a:t>
            </a:r>
            <a:r>
              <a:rPr lang="ru-RU" sz="2200" b="1" i="1" dirty="0">
                <a:solidFill>
                  <a:srgbClr val="111111"/>
                </a:solidFill>
                <a:effectLst/>
                <a:latin typeface="-apple-system"/>
              </a:rPr>
              <a:t>)</a:t>
            </a:r>
            <a:r>
              <a:rPr lang="ru-RU" sz="2200" b="1" i="0" dirty="0">
                <a:solidFill>
                  <a:srgbClr val="111111"/>
                </a:solidFill>
                <a:effectLst/>
                <a:latin typeface="-apple-system"/>
              </a:rPr>
              <a:t> </a:t>
            </a:r>
            <a:r>
              <a:rPr lang="ru-RU" sz="2200" b="0" i="0" dirty="0">
                <a:solidFill>
                  <a:srgbClr val="111111"/>
                </a:solidFill>
                <a:effectLst/>
                <a:latin typeface="-apple-system"/>
              </a:rPr>
              <a:t>— слияние состояния удаленного репозитория и локального (обычно — в отдельной ветке). </a:t>
            </a:r>
            <a:r>
              <a:rPr lang="ru-RU" sz="2200" b="1" i="0" dirty="0" err="1">
                <a:solidFill>
                  <a:srgbClr val="111111"/>
                </a:solidFill>
                <a:effectLst/>
                <a:latin typeface="-apple-system"/>
              </a:rPr>
              <a:t>Пулл</a:t>
            </a:r>
            <a:r>
              <a:rPr lang="ru-RU" sz="2200" b="0" i="0" dirty="0">
                <a:solidFill>
                  <a:srgbClr val="111111"/>
                </a:solidFill>
                <a:effectLst/>
                <a:latin typeface="-apple-system"/>
              </a:rPr>
              <a:t> может выполняться как для одной и той же ветки (с одинаковым именем), так и для разных. </a:t>
            </a:r>
            <a:r>
              <a:rPr lang="ru-RU" sz="2200" b="1" i="0" dirty="0" err="1">
                <a:solidFill>
                  <a:srgbClr val="111111"/>
                </a:solidFill>
                <a:effectLst/>
                <a:latin typeface="-apple-system"/>
              </a:rPr>
              <a:t>Пулл</a:t>
            </a:r>
            <a:r>
              <a:rPr lang="ru-RU" sz="2200" b="0" i="0" dirty="0">
                <a:solidFill>
                  <a:srgbClr val="111111"/>
                </a:solidFill>
                <a:effectLst/>
                <a:latin typeface="-apple-system"/>
              </a:rPr>
              <a:t> являет собою обычный </a:t>
            </a:r>
            <a:r>
              <a:rPr lang="ru-RU" sz="2200" b="1" i="0" dirty="0" err="1">
                <a:solidFill>
                  <a:srgbClr val="111111"/>
                </a:solidFill>
                <a:effectLst/>
                <a:latin typeface="-apple-system"/>
              </a:rPr>
              <a:t>мердж</a:t>
            </a:r>
            <a:r>
              <a:rPr lang="ru-RU" sz="2200" b="0" i="0" dirty="0">
                <a:solidFill>
                  <a:srgbClr val="111111"/>
                </a:solidFill>
                <a:effectLst/>
                <a:latin typeface="-apple-system"/>
              </a:rPr>
              <a:t>, но целевая ветка при этом находится не в том же репозитории, в котором выполняется </a:t>
            </a:r>
            <a:r>
              <a:rPr lang="ru-RU" sz="2200" b="1" i="0" dirty="0" err="1">
                <a:solidFill>
                  <a:srgbClr val="111111"/>
                </a:solidFill>
                <a:effectLst/>
                <a:latin typeface="-apple-system"/>
              </a:rPr>
              <a:t>пулл</a:t>
            </a:r>
            <a:r>
              <a:rPr lang="ru-RU" sz="2200" b="0" i="0" dirty="0">
                <a:solidFill>
                  <a:srgbClr val="111111"/>
                </a:solidFill>
                <a:effectLst/>
                <a:latin typeface="-apple-system"/>
              </a:rPr>
              <a:t>, а в удаленном. Как следствие, при </a:t>
            </a:r>
            <a:r>
              <a:rPr lang="ru-RU" sz="2200" b="1" i="0" dirty="0" err="1">
                <a:solidFill>
                  <a:srgbClr val="111111"/>
                </a:solidFill>
                <a:effectLst/>
                <a:latin typeface="-apple-system"/>
              </a:rPr>
              <a:t>пулле</a:t>
            </a:r>
            <a:r>
              <a:rPr lang="ru-RU" sz="2200" b="0" i="0" dirty="0">
                <a:solidFill>
                  <a:srgbClr val="111111"/>
                </a:solidFill>
                <a:effectLst/>
                <a:latin typeface="-apple-system"/>
              </a:rPr>
              <a:t> так же создается </a:t>
            </a:r>
            <a:r>
              <a:rPr lang="ru-RU" sz="2200" b="1" i="0" dirty="0" err="1">
                <a:solidFill>
                  <a:srgbClr val="111111"/>
                </a:solidFill>
                <a:effectLst/>
                <a:latin typeface="-apple-system"/>
              </a:rPr>
              <a:t>мердж</a:t>
            </a:r>
            <a:r>
              <a:rPr lang="ru-RU" sz="2200" b="1" i="0" dirty="0">
                <a:solidFill>
                  <a:srgbClr val="111111"/>
                </a:solidFill>
                <a:effectLst/>
                <a:latin typeface="-apple-system"/>
              </a:rPr>
              <a:t> коммит</a:t>
            </a:r>
            <a:r>
              <a:rPr lang="ru-RU" sz="2200" b="0" i="0" dirty="0">
                <a:solidFill>
                  <a:srgbClr val="111111"/>
                </a:solidFill>
                <a:effectLst/>
                <a:latin typeface="-apple-system"/>
              </a:rPr>
              <a:t>, </a:t>
            </a:r>
            <a:r>
              <a:rPr lang="ru-RU" sz="2200" b="0" i="0" dirty="0" err="1">
                <a:solidFill>
                  <a:srgbClr val="111111"/>
                </a:solidFill>
                <a:effectLst/>
                <a:latin typeface="-apple-system"/>
              </a:rPr>
              <a:t>пулл</a:t>
            </a:r>
            <a:r>
              <a:rPr lang="ru-RU" sz="2200" b="0" i="0" dirty="0">
                <a:solidFill>
                  <a:srgbClr val="111111"/>
                </a:solidFill>
                <a:effectLst/>
                <a:latin typeface="-apple-system"/>
              </a:rPr>
              <a:t> можно </a:t>
            </a:r>
            <a:r>
              <a:rPr lang="ru-RU" sz="2200" b="1" i="0" dirty="0">
                <a:solidFill>
                  <a:srgbClr val="111111"/>
                </a:solidFill>
                <a:effectLst/>
                <a:latin typeface="-apple-system"/>
              </a:rPr>
              <a:t>отменить (</a:t>
            </a:r>
            <a:r>
              <a:rPr lang="ru-RU" sz="2200" b="1" i="0" dirty="0" err="1">
                <a:solidFill>
                  <a:srgbClr val="111111"/>
                </a:solidFill>
                <a:effectLst/>
                <a:latin typeface="-apple-system"/>
              </a:rPr>
              <a:t>заревертить</a:t>
            </a:r>
            <a:r>
              <a:rPr lang="ru-RU" sz="2200" b="1" i="0" dirty="0">
                <a:solidFill>
                  <a:srgbClr val="111111"/>
                </a:solidFill>
                <a:effectLst/>
                <a:latin typeface="-apple-system"/>
              </a:rPr>
              <a:t>)</a:t>
            </a:r>
            <a:r>
              <a:rPr lang="ru-RU" sz="2200" b="0" i="0" dirty="0">
                <a:solidFill>
                  <a:srgbClr val="111111"/>
                </a:solidFill>
                <a:effectLst/>
                <a:latin typeface="-apple-system"/>
              </a:rPr>
              <a:t> и в его процессе может возникнуть </a:t>
            </a:r>
            <a:r>
              <a:rPr lang="ru-RU" sz="2200" b="1" i="0" dirty="0" err="1">
                <a:solidFill>
                  <a:srgbClr val="111111"/>
                </a:solidFill>
                <a:effectLst/>
                <a:latin typeface="-apple-system"/>
              </a:rPr>
              <a:t>мердж</a:t>
            </a:r>
            <a:r>
              <a:rPr lang="ru-RU" sz="2200" b="1" i="0" dirty="0">
                <a:solidFill>
                  <a:srgbClr val="111111"/>
                </a:solidFill>
                <a:effectLst/>
                <a:latin typeface="-apple-system"/>
              </a:rPr>
              <a:t> конфликт</a:t>
            </a:r>
            <a:r>
              <a:rPr lang="ru-RU" sz="2200" b="0" i="0" dirty="0">
                <a:solidFill>
                  <a:srgbClr val="111111"/>
                </a:solidFill>
                <a:effectLst/>
                <a:latin typeface="-apple-system"/>
              </a:rPr>
              <a:t>.</a:t>
            </a:r>
          </a:p>
          <a:p>
            <a:endParaRPr lang="ru-RU" dirty="0"/>
          </a:p>
        </p:txBody>
      </p:sp>
      <p:pic>
        <p:nvPicPr>
          <p:cNvPr id="5" name="Рисунок 4">
            <a:extLst>
              <a:ext uri="{FF2B5EF4-FFF2-40B4-BE49-F238E27FC236}">
                <a16:creationId xmlns:a16="http://schemas.microsoft.com/office/drawing/2014/main" id="{C9B3A37C-DC80-44EA-90BF-12CC3DC1E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91" y="1690688"/>
            <a:ext cx="6148825" cy="3683877"/>
          </a:xfrm>
          <a:prstGeom prst="rect">
            <a:avLst/>
          </a:prstGeom>
        </p:spPr>
      </p:pic>
    </p:spTree>
    <p:extLst>
      <p:ext uri="{BB962C8B-B14F-4D97-AF65-F5344CB8AC3E}">
        <p14:creationId xmlns:p14="http://schemas.microsoft.com/office/powerpoint/2010/main" val="385185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8CE20F-D106-41DE-8118-7C92E9A5B156}"/>
              </a:ext>
            </a:extLst>
          </p:cNvPr>
          <p:cNvSpPr>
            <a:spLocks noGrp="1"/>
          </p:cNvSpPr>
          <p:nvPr>
            <p:ph type="title"/>
          </p:nvPr>
        </p:nvSpPr>
        <p:spPr>
          <a:xfrm>
            <a:off x="838199" y="-129327"/>
            <a:ext cx="10515600" cy="1325563"/>
          </a:xfrm>
        </p:spPr>
        <p:txBody>
          <a:bodyPr/>
          <a:lstStyle/>
          <a:p>
            <a:pPr algn="ctr"/>
            <a:r>
              <a:rPr lang="ru-RU" b="0" i="1" dirty="0" err="1">
                <a:solidFill>
                  <a:srgbClr val="111111"/>
                </a:solidFill>
                <a:effectLst/>
                <a:latin typeface="-apple-system"/>
              </a:rPr>
              <a:t>пуш</a:t>
            </a:r>
            <a:r>
              <a:rPr lang="ru-RU" b="0" i="1" dirty="0">
                <a:solidFill>
                  <a:srgbClr val="111111"/>
                </a:solidFill>
                <a:effectLst/>
                <a:latin typeface="-apple-system"/>
              </a:rPr>
              <a:t> (</a:t>
            </a:r>
            <a:r>
              <a:rPr lang="ru-RU" b="0" i="1" dirty="0" err="1">
                <a:solidFill>
                  <a:srgbClr val="111111"/>
                </a:solidFill>
                <a:effectLst/>
                <a:latin typeface="-apple-system"/>
              </a:rPr>
              <a:t>push</a:t>
            </a:r>
            <a:r>
              <a:rPr lang="ru-RU" b="0" i="1" dirty="0">
                <a:solidFill>
                  <a:srgbClr val="111111"/>
                </a:solidFill>
                <a:effectLst/>
                <a:latin typeface="-apple-system"/>
              </a:rPr>
              <a:t>) </a:t>
            </a:r>
            <a:endParaRPr lang="ru-RU" dirty="0"/>
          </a:p>
        </p:txBody>
      </p:sp>
      <p:sp>
        <p:nvSpPr>
          <p:cNvPr id="3" name="Объект 2">
            <a:extLst>
              <a:ext uri="{FF2B5EF4-FFF2-40B4-BE49-F238E27FC236}">
                <a16:creationId xmlns:a16="http://schemas.microsoft.com/office/drawing/2014/main" id="{78FF6F81-706F-4602-819E-ACA7F464BAE0}"/>
              </a:ext>
            </a:extLst>
          </p:cNvPr>
          <p:cNvSpPr>
            <a:spLocks noGrp="1"/>
          </p:cNvSpPr>
          <p:nvPr>
            <p:ph idx="1"/>
          </p:nvPr>
        </p:nvSpPr>
        <p:spPr>
          <a:xfrm>
            <a:off x="6096000" y="1055318"/>
            <a:ext cx="6096000" cy="4309531"/>
          </a:xfrm>
        </p:spPr>
        <p:txBody>
          <a:bodyPr>
            <a:normAutofit fontScale="92500"/>
          </a:bodyPr>
          <a:lstStyle/>
          <a:p>
            <a:pPr marL="0" indent="0">
              <a:buNone/>
            </a:pPr>
            <a:r>
              <a:rPr lang="ru-RU" sz="2200" b="1" i="1" dirty="0" err="1">
                <a:solidFill>
                  <a:srgbClr val="111111"/>
                </a:solidFill>
                <a:effectLst/>
                <a:latin typeface="-apple-system"/>
              </a:rPr>
              <a:t>пуш</a:t>
            </a:r>
            <a:r>
              <a:rPr lang="ru-RU" sz="2200" b="1" i="1" dirty="0">
                <a:solidFill>
                  <a:srgbClr val="111111"/>
                </a:solidFill>
                <a:effectLst/>
                <a:latin typeface="-apple-system"/>
              </a:rPr>
              <a:t> (</a:t>
            </a:r>
            <a:r>
              <a:rPr lang="ru-RU" sz="2200" b="1" i="1" dirty="0" err="1">
                <a:solidFill>
                  <a:srgbClr val="111111"/>
                </a:solidFill>
                <a:effectLst/>
                <a:latin typeface="-apple-system"/>
              </a:rPr>
              <a:t>push</a:t>
            </a:r>
            <a:r>
              <a:rPr lang="ru-RU" sz="2200" b="1" i="1" dirty="0">
                <a:solidFill>
                  <a:srgbClr val="111111"/>
                </a:solidFill>
                <a:effectLst/>
                <a:latin typeface="-apple-system"/>
              </a:rPr>
              <a:t>) </a:t>
            </a:r>
            <a:r>
              <a:rPr lang="ru-RU" sz="2200" b="0" i="0" dirty="0">
                <a:solidFill>
                  <a:srgbClr val="111111"/>
                </a:solidFill>
                <a:effectLst/>
                <a:latin typeface="-apple-system"/>
              </a:rPr>
              <a:t>— обратный </a:t>
            </a:r>
            <a:r>
              <a:rPr lang="ru-RU" sz="2200" b="1" i="0" dirty="0" err="1">
                <a:solidFill>
                  <a:srgbClr val="111111"/>
                </a:solidFill>
                <a:effectLst/>
                <a:latin typeface="-apple-system"/>
              </a:rPr>
              <a:t>пуллу</a:t>
            </a:r>
            <a:r>
              <a:rPr lang="ru-RU" sz="2200" b="1" i="0" dirty="0">
                <a:solidFill>
                  <a:srgbClr val="111111"/>
                </a:solidFill>
                <a:effectLst/>
                <a:latin typeface="-apple-system"/>
              </a:rPr>
              <a:t> </a:t>
            </a:r>
            <a:r>
              <a:rPr lang="ru-RU" sz="2200" b="0" i="0" dirty="0">
                <a:solidFill>
                  <a:srgbClr val="111111"/>
                </a:solidFill>
                <a:effectLst/>
                <a:latin typeface="-apple-system"/>
              </a:rPr>
              <a:t>процесс. При </a:t>
            </a:r>
            <a:r>
              <a:rPr lang="ru-RU" sz="2200" b="0" i="0" dirty="0" err="1">
                <a:solidFill>
                  <a:srgbClr val="111111"/>
                </a:solidFill>
                <a:effectLst/>
                <a:latin typeface="-apple-system"/>
              </a:rPr>
              <a:t>пуше</a:t>
            </a:r>
            <a:r>
              <a:rPr lang="ru-RU" sz="2200" b="0" i="0" dirty="0">
                <a:solidFill>
                  <a:srgbClr val="111111"/>
                </a:solidFill>
                <a:effectLst/>
                <a:latin typeface="-apple-system"/>
              </a:rPr>
              <a:t> изменения из локального репозитория переносятся в удаленный. </a:t>
            </a:r>
            <a:r>
              <a:rPr lang="ru-RU" sz="2200" b="0" i="0" dirty="0" err="1">
                <a:solidFill>
                  <a:srgbClr val="111111"/>
                </a:solidFill>
                <a:effectLst/>
                <a:latin typeface="-apple-system"/>
              </a:rPr>
              <a:t>Пуш</a:t>
            </a:r>
            <a:r>
              <a:rPr lang="ru-RU" sz="2200" b="0" i="0" dirty="0">
                <a:solidFill>
                  <a:srgbClr val="111111"/>
                </a:solidFill>
                <a:effectLst/>
                <a:latin typeface="-apple-system"/>
              </a:rPr>
              <a:t> обновляет состояние текущей ветки в удаленном репозитории и не является </a:t>
            </a:r>
            <a:r>
              <a:rPr lang="ru-RU" sz="2200" b="0" i="0" dirty="0" err="1">
                <a:solidFill>
                  <a:srgbClr val="111111"/>
                </a:solidFill>
                <a:effectLst/>
                <a:latin typeface="-apple-system"/>
              </a:rPr>
              <a:t>мерджем</a:t>
            </a:r>
            <a:r>
              <a:rPr lang="ru-RU" sz="2200" b="0" i="0" dirty="0">
                <a:solidFill>
                  <a:srgbClr val="111111"/>
                </a:solidFill>
                <a:effectLst/>
                <a:latin typeface="-apple-system"/>
              </a:rPr>
              <a:t> (не создает дополнительные коммиты и не может привести к конфликтам). Если в ветке удаленного репозитория присутствуют коммиты, которых нет в локальном репозитории, сигнализируется ошибка о несовпадении истории изменений (</a:t>
            </a:r>
            <a:r>
              <a:rPr lang="ru-RU" sz="2200" b="1" i="1" dirty="0" err="1">
                <a:solidFill>
                  <a:srgbClr val="111111"/>
                </a:solidFill>
                <a:effectLst/>
                <a:latin typeface="-apple-system"/>
              </a:rPr>
              <a:t>non</a:t>
            </a:r>
            <a:r>
              <a:rPr lang="ru-RU" sz="2200" b="1" i="1" dirty="0">
                <a:solidFill>
                  <a:srgbClr val="111111"/>
                </a:solidFill>
                <a:effectLst/>
                <a:latin typeface="-apple-system"/>
              </a:rPr>
              <a:t> </a:t>
            </a:r>
            <a:r>
              <a:rPr lang="ru-RU" sz="2200" b="1" i="1" dirty="0" err="1">
                <a:solidFill>
                  <a:srgbClr val="111111"/>
                </a:solidFill>
                <a:effectLst/>
                <a:latin typeface="-apple-system"/>
              </a:rPr>
              <a:t>fast-forward</a:t>
            </a:r>
            <a:r>
              <a:rPr lang="ru-RU" sz="2200" b="1" i="1" dirty="0">
                <a:solidFill>
                  <a:srgbClr val="111111"/>
                </a:solidFill>
                <a:effectLst/>
                <a:latin typeface="-apple-system"/>
              </a:rPr>
              <a:t> </a:t>
            </a:r>
            <a:r>
              <a:rPr lang="ru-RU" sz="2200" b="1" i="1" dirty="0" err="1">
                <a:solidFill>
                  <a:srgbClr val="111111"/>
                </a:solidFill>
                <a:effectLst/>
                <a:latin typeface="-apple-system"/>
              </a:rPr>
              <a:t>merge</a:t>
            </a:r>
            <a:r>
              <a:rPr lang="ru-RU" sz="2200" b="1" i="1" dirty="0">
                <a:solidFill>
                  <a:srgbClr val="111111"/>
                </a:solidFill>
                <a:effectLst/>
                <a:latin typeface="-apple-system"/>
              </a:rPr>
              <a:t>)</a:t>
            </a:r>
            <a:r>
              <a:rPr lang="ru-RU" sz="2200" b="0" i="0" dirty="0">
                <a:solidFill>
                  <a:srgbClr val="111111"/>
                </a:solidFill>
                <a:effectLst/>
                <a:latin typeface="-apple-system"/>
              </a:rPr>
              <a:t>, </a:t>
            </a:r>
            <a:r>
              <a:rPr lang="ru-RU" sz="2200" b="0" i="0" dirty="0" err="1">
                <a:solidFill>
                  <a:srgbClr val="111111"/>
                </a:solidFill>
                <a:effectLst/>
                <a:latin typeface="-apple-system"/>
              </a:rPr>
              <a:t>пуш</a:t>
            </a:r>
            <a:r>
              <a:rPr lang="ru-RU" sz="2200" b="0" i="0" dirty="0">
                <a:solidFill>
                  <a:srgbClr val="111111"/>
                </a:solidFill>
                <a:effectLst/>
                <a:latin typeface="-apple-system"/>
              </a:rPr>
              <a:t> выполнить не получится. В таком случае необходимо сначала синхронизировать состояние локального репозитория (получить недостающие коммиты с помощью </a:t>
            </a:r>
            <a:r>
              <a:rPr lang="ru-RU" sz="2200" b="0" i="0" dirty="0" err="1">
                <a:solidFill>
                  <a:srgbClr val="111111"/>
                </a:solidFill>
                <a:effectLst/>
                <a:latin typeface="-apple-system"/>
              </a:rPr>
              <a:t>пулла</a:t>
            </a:r>
            <a:r>
              <a:rPr lang="ru-RU" sz="2200" b="0" i="0" dirty="0">
                <a:solidFill>
                  <a:srgbClr val="111111"/>
                </a:solidFill>
                <a:effectLst/>
                <a:latin typeface="-apple-system"/>
              </a:rPr>
              <a:t>), и только после этого повторить процесс пуша.</a:t>
            </a:r>
          </a:p>
        </p:txBody>
      </p:sp>
      <p:pic>
        <p:nvPicPr>
          <p:cNvPr id="5" name="Рисунок 4">
            <a:extLst>
              <a:ext uri="{FF2B5EF4-FFF2-40B4-BE49-F238E27FC236}">
                <a16:creationId xmlns:a16="http://schemas.microsoft.com/office/drawing/2014/main" id="{2AA7A84F-D9E0-4B4A-AD38-F5E93D177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54" y="1992844"/>
            <a:ext cx="5712018" cy="2709224"/>
          </a:xfrm>
          <a:prstGeom prst="rect">
            <a:avLst/>
          </a:prstGeom>
        </p:spPr>
      </p:pic>
      <p:sp>
        <p:nvSpPr>
          <p:cNvPr id="7" name="TextBox 6">
            <a:extLst>
              <a:ext uri="{FF2B5EF4-FFF2-40B4-BE49-F238E27FC236}">
                <a16:creationId xmlns:a16="http://schemas.microsoft.com/office/drawing/2014/main" id="{9DCD8929-4184-42E1-BBBD-BC4436A7F7E2}"/>
              </a:ext>
            </a:extLst>
          </p:cNvPr>
          <p:cNvSpPr txBox="1"/>
          <p:nvPr/>
        </p:nvSpPr>
        <p:spPr>
          <a:xfrm>
            <a:off x="439399" y="5137862"/>
            <a:ext cx="11623291" cy="1631216"/>
          </a:xfrm>
          <a:prstGeom prst="rect">
            <a:avLst/>
          </a:prstGeom>
          <a:noFill/>
        </p:spPr>
        <p:txBody>
          <a:bodyPr wrap="square">
            <a:spAutoFit/>
          </a:bodyPr>
          <a:lstStyle/>
          <a:p>
            <a:r>
              <a:rPr lang="ru-RU" sz="2000" b="0" i="0" dirty="0">
                <a:solidFill>
                  <a:srgbClr val="111111"/>
                </a:solidFill>
                <a:effectLst/>
                <a:latin typeface="-apple-system"/>
              </a:rPr>
              <a:t>Нередко возникает необходимость обновить информацию о состоянии удаленного репозитория (существующих ветках и коммитах в них) без выполнения </a:t>
            </a:r>
            <a:r>
              <a:rPr lang="ru-RU" sz="2000" b="1" i="0" dirty="0">
                <a:solidFill>
                  <a:srgbClr val="111111"/>
                </a:solidFill>
                <a:effectLst/>
                <a:latin typeface="-apple-system"/>
              </a:rPr>
              <a:t>слияния (</a:t>
            </a:r>
            <a:r>
              <a:rPr lang="ru-RU" sz="2000" b="1" i="0" dirty="0" err="1">
                <a:solidFill>
                  <a:srgbClr val="111111"/>
                </a:solidFill>
                <a:effectLst/>
                <a:latin typeface="-apple-system"/>
              </a:rPr>
              <a:t>пулла</a:t>
            </a:r>
            <a:r>
              <a:rPr lang="ru-RU" sz="2000" b="1" i="0" dirty="0">
                <a:solidFill>
                  <a:srgbClr val="111111"/>
                </a:solidFill>
                <a:effectLst/>
                <a:latin typeface="-apple-system"/>
              </a:rPr>
              <a:t>). </a:t>
            </a:r>
            <a:r>
              <a:rPr lang="ru-RU" sz="2000" b="0" i="0" dirty="0">
                <a:solidFill>
                  <a:srgbClr val="111111"/>
                </a:solidFill>
                <a:effectLst/>
                <a:latin typeface="-apple-system"/>
              </a:rPr>
              <a:t>Такой процесс называется </a:t>
            </a:r>
            <a:r>
              <a:rPr lang="ru-RU" sz="2000" b="1" i="1" dirty="0" err="1">
                <a:solidFill>
                  <a:srgbClr val="111111"/>
                </a:solidFill>
                <a:effectLst/>
                <a:latin typeface="-apple-system"/>
              </a:rPr>
              <a:t>фетчем</a:t>
            </a:r>
            <a:r>
              <a:rPr lang="ru-RU" sz="2000" b="1" i="0" dirty="0">
                <a:solidFill>
                  <a:srgbClr val="111111"/>
                </a:solidFill>
                <a:effectLst/>
                <a:latin typeface="-apple-system"/>
              </a:rPr>
              <a:t> </a:t>
            </a:r>
            <a:r>
              <a:rPr lang="ru-RU" sz="2000" b="1" i="1" dirty="0">
                <a:solidFill>
                  <a:srgbClr val="111111"/>
                </a:solidFill>
                <a:effectLst/>
                <a:latin typeface="-apple-system"/>
              </a:rPr>
              <a:t>(</a:t>
            </a:r>
            <a:r>
              <a:rPr lang="ru-RU" sz="2000" b="1" i="1" dirty="0" err="1">
                <a:solidFill>
                  <a:srgbClr val="111111"/>
                </a:solidFill>
                <a:effectLst/>
                <a:latin typeface="-apple-system"/>
              </a:rPr>
              <a:t>fetch</a:t>
            </a:r>
            <a:r>
              <a:rPr lang="ru-RU" sz="2000" b="1" i="1" dirty="0">
                <a:solidFill>
                  <a:srgbClr val="111111"/>
                </a:solidFill>
                <a:effectLst/>
                <a:latin typeface="-apple-system"/>
              </a:rPr>
              <a:t>)</a:t>
            </a:r>
            <a:r>
              <a:rPr lang="ru-RU" sz="2000" b="0" i="1" dirty="0">
                <a:solidFill>
                  <a:srgbClr val="111111"/>
                </a:solidFill>
                <a:effectLst/>
                <a:latin typeface="-apple-system"/>
              </a:rPr>
              <a:t>. </a:t>
            </a:r>
            <a:r>
              <a:rPr lang="ru-RU" sz="2000" b="0" i="0" dirty="0">
                <a:solidFill>
                  <a:srgbClr val="111111"/>
                </a:solidFill>
                <a:effectLst/>
                <a:latin typeface="-apple-system"/>
              </a:rPr>
              <a:t>Таким образом, </a:t>
            </a:r>
            <a:r>
              <a:rPr lang="ru-RU" sz="2000" b="1" i="0" dirty="0" err="1">
                <a:solidFill>
                  <a:srgbClr val="111111"/>
                </a:solidFill>
                <a:effectLst/>
                <a:latin typeface="-apple-system"/>
              </a:rPr>
              <a:t>пулл</a:t>
            </a:r>
            <a:r>
              <a:rPr lang="ru-RU" sz="2000" b="1" i="0" dirty="0">
                <a:solidFill>
                  <a:srgbClr val="111111"/>
                </a:solidFill>
                <a:effectLst/>
                <a:latin typeface="-apple-system"/>
              </a:rPr>
              <a:t> </a:t>
            </a:r>
            <a:r>
              <a:rPr lang="ru-RU" sz="2000" b="0" i="0" dirty="0">
                <a:solidFill>
                  <a:srgbClr val="111111"/>
                </a:solidFill>
                <a:effectLst/>
                <a:latin typeface="-apple-system"/>
              </a:rPr>
              <a:t>является комбинаций </a:t>
            </a:r>
            <a:r>
              <a:rPr lang="ru-RU" sz="2000" b="1" i="0" dirty="0" err="1">
                <a:solidFill>
                  <a:srgbClr val="111111"/>
                </a:solidFill>
                <a:effectLst/>
                <a:latin typeface="-apple-system"/>
              </a:rPr>
              <a:t>фетча</a:t>
            </a:r>
            <a:r>
              <a:rPr lang="ru-RU" sz="2000" b="1" i="0" dirty="0">
                <a:solidFill>
                  <a:srgbClr val="111111"/>
                </a:solidFill>
                <a:effectLst/>
                <a:latin typeface="-apple-system"/>
              </a:rPr>
              <a:t> </a:t>
            </a:r>
            <a:r>
              <a:rPr lang="ru-RU" sz="2000" b="0" i="0" dirty="0">
                <a:solidFill>
                  <a:srgbClr val="111111"/>
                </a:solidFill>
                <a:effectLst/>
                <a:latin typeface="-apple-system"/>
              </a:rPr>
              <a:t>и </a:t>
            </a:r>
            <a:r>
              <a:rPr lang="ru-RU" sz="2000" b="1" i="0" dirty="0" err="1">
                <a:solidFill>
                  <a:srgbClr val="111111"/>
                </a:solidFill>
                <a:effectLst/>
                <a:latin typeface="-apple-system"/>
              </a:rPr>
              <a:t>мерджа</a:t>
            </a:r>
            <a:r>
              <a:rPr lang="ru-RU" sz="2000" b="0" i="0" dirty="0">
                <a:solidFill>
                  <a:srgbClr val="111111"/>
                </a:solidFill>
                <a:effectLst/>
                <a:latin typeface="-apple-system"/>
              </a:rPr>
              <a:t>: сперва обновляется информация о состоянии целевой ветки в удаленном репозитории, а затем ее изменения вливаются в текущую ветку в локальном репозитории.</a:t>
            </a:r>
            <a:endParaRPr lang="ru-RU" sz="2000" dirty="0"/>
          </a:p>
        </p:txBody>
      </p:sp>
    </p:spTree>
    <p:extLst>
      <p:ext uri="{BB962C8B-B14F-4D97-AF65-F5344CB8AC3E}">
        <p14:creationId xmlns:p14="http://schemas.microsoft.com/office/powerpoint/2010/main" val="245258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5ACAF9-19A1-4527-839A-219DFC21EC40}"/>
              </a:ext>
            </a:extLst>
          </p:cNvPr>
          <p:cNvSpPr>
            <a:spLocks noGrp="1"/>
          </p:cNvSpPr>
          <p:nvPr>
            <p:ph type="title"/>
          </p:nvPr>
        </p:nvSpPr>
        <p:spPr/>
        <p:txBody>
          <a:bodyPr>
            <a:normAutofit/>
          </a:bodyPr>
          <a:lstStyle/>
          <a:p>
            <a:pPr algn="ctr"/>
            <a:r>
              <a:rPr lang="ru-RU" sz="3600" dirty="0">
                <a:latin typeface="-apple-system"/>
              </a:rPr>
              <a:t>Лабораторная работа </a:t>
            </a:r>
          </a:p>
        </p:txBody>
      </p:sp>
      <p:sp>
        <p:nvSpPr>
          <p:cNvPr id="3" name="Объект 2">
            <a:extLst>
              <a:ext uri="{FF2B5EF4-FFF2-40B4-BE49-F238E27FC236}">
                <a16:creationId xmlns:a16="http://schemas.microsoft.com/office/drawing/2014/main" id="{091B0D96-ED74-406C-8A63-7CCB8EAC5EA7}"/>
              </a:ext>
            </a:extLst>
          </p:cNvPr>
          <p:cNvSpPr>
            <a:spLocks noGrp="1"/>
          </p:cNvSpPr>
          <p:nvPr>
            <p:ph idx="1"/>
          </p:nvPr>
        </p:nvSpPr>
        <p:spPr/>
        <p:txBody>
          <a:bodyPr/>
          <a:lstStyle/>
          <a:p>
            <a:r>
              <a:rPr lang="ru-RU" sz="2400" dirty="0">
                <a:latin typeface="-apple-system"/>
              </a:rPr>
              <a:t> установить СКВ  </a:t>
            </a:r>
          </a:p>
          <a:p>
            <a:r>
              <a:rPr lang="ru-RU" sz="2400" dirty="0">
                <a:latin typeface="-apple-system"/>
              </a:rPr>
              <a:t> создать репозиторий, выполнить операции: добавление файлов и папок в репозиторий, создание версий файлов, создание веток, слияние веток (подробнее в задании).</a:t>
            </a:r>
          </a:p>
          <a:p>
            <a:r>
              <a:rPr lang="ru-RU" sz="2400" dirty="0">
                <a:latin typeface="-apple-system"/>
              </a:rPr>
              <a:t>залить ваши лабораторные в репозиторий </a:t>
            </a:r>
            <a:r>
              <a:rPr lang="en-US" sz="2400">
                <a:latin typeface="-apple-system"/>
                <a:hlinkClick r:id="rId2"/>
              </a:rPr>
              <a:t>https://github.com/OrangeRedeng/Spring_2023</a:t>
            </a:r>
            <a:r>
              <a:rPr lang="en-US" sz="2400">
                <a:latin typeface="-apple-system"/>
              </a:rPr>
              <a:t> </a:t>
            </a:r>
            <a:endParaRPr lang="ru-RU" dirty="0"/>
          </a:p>
        </p:txBody>
      </p:sp>
    </p:spTree>
    <p:extLst>
      <p:ext uri="{BB962C8B-B14F-4D97-AF65-F5344CB8AC3E}">
        <p14:creationId xmlns:p14="http://schemas.microsoft.com/office/powerpoint/2010/main" val="404564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B4D26F-97D7-4DB7-9CED-B252D3F71CA2}"/>
              </a:ext>
            </a:extLst>
          </p:cNvPr>
          <p:cNvSpPr>
            <a:spLocks noGrp="1"/>
          </p:cNvSpPr>
          <p:nvPr>
            <p:ph type="title"/>
          </p:nvPr>
        </p:nvSpPr>
        <p:spPr>
          <a:xfrm>
            <a:off x="838199" y="-144442"/>
            <a:ext cx="10515600" cy="1325563"/>
          </a:xfrm>
        </p:spPr>
        <p:txBody>
          <a:bodyPr/>
          <a:lstStyle/>
          <a:p>
            <a:pPr algn="ctr"/>
            <a:r>
              <a:rPr lang="ru-RU" sz="3600" dirty="0">
                <a:latin typeface="-apple-system"/>
              </a:rPr>
              <a:t>Установка</a:t>
            </a:r>
            <a:r>
              <a:rPr lang="ru-RU" dirty="0"/>
              <a:t> </a:t>
            </a:r>
          </a:p>
        </p:txBody>
      </p:sp>
      <p:pic>
        <p:nvPicPr>
          <p:cNvPr id="5" name="Объект 4">
            <a:extLst>
              <a:ext uri="{FF2B5EF4-FFF2-40B4-BE49-F238E27FC236}">
                <a16:creationId xmlns:a16="http://schemas.microsoft.com/office/drawing/2014/main" id="{30424D17-638C-4A0B-B63A-23A7FD3C7B16}"/>
              </a:ext>
            </a:extLst>
          </p:cNvPr>
          <p:cNvPicPr>
            <a:picLocks noGrp="1" noChangeAspect="1"/>
          </p:cNvPicPr>
          <p:nvPr>
            <p:ph idx="1"/>
          </p:nvPr>
        </p:nvPicPr>
        <p:blipFill>
          <a:blip r:embed="rId2"/>
          <a:stretch>
            <a:fillRect/>
          </a:stretch>
        </p:blipFill>
        <p:spPr>
          <a:xfrm>
            <a:off x="1166674" y="905534"/>
            <a:ext cx="9858647" cy="5285374"/>
          </a:xfrm>
        </p:spPr>
      </p:pic>
      <p:sp>
        <p:nvSpPr>
          <p:cNvPr id="7" name="TextBox 6">
            <a:extLst>
              <a:ext uri="{FF2B5EF4-FFF2-40B4-BE49-F238E27FC236}">
                <a16:creationId xmlns:a16="http://schemas.microsoft.com/office/drawing/2014/main" id="{D051C212-09B5-4B3B-9AAB-A7C320CA7DA5}"/>
              </a:ext>
            </a:extLst>
          </p:cNvPr>
          <p:cNvSpPr txBox="1"/>
          <p:nvPr/>
        </p:nvSpPr>
        <p:spPr>
          <a:xfrm>
            <a:off x="397164" y="6255563"/>
            <a:ext cx="11453091" cy="430887"/>
          </a:xfrm>
          <a:prstGeom prst="rect">
            <a:avLst/>
          </a:prstGeom>
          <a:noFill/>
        </p:spPr>
        <p:txBody>
          <a:bodyPr wrap="square">
            <a:spAutoFit/>
          </a:bodyPr>
          <a:lstStyle/>
          <a:p>
            <a:pPr algn="ctr">
              <a:buNone/>
            </a:pPr>
            <a:r>
              <a:rPr lang="ru-RU" sz="2200" dirty="0">
                <a:latin typeface="-apple-system"/>
              </a:rPr>
              <a:t>Официальный сайт: </a:t>
            </a:r>
            <a:r>
              <a:rPr lang="en-US" sz="2200" dirty="0">
                <a:latin typeface="-apple-system"/>
                <a:hlinkClick r:id="rId3"/>
              </a:rPr>
              <a:t>http://git-scm.com/</a:t>
            </a:r>
            <a:r>
              <a:rPr lang="ru-RU" sz="2200" dirty="0">
                <a:latin typeface="-apple-system"/>
              </a:rPr>
              <a:t> (установочные параметры стандартные)</a:t>
            </a:r>
            <a:endParaRPr lang="en-US" sz="2200" dirty="0">
              <a:latin typeface="-apple-system"/>
            </a:endParaRPr>
          </a:p>
        </p:txBody>
      </p:sp>
    </p:spTree>
    <p:extLst>
      <p:ext uri="{BB962C8B-B14F-4D97-AF65-F5344CB8AC3E}">
        <p14:creationId xmlns:p14="http://schemas.microsoft.com/office/powerpoint/2010/main" val="406907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CA3580-9D90-4C8D-B5C9-216F980DA878}"/>
              </a:ext>
            </a:extLst>
          </p:cNvPr>
          <p:cNvSpPr>
            <a:spLocks noGrp="1"/>
          </p:cNvSpPr>
          <p:nvPr>
            <p:ph type="title"/>
          </p:nvPr>
        </p:nvSpPr>
        <p:spPr>
          <a:xfrm>
            <a:off x="838200" y="-133639"/>
            <a:ext cx="10515600" cy="1325563"/>
          </a:xfrm>
        </p:spPr>
        <p:txBody>
          <a:bodyPr>
            <a:normAutofit/>
          </a:bodyPr>
          <a:lstStyle/>
          <a:p>
            <a:pPr algn="ctr"/>
            <a:r>
              <a:rPr lang="ru-RU" sz="3600" dirty="0"/>
              <a:t>Командная строка </a:t>
            </a:r>
          </a:p>
        </p:txBody>
      </p:sp>
      <p:pic>
        <p:nvPicPr>
          <p:cNvPr id="5" name="Рисунок 4">
            <a:extLst>
              <a:ext uri="{FF2B5EF4-FFF2-40B4-BE49-F238E27FC236}">
                <a16:creationId xmlns:a16="http://schemas.microsoft.com/office/drawing/2014/main" id="{84756CB5-6BC4-4C1A-BB01-0C08AFB5DF7F}"/>
              </a:ext>
            </a:extLst>
          </p:cNvPr>
          <p:cNvPicPr>
            <a:picLocks noChangeAspect="1"/>
          </p:cNvPicPr>
          <p:nvPr/>
        </p:nvPicPr>
        <p:blipFill>
          <a:blip r:embed="rId2"/>
          <a:stretch>
            <a:fillRect/>
          </a:stretch>
        </p:blipFill>
        <p:spPr>
          <a:xfrm>
            <a:off x="745837" y="1565503"/>
            <a:ext cx="2495550" cy="2876550"/>
          </a:xfrm>
          <a:prstGeom prst="rect">
            <a:avLst/>
          </a:prstGeom>
        </p:spPr>
      </p:pic>
      <p:pic>
        <p:nvPicPr>
          <p:cNvPr id="7" name="Рисунок 6">
            <a:extLst>
              <a:ext uri="{FF2B5EF4-FFF2-40B4-BE49-F238E27FC236}">
                <a16:creationId xmlns:a16="http://schemas.microsoft.com/office/drawing/2014/main" id="{86BCCBAC-F063-4DCF-92A7-723A8093419A}"/>
              </a:ext>
            </a:extLst>
          </p:cNvPr>
          <p:cNvPicPr>
            <a:picLocks noChangeAspect="1"/>
          </p:cNvPicPr>
          <p:nvPr/>
        </p:nvPicPr>
        <p:blipFill>
          <a:blip r:embed="rId3"/>
          <a:stretch>
            <a:fillRect/>
          </a:stretch>
        </p:blipFill>
        <p:spPr>
          <a:xfrm>
            <a:off x="4541259" y="961016"/>
            <a:ext cx="6415377" cy="4085524"/>
          </a:xfrm>
          <a:prstGeom prst="rect">
            <a:avLst/>
          </a:prstGeom>
        </p:spPr>
      </p:pic>
      <p:sp>
        <p:nvSpPr>
          <p:cNvPr id="9" name="TextBox 8">
            <a:extLst>
              <a:ext uri="{FF2B5EF4-FFF2-40B4-BE49-F238E27FC236}">
                <a16:creationId xmlns:a16="http://schemas.microsoft.com/office/drawing/2014/main" id="{AAF42F5C-826D-4C1C-A4A9-B7834C4A612F}"/>
              </a:ext>
            </a:extLst>
          </p:cNvPr>
          <p:cNvSpPr txBox="1"/>
          <p:nvPr/>
        </p:nvSpPr>
        <p:spPr>
          <a:xfrm>
            <a:off x="674255" y="5173709"/>
            <a:ext cx="11379200" cy="1446550"/>
          </a:xfrm>
          <a:prstGeom prst="rect">
            <a:avLst/>
          </a:prstGeom>
          <a:noFill/>
        </p:spPr>
        <p:txBody>
          <a:bodyPr wrap="square">
            <a:spAutoFit/>
          </a:bodyPr>
          <a:lstStyle/>
          <a:p>
            <a:pPr indent="0">
              <a:buNone/>
            </a:pPr>
            <a:r>
              <a:rPr lang="ru-RU" sz="2200" dirty="0">
                <a:latin typeface="-apple-system"/>
              </a:rPr>
              <a:t>Навигация по файловой системе: команда </a:t>
            </a:r>
            <a:r>
              <a:rPr lang="en-US" sz="2200" b="1" dirty="0">
                <a:latin typeface="-apple-system"/>
              </a:rPr>
              <a:t>cd</a:t>
            </a:r>
            <a:r>
              <a:rPr lang="ru-RU" sz="2200" dirty="0">
                <a:latin typeface="-apple-system"/>
              </a:rPr>
              <a:t>(использование: </a:t>
            </a:r>
            <a:r>
              <a:rPr lang="en-US" sz="2200" dirty="0">
                <a:latin typeface="-apple-system"/>
              </a:rPr>
              <a:t>cd</a:t>
            </a:r>
            <a:r>
              <a:rPr lang="ru-RU" sz="2200" dirty="0">
                <a:latin typeface="-apple-system"/>
              </a:rPr>
              <a:t>&lt;путь к папке&gt;)</a:t>
            </a:r>
            <a:br>
              <a:rPr lang="ru-RU" sz="2200" dirty="0">
                <a:latin typeface="-apple-system"/>
              </a:rPr>
            </a:br>
            <a:r>
              <a:rPr lang="ru-RU" sz="2200" dirty="0">
                <a:latin typeface="-apple-system"/>
              </a:rPr>
              <a:t>Посмотреть содержимое папки: команда </a:t>
            </a:r>
            <a:r>
              <a:rPr lang="en-US" sz="2200" b="1" dirty="0">
                <a:latin typeface="-apple-system"/>
              </a:rPr>
              <a:t>ls</a:t>
            </a:r>
            <a:br>
              <a:rPr lang="ru-RU" sz="2200" dirty="0">
                <a:latin typeface="-apple-system"/>
              </a:rPr>
            </a:br>
            <a:r>
              <a:rPr lang="ru-RU" sz="2200" dirty="0">
                <a:latin typeface="-apple-system"/>
              </a:rPr>
              <a:t>Создать папку: команда </a:t>
            </a:r>
            <a:r>
              <a:rPr lang="en-US" sz="2200" b="1" dirty="0" err="1">
                <a:latin typeface="-apple-system"/>
              </a:rPr>
              <a:t>mkdir</a:t>
            </a:r>
            <a:r>
              <a:rPr lang="ru-RU" sz="2200" dirty="0">
                <a:latin typeface="-apple-system"/>
              </a:rPr>
              <a:t> (использование: </a:t>
            </a:r>
            <a:r>
              <a:rPr lang="en-US" sz="2200" dirty="0" err="1">
                <a:latin typeface="-apple-system"/>
              </a:rPr>
              <a:t>mkdir</a:t>
            </a:r>
            <a:r>
              <a:rPr lang="ru-RU" sz="2200" dirty="0">
                <a:latin typeface="-apple-system"/>
              </a:rPr>
              <a:t>&lt;имя папки&gt;)</a:t>
            </a:r>
            <a:br>
              <a:rPr lang="ru-RU" sz="2200" dirty="0">
                <a:latin typeface="-apple-system"/>
              </a:rPr>
            </a:br>
            <a:r>
              <a:rPr lang="ru-RU" sz="2200" dirty="0">
                <a:latin typeface="-apple-system"/>
              </a:rPr>
              <a:t>Создать файл: команда </a:t>
            </a:r>
            <a:r>
              <a:rPr lang="en-US" sz="2200" b="1" dirty="0">
                <a:latin typeface="-apple-system"/>
              </a:rPr>
              <a:t>touch</a:t>
            </a:r>
            <a:r>
              <a:rPr lang="ru-RU" sz="2200" dirty="0">
                <a:latin typeface="-apple-system"/>
              </a:rPr>
              <a:t> (использование: </a:t>
            </a:r>
            <a:r>
              <a:rPr lang="en-US" sz="2200" dirty="0">
                <a:latin typeface="-apple-system"/>
              </a:rPr>
              <a:t>touch</a:t>
            </a:r>
            <a:r>
              <a:rPr lang="ru-RU" sz="2200" dirty="0">
                <a:latin typeface="-apple-system"/>
              </a:rPr>
              <a:t>&lt;имя файла&gt;)</a:t>
            </a:r>
          </a:p>
        </p:txBody>
      </p:sp>
      <p:cxnSp>
        <p:nvCxnSpPr>
          <p:cNvPr id="11" name="Прямая со стрелкой 10">
            <a:extLst>
              <a:ext uri="{FF2B5EF4-FFF2-40B4-BE49-F238E27FC236}">
                <a16:creationId xmlns:a16="http://schemas.microsoft.com/office/drawing/2014/main" id="{8DF9C38C-0806-4ED9-9B8A-D6959EEC37E8}"/>
              </a:ext>
            </a:extLst>
          </p:cNvPr>
          <p:cNvCxnSpPr>
            <a:endCxn id="7" idx="1"/>
          </p:cNvCxnSpPr>
          <p:nvPr/>
        </p:nvCxnSpPr>
        <p:spPr>
          <a:xfrm flipV="1">
            <a:off x="3241387" y="3003778"/>
            <a:ext cx="1299872" cy="256658"/>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6108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B120F7-2E56-46E7-8CB2-E5BACEC14AD6}"/>
              </a:ext>
            </a:extLst>
          </p:cNvPr>
          <p:cNvSpPr>
            <a:spLocks noGrp="1"/>
          </p:cNvSpPr>
          <p:nvPr>
            <p:ph type="title"/>
          </p:nvPr>
        </p:nvSpPr>
        <p:spPr/>
        <p:txBody>
          <a:bodyPr/>
          <a:lstStyle/>
          <a:p>
            <a:r>
              <a:rPr lang="ru-RU" dirty="0"/>
              <a:t>Основные команды</a:t>
            </a:r>
          </a:p>
        </p:txBody>
      </p:sp>
      <p:sp>
        <p:nvSpPr>
          <p:cNvPr id="3" name="Объект 2">
            <a:extLst>
              <a:ext uri="{FF2B5EF4-FFF2-40B4-BE49-F238E27FC236}">
                <a16:creationId xmlns:a16="http://schemas.microsoft.com/office/drawing/2014/main" id="{833C47B5-9806-4984-A732-8591F4FA4A2A}"/>
              </a:ext>
            </a:extLst>
          </p:cNvPr>
          <p:cNvSpPr>
            <a:spLocks noGrp="1"/>
          </p:cNvSpPr>
          <p:nvPr>
            <p:ph idx="1"/>
          </p:nvPr>
        </p:nvSpPr>
        <p:spPr/>
        <p:txBody>
          <a:bodyPr>
            <a:normAutofit fontScale="85000" lnSpcReduction="20000"/>
          </a:bodyPr>
          <a:lstStyle/>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clone – </a:t>
            </a:r>
            <a:r>
              <a:rPr lang="ru-RU" sz="3000" dirty="0">
                <a:latin typeface="-apple-system"/>
              </a:rPr>
              <a:t>клонирование репозитория </a:t>
            </a:r>
            <a:endParaRPr lang="en-US"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b="0" i="0" dirty="0">
                <a:effectLst/>
                <a:latin typeface="-apple-system"/>
              </a:rPr>
              <a:t>git status</a:t>
            </a:r>
            <a:r>
              <a:rPr lang="ru-RU" sz="3000" b="0" i="0" dirty="0">
                <a:effectLst/>
                <a:latin typeface="-apple-system"/>
              </a:rPr>
              <a:t> – проверка статуса репозитория </a:t>
            </a:r>
            <a:endParaRPr lang="ru-RU"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add – </a:t>
            </a:r>
            <a:r>
              <a:rPr lang="ru-RU" sz="3000" dirty="0">
                <a:latin typeface="-apple-system"/>
              </a:rPr>
              <a:t>добавление изменений из индекса</a:t>
            </a: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reset – </a:t>
            </a:r>
            <a:r>
              <a:rPr lang="ru-RU" sz="3000" dirty="0">
                <a:latin typeface="-apple-system"/>
              </a:rPr>
              <a:t>удаление изменений из индекса</a:t>
            </a: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commit – </a:t>
            </a:r>
            <a:r>
              <a:rPr lang="ru-RU" sz="3000" dirty="0">
                <a:latin typeface="-apple-system"/>
              </a:rPr>
              <a:t>зафиксировать в коммите проиндексированные изменения</a:t>
            </a: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tag – </a:t>
            </a:r>
            <a:r>
              <a:rPr lang="ru-RU" sz="3000" dirty="0">
                <a:latin typeface="-apple-system"/>
              </a:rPr>
              <a:t>создать тег с указанным именем на коммите</a:t>
            </a:r>
            <a:endParaRPr lang="en-US"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branch – </a:t>
            </a:r>
            <a:r>
              <a:rPr lang="ru-RU" sz="3000" dirty="0">
                <a:latin typeface="-apple-system"/>
              </a:rPr>
              <a:t>показать список веток </a:t>
            </a:r>
            <a:endParaRPr lang="en-US"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merge</a:t>
            </a:r>
            <a:r>
              <a:rPr lang="ru-RU" sz="3000" dirty="0">
                <a:latin typeface="-apple-system"/>
              </a:rPr>
              <a:t> – слияние веток </a:t>
            </a:r>
            <a:endParaRPr lang="en-US" sz="3000" dirty="0">
              <a:latin typeface="-apple-system"/>
            </a:endParaRPr>
          </a:p>
          <a:p>
            <a:pPr marL="0" indent="0">
              <a:lnSpc>
                <a:spcPct val="100000"/>
              </a:lnSpc>
              <a:spcBef>
                <a:spcPct val="20000"/>
              </a:spcBef>
              <a:buNone/>
              <a:defRPr/>
            </a:pPr>
            <a:r>
              <a:rPr lang="en-US" sz="3000" dirty="0">
                <a:latin typeface="-apple-system"/>
              </a:rPr>
              <a:t>git pull – </a:t>
            </a:r>
            <a:r>
              <a:rPr lang="ru-RU" sz="3000" dirty="0">
                <a:latin typeface="-apple-system"/>
              </a:rPr>
              <a:t>влить изменения в локальный репозиторий </a:t>
            </a:r>
            <a:endParaRPr lang="en-US" sz="3000" dirty="0">
              <a:latin typeface="-apple-system"/>
            </a:endParaRPr>
          </a:p>
          <a:p>
            <a:pPr marL="0" marR="0" lvl="0" indent="0" algn="l" defTabSz="914400" rtl="0" eaLnBrk="1" fontAlgn="auto" latinLnBrk="0" hangingPunct="1">
              <a:lnSpc>
                <a:spcPct val="100000"/>
              </a:lnSpc>
              <a:spcBef>
                <a:spcPct val="20000"/>
              </a:spcBef>
              <a:spcAft>
                <a:spcPts val="0"/>
              </a:spcAft>
              <a:buClrTx/>
              <a:buSzTx/>
              <a:buNone/>
              <a:tabLst/>
              <a:defRPr/>
            </a:pPr>
            <a:r>
              <a:rPr lang="en-US" sz="3000" dirty="0">
                <a:latin typeface="-apple-system"/>
              </a:rPr>
              <a:t>git push </a:t>
            </a:r>
            <a:r>
              <a:rPr lang="ru-RU" sz="3000" dirty="0">
                <a:latin typeface="-apple-system"/>
              </a:rPr>
              <a:t>– влить изменения в удаленный репозиторий</a:t>
            </a:r>
            <a:endParaRPr lang="en-US" sz="3000" dirty="0">
              <a:latin typeface="-apple-system"/>
            </a:endParaRPr>
          </a:p>
          <a:p>
            <a:endParaRPr lang="ru-RU" dirty="0"/>
          </a:p>
        </p:txBody>
      </p:sp>
    </p:spTree>
    <p:extLst>
      <p:ext uri="{BB962C8B-B14F-4D97-AF65-F5344CB8AC3E}">
        <p14:creationId xmlns:p14="http://schemas.microsoft.com/office/powerpoint/2010/main" val="3971329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Объект 8">
            <a:extLst>
              <a:ext uri="{FF2B5EF4-FFF2-40B4-BE49-F238E27FC236}">
                <a16:creationId xmlns:a16="http://schemas.microsoft.com/office/drawing/2014/main" id="{1215AE8E-E2E2-4D94-BAAC-9E64E1E2E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927" y="633435"/>
            <a:ext cx="8368145" cy="5591129"/>
          </a:xfrm>
        </p:spPr>
      </p:pic>
    </p:spTree>
    <p:extLst>
      <p:ext uri="{BB962C8B-B14F-4D97-AF65-F5344CB8AC3E}">
        <p14:creationId xmlns:p14="http://schemas.microsoft.com/office/powerpoint/2010/main" val="2562185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78F3D8-B6DE-4797-AE80-34829B7E19F9}"/>
              </a:ext>
            </a:extLst>
          </p:cNvPr>
          <p:cNvSpPr>
            <a:spLocks noGrp="1"/>
          </p:cNvSpPr>
          <p:nvPr>
            <p:ph type="title"/>
          </p:nvPr>
        </p:nvSpPr>
        <p:spPr/>
        <p:txBody>
          <a:bodyPr/>
          <a:lstStyle/>
          <a:p>
            <a:r>
              <a:rPr lang="ru-RU" dirty="0"/>
              <a:t>Полезные ссылки</a:t>
            </a:r>
          </a:p>
        </p:txBody>
      </p:sp>
      <p:sp>
        <p:nvSpPr>
          <p:cNvPr id="3" name="Объект 2">
            <a:extLst>
              <a:ext uri="{FF2B5EF4-FFF2-40B4-BE49-F238E27FC236}">
                <a16:creationId xmlns:a16="http://schemas.microsoft.com/office/drawing/2014/main" id="{D3E8EEB0-0D3A-470E-BCF6-2C53FB91496F}"/>
              </a:ext>
            </a:extLst>
          </p:cNvPr>
          <p:cNvSpPr>
            <a:spLocks noGrp="1"/>
          </p:cNvSpPr>
          <p:nvPr>
            <p:ph idx="1"/>
          </p:nvPr>
        </p:nvSpPr>
        <p:spPr/>
        <p:txBody>
          <a:bodyPr/>
          <a:lstStyle/>
          <a:p>
            <a:r>
              <a:rPr lang="en-US" dirty="0">
                <a:hlinkClick r:id="rId2"/>
              </a:rPr>
              <a:t>https://habr.com/ru/sandbox/156522/</a:t>
            </a:r>
            <a:r>
              <a:rPr lang="ru-RU" dirty="0"/>
              <a:t> - основные понятия </a:t>
            </a:r>
          </a:p>
          <a:p>
            <a:r>
              <a:rPr lang="en-US" dirty="0">
                <a:hlinkClick r:id="rId3"/>
              </a:rPr>
              <a:t>https://habr.com/ru/post/541258/</a:t>
            </a:r>
            <a:r>
              <a:rPr lang="ru-RU" dirty="0"/>
              <a:t> - </a:t>
            </a:r>
            <a:r>
              <a:rPr lang="en-US" dirty="0"/>
              <a:t>Git </a:t>
            </a:r>
            <a:r>
              <a:rPr lang="ru-RU" dirty="0"/>
              <a:t>для новичков </a:t>
            </a:r>
          </a:p>
          <a:p>
            <a:r>
              <a:rPr lang="en-US" dirty="0">
                <a:hlinkClick r:id="rId4"/>
              </a:rPr>
              <a:t>https://github.com/cyberspacedk/Git-commands</a:t>
            </a:r>
            <a:r>
              <a:rPr lang="ru-RU" dirty="0"/>
              <a:t> - шпаргалка по командам </a:t>
            </a:r>
            <a:r>
              <a:rPr lang="en-US" dirty="0"/>
              <a:t>git</a:t>
            </a:r>
            <a:endParaRPr lang="ru-RU" dirty="0"/>
          </a:p>
        </p:txBody>
      </p:sp>
    </p:spTree>
    <p:extLst>
      <p:ext uri="{BB962C8B-B14F-4D97-AF65-F5344CB8AC3E}">
        <p14:creationId xmlns:p14="http://schemas.microsoft.com/office/powerpoint/2010/main" val="106134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D349C6B-3932-465F-B51D-513631917430}"/>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18596"/>
          <a:stretch/>
        </p:blipFill>
        <p:spPr>
          <a:xfrm>
            <a:off x="4120731" y="4082471"/>
            <a:ext cx="4689446" cy="2698785"/>
          </a:xfrm>
          <a:prstGeom prst="rect">
            <a:avLst/>
          </a:prstGeom>
        </p:spPr>
      </p:pic>
      <p:sp>
        <p:nvSpPr>
          <p:cNvPr id="2" name="Заголовок 1">
            <a:extLst>
              <a:ext uri="{FF2B5EF4-FFF2-40B4-BE49-F238E27FC236}">
                <a16:creationId xmlns:a16="http://schemas.microsoft.com/office/drawing/2014/main" id="{232A7ADC-74DA-46CA-BBBF-B298C454E041}"/>
              </a:ext>
            </a:extLst>
          </p:cNvPr>
          <p:cNvSpPr>
            <a:spLocks noGrp="1"/>
          </p:cNvSpPr>
          <p:nvPr>
            <p:ph type="title"/>
          </p:nvPr>
        </p:nvSpPr>
        <p:spPr>
          <a:xfrm>
            <a:off x="838200" y="0"/>
            <a:ext cx="10515600" cy="1325563"/>
          </a:xfrm>
        </p:spPr>
        <p:txBody>
          <a:bodyPr>
            <a:normAutofit/>
          </a:bodyPr>
          <a:lstStyle/>
          <a:p>
            <a:pPr algn="ctr"/>
            <a:r>
              <a:rPr lang="ru-RU" sz="3600" dirty="0">
                <a:latin typeface="-apple-system"/>
              </a:rPr>
              <a:t>Что такое система контроля версий? </a:t>
            </a:r>
          </a:p>
        </p:txBody>
      </p:sp>
      <p:sp>
        <p:nvSpPr>
          <p:cNvPr id="3" name="Объект 2">
            <a:extLst>
              <a:ext uri="{FF2B5EF4-FFF2-40B4-BE49-F238E27FC236}">
                <a16:creationId xmlns:a16="http://schemas.microsoft.com/office/drawing/2014/main" id="{83CB0D40-EA47-4470-8480-00DDD5DF64C0}"/>
              </a:ext>
            </a:extLst>
          </p:cNvPr>
          <p:cNvSpPr>
            <a:spLocks noGrp="1"/>
          </p:cNvSpPr>
          <p:nvPr>
            <p:ph idx="1"/>
          </p:nvPr>
        </p:nvSpPr>
        <p:spPr>
          <a:xfrm>
            <a:off x="838200" y="1325563"/>
            <a:ext cx="10515600" cy="4351338"/>
          </a:xfrm>
        </p:spPr>
        <p:txBody>
          <a:bodyPr>
            <a:normAutofit/>
          </a:bodyPr>
          <a:lstStyle/>
          <a:p>
            <a:pPr marL="0" indent="0">
              <a:buNone/>
            </a:pPr>
            <a:r>
              <a:rPr lang="ru-RU" sz="2200" b="1" dirty="0">
                <a:solidFill>
                  <a:srgbClr val="111111"/>
                </a:solidFill>
                <a:latin typeface="-apple-system"/>
              </a:rPr>
              <a:t>С</a:t>
            </a:r>
            <a:r>
              <a:rPr lang="ru-RU" sz="2200" b="1" i="0" dirty="0">
                <a:solidFill>
                  <a:srgbClr val="111111"/>
                </a:solidFill>
                <a:effectLst/>
                <a:latin typeface="-apple-system"/>
              </a:rPr>
              <a:t>истема контроля версий </a:t>
            </a:r>
            <a:r>
              <a:rPr lang="ru-RU" sz="2200" b="0" i="0" dirty="0">
                <a:solidFill>
                  <a:srgbClr val="111111"/>
                </a:solidFill>
                <a:effectLst/>
                <a:latin typeface="-apple-system"/>
              </a:rPr>
              <a:t>– это система, записывающая изменения в файл или набор файлов в течение времени и позволяющая вернуться позже к определенной версии.</a:t>
            </a:r>
          </a:p>
          <a:p>
            <a:pPr marL="0" indent="0">
              <a:buNone/>
            </a:pPr>
            <a:r>
              <a:rPr lang="ru-RU" sz="2200" b="0" i="0" dirty="0">
                <a:solidFill>
                  <a:srgbClr val="111111"/>
                </a:solidFill>
                <a:effectLst/>
                <a:latin typeface="-apple-system"/>
              </a:rPr>
              <a:t>Задачи</a:t>
            </a:r>
            <a:r>
              <a:rPr lang="en-US" sz="2200" b="0" i="0" dirty="0">
                <a:solidFill>
                  <a:srgbClr val="111111"/>
                </a:solidFill>
                <a:effectLst/>
                <a:latin typeface="-apple-system"/>
              </a:rPr>
              <a:t>:</a:t>
            </a:r>
            <a:endParaRPr lang="ru-RU" sz="2200" b="0" i="0" dirty="0">
              <a:solidFill>
                <a:srgbClr val="111111"/>
              </a:solidFill>
              <a:effectLst/>
              <a:latin typeface="-apple-system"/>
            </a:endParaRPr>
          </a:p>
          <a:p>
            <a:r>
              <a:rPr lang="ru-RU" sz="2200" dirty="0">
                <a:latin typeface="-apple-system"/>
              </a:rPr>
              <a:t>хранение всех выполненных изменений, возможность посмотреть кем и когда они были выполнены, возможность «откатить» неудачные изменения</a:t>
            </a:r>
          </a:p>
          <a:p>
            <a:r>
              <a:rPr lang="ru-RU" sz="2200" dirty="0">
                <a:latin typeface="-apple-system"/>
              </a:rPr>
              <a:t>возможность параллельной и независимой работы над данными</a:t>
            </a:r>
          </a:p>
          <a:p>
            <a:r>
              <a:rPr lang="ru-RU" sz="2200" dirty="0">
                <a:latin typeface="-apple-system"/>
              </a:rPr>
              <a:t>возможность использовать изменения выполненные другими членами команды</a:t>
            </a:r>
          </a:p>
          <a:p>
            <a:pPr marL="0" indent="0">
              <a:buNone/>
            </a:pPr>
            <a:r>
              <a:rPr lang="ru-RU" sz="2200" dirty="0">
                <a:latin typeface="-apple-system"/>
              </a:rPr>
              <a:t>Основное применение систем контроля версий: </a:t>
            </a:r>
          </a:p>
          <a:p>
            <a:pPr marL="0" indent="0">
              <a:buNone/>
            </a:pPr>
            <a:r>
              <a:rPr lang="ru-RU" sz="2200" b="1" dirty="0">
                <a:latin typeface="-apple-system"/>
              </a:rPr>
              <a:t>организация работы группы программистов над проектом</a:t>
            </a:r>
            <a:endParaRPr lang="ru-RU" sz="2200" dirty="0">
              <a:latin typeface="-apple-system"/>
            </a:endParaRPr>
          </a:p>
          <a:p>
            <a:endParaRPr lang="ru-RU" sz="2800" dirty="0"/>
          </a:p>
          <a:p>
            <a:endParaRPr lang="ru-RU" dirty="0"/>
          </a:p>
        </p:txBody>
      </p:sp>
    </p:spTree>
    <p:extLst>
      <p:ext uri="{BB962C8B-B14F-4D97-AF65-F5344CB8AC3E}">
        <p14:creationId xmlns:p14="http://schemas.microsoft.com/office/powerpoint/2010/main" val="279464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22DD6-65F6-4A20-8186-215D05A8318A}"/>
              </a:ext>
            </a:extLst>
          </p:cNvPr>
          <p:cNvSpPr>
            <a:spLocks noGrp="1"/>
          </p:cNvSpPr>
          <p:nvPr>
            <p:ph type="title"/>
          </p:nvPr>
        </p:nvSpPr>
        <p:spPr>
          <a:xfrm>
            <a:off x="838200" y="357836"/>
            <a:ext cx="10515600" cy="1325563"/>
          </a:xfrm>
        </p:spPr>
        <p:txBody>
          <a:bodyPr>
            <a:normAutofit/>
          </a:bodyPr>
          <a:lstStyle/>
          <a:p>
            <a:pPr algn="ctr"/>
            <a:r>
              <a:rPr lang="ru-RU" sz="3600" dirty="0">
                <a:latin typeface="-apple-system"/>
              </a:rPr>
              <a:t>Виды СКВ</a:t>
            </a:r>
            <a:r>
              <a:rPr lang="en-US" sz="3600" dirty="0">
                <a:latin typeface="-apple-system"/>
              </a:rPr>
              <a:t>: </a:t>
            </a:r>
            <a:r>
              <a:rPr lang="en-US" sz="3600" b="1" i="0" dirty="0">
                <a:solidFill>
                  <a:srgbClr val="111111"/>
                </a:solidFill>
                <a:effectLst/>
                <a:latin typeface="-apple-system"/>
              </a:rPr>
              <a:t>Copy-paste</a:t>
            </a:r>
            <a:endParaRPr lang="ru-RU" sz="3600" b="1" dirty="0">
              <a:latin typeface="-apple-system"/>
            </a:endParaRPr>
          </a:p>
        </p:txBody>
      </p:sp>
      <p:sp>
        <p:nvSpPr>
          <p:cNvPr id="3" name="Объект 2">
            <a:extLst>
              <a:ext uri="{FF2B5EF4-FFF2-40B4-BE49-F238E27FC236}">
                <a16:creationId xmlns:a16="http://schemas.microsoft.com/office/drawing/2014/main" id="{8FE7C9DB-2D84-4918-B7BB-3AA54FBC6BE6}"/>
              </a:ext>
            </a:extLst>
          </p:cNvPr>
          <p:cNvSpPr>
            <a:spLocks noGrp="1"/>
          </p:cNvSpPr>
          <p:nvPr>
            <p:ph idx="1"/>
          </p:nvPr>
        </p:nvSpPr>
        <p:spPr>
          <a:xfrm>
            <a:off x="4167908" y="2286287"/>
            <a:ext cx="7573819" cy="4068330"/>
          </a:xfrm>
        </p:spPr>
        <p:txBody>
          <a:bodyPr>
            <a:normAutofit/>
          </a:bodyPr>
          <a:lstStyle/>
          <a:p>
            <a:pPr marL="0" indent="0">
              <a:buNone/>
            </a:pPr>
            <a:r>
              <a:rPr lang="ru-RU" sz="2200" b="0" i="0" dirty="0">
                <a:solidFill>
                  <a:srgbClr val="111111"/>
                </a:solidFill>
                <a:effectLst/>
                <a:latin typeface="-apple-system"/>
              </a:rPr>
              <a:t>Известный метод при применении к данной задаче может выглядеть следующим образом: будем называть файлы по шаблону </a:t>
            </a:r>
            <a:r>
              <a:rPr lang="ru-RU" sz="2200" b="0" i="0" dirty="0" err="1">
                <a:solidFill>
                  <a:srgbClr val="111111"/>
                </a:solidFill>
                <a:effectLst/>
                <a:latin typeface="-apple-system"/>
              </a:rPr>
              <a:t>filename</a:t>
            </a:r>
            <a:r>
              <a:rPr lang="ru-RU" sz="2200" b="0" i="0" dirty="0">
                <a:solidFill>
                  <a:srgbClr val="111111"/>
                </a:solidFill>
                <a:effectLst/>
                <a:latin typeface="-apple-system"/>
              </a:rPr>
              <a:t>_{</a:t>
            </a:r>
            <a:r>
              <a:rPr lang="ru-RU" sz="2200" b="0" i="0" dirty="0" err="1">
                <a:solidFill>
                  <a:srgbClr val="111111"/>
                </a:solidFill>
                <a:effectLst/>
                <a:latin typeface="-apple-system"/>
              </a:rPr>
              <a:t>version</a:t>
            </a:r>
            <a:r>
              <a:rPr lang="ru-RU" sz="2200" b="0" i="0" dirty="0">
                <a:solidFill>
                  <a:srgbClr val="111111"/>
                </a:solidFill>
                <a:effectLst/>
                <a:latin typeface="-apple-system"/>
              </a:rPr>
              <a:t>}, возможно с добавлением времени создания или изменения.</a:t>
            </a:r>
            <a:br>
              <a:rPr lang="ru-RU" sz="2200" dirty="0">
                <a:latin typeface="-apple-system"/>
              </a:rPr>
            </a:br>
            <a:br>
              <a:rPr lang="ru-RU" sz="2200" dirty="0">
                <a:latin typeface="-apple-system"/>
              </a:rPr>
            </a:br>
            <a:r>
              <a:rPr lang="ru-RU" sz="2200" b="0" i="0" dirty="0">
                <a:solidFill>
                  <a:srgbClr val="111111"/>
                </a:solidFill>
                <a:effectLst/>
                <a:latin typeface="-apple-system"/>
              </a:rPr>
              <a:t>Данный способ является очень простым, но он подвержен различным ошибкам: можно случайно изменить не тот файл, можно скопировать не из той директории (ведь именно так переносятся файлы в этой модели).</a:t>
            </a:r>
            <a:endParaRPr lang="ru-RU" sz="2200" dirty="0">
              <a:latin typeface="-apple-system"/>
            </a:endParaRPr>
          </a:p>
        </p:txBody>
      </p:sp>
      <p:pic>
        <p:nvPicPr>
          <p:cNvPr id="5" name="Рисунок 4">
            <a:extLst>
              <a:ext uri="{FF2B5EF4-FFF2-40B4-BE49-F238E27FC236}">
                <a16:creationId xmlns:a16="http://schemas.microsoft.com/office/drawing/2014/main" id="{1008FA4B-7AFC-4F54-B67B-0EFD1CCE29DB}"/>
              </a:ext>
            </a:extLst>
          </p:cNvPr>
          <p:cNvPicPr>
            <a:picLocks noChangeAspect="1"/>
          </p:cNvPicPr>
          <p:nvPr/>
        </p:nvPicPr>
        <p:blipFill rotWithShape="1">
          <a:blip r:embed="rId2">
            <a:extLst>
              <a:ext uri="{28A0092B-C50C-407E-A947-70E740481C1C}">
                <a14:useLocalDpi xmlns:a14="http://schemas.microsoft.com/office/drawing/2010/main" val="0"/>
              </a:ext>
            </a:extLst>
          </a:blip>
          <a:srcRect l="14030" t="16282" r="13604" b="20269"/>
          <a:stretch/>
        </p:blipFill>
        <p:spPr>
          <a:xfrm>
            <a:off x="838200" y="2434069"/>
            <a:ext cx="2676571" cy="2477324"/>
          </a:xfrm>
          <a:prstGeom prst="rect">
            <a:avLst/>
          </a:prstGeom>
        </p:spPr>
      </p:pic>
    </p:spTree>
    <p:extLst>
      <p:ext uri="{BB962C8B-B14F-4D97-AF65-F5344CB8AC3E}">
        <p14:creationId xmlns:p14="http://schemas.microsoft.com/office/powerpoint/2010/main" val="186402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E4E8F1-7546-4AB7-976B-F2DFB25AE231}"/>
              </a:ext>
            </a:extLst>
          </p:cNvPr>
          <p:cNvSpPr>
            <a:spLocks noGrp="1"/>
          </p:cNvSpPr>
          <p:nvPr>
            <p:ph type="title"/>
          </p:nvPr>
        </p:nvSpPr>
        <p:spPr>
          <a:xfrm>
            <a:off x="838200" y="-105930"/>
            <a:ext cx="10515600" cy="1325563"/>
          </a:xfrm>
        </p:spPr>
        <p:txBody>
          <a:bodyPr>
            <a:normAutofit/>
          </a:bodyPr>
          <a:lstStyle/>
          <a:p>
            <a:pPr algn="ctr"/>
            <a:r>
              <a:rPr lang="ru-RU" sz="3600" b="0" i="0" dirty="0">
                <a:solidFill>
                  <a:srgbClr val="111111"/>
                </a:solidFill>
                <a:effectLst/>
                <a:latin typeface="-apple-system"/>
              </a:rPr>
              <a:t>Локальная система контроля версий</a:t>
            </a:r>
            <a:endParaRPr lang="ru-RU" sz="3600" dirty="0">
              <a:latin typeface="-apple-system"/>
            </a:endParaRPr>
          </a:p>
        </p:txBody>
      </p:sp>
      <p:sp>
        <p:nvSpPr>
          <p:cNvPr id="3" name="Объект 2">
            <a:extLst>
              <a:ext uri="{FF2B5EF4-FFF2-40B4-BE49-F238E27FC236}">
                <a16:creationId xmlns:a16="http://schemas.microsoft.com/office/drawing/2014/main" id="{DC920F06-29A5-4112-9C1A-EBEDF19A9718}"/>
              </a:ext>
            </a:extLst>
          </p:cNvPr>
          <p:cNvSpPr>
            <a:spLocks noGrp="1"/>
          </p:cNvSpPr>
          <p:nvPr>
            <p:ph idx="1"/>
          </p:nvPr>
        </p:nvSpPr>
        <p:spPr>
          <a:xfrm>
            <a:off x="4149118" y="1376219"/>
            <a:ext cx="7779327" cy="5481781"/>
          </a:xfrm>
        </p:spPr>
        <p:txBody>
          <a:bodyPr>
            <a:normAutofit/>
          </a:bodyPr>
          <a:lstStyle/>
          <a:p>
            <a:pPr marL="0" indent="0">
              <a:buNone/>
            </a:pPr>
            <a:r>
              <a:rPr lang="ru-RU" sz="2200" b="0" i="0" dirty="0">
                <a:solidFill>
                  <a:srgbClr val="111111"/>
                </a:solidFill>
                <a:effectLst/>
                <a:latin typeface="-apple-system"/>
              </a:rPr>
              <a:t>Следующим шагом в развитии систем контроля - </a:t>
            </a:r>
            <a:r>
              <a:rPr lang="ru-RU" sz="2200" b="1" i="0" dirty="0">
                <a:solidFill>
                  <a:srgbClr val="111111"/>
                </a:solidFill>
                <a:effectLst/>
                <a:latin typeface="-apple-system"/>
              </a:rPr>
              <a:t>локальные системы контроля версий</a:t>
            </a:r>
            <a:r>
              <a:rPr lang="ru-RU" sz="2200" b="0" i="0" dirty="0">
                <a:solidFill>
                  <a:srgbClr val="111111"/>
                </a:solidFill>
                <a:effectLst/>
                <a:latin typeface="-apple-system"/>
              </a:rPr>
              <a:t>. Они представляли из себя простейшую базу данных, которая хранит записи обо всех изменениях в файлах.</a:t>
            </a:r>
            <a:br>
              <a:rPr lang="ru-RU" sz="2200" dirty="0"/>
            </a:br>
            <a:br>
              <a:rPr lang="ru-RU" sz="2200" dirty="0"/>
            </a:br>
            <a:r>
              <a:rPr lang="ru-RU" sz="2200" b="0" i="0" dirty="0">
                <a:solidFill>
                  <a:srgbClr val="111111"/>
                </a:solidFill>
                <a:effectLst/>
                <a:latin typeface="-apple-system"/>
              </a:rPr>
              <a:t>Одним из примеров таких систем является система контроля версий RCS, которая была разработана в 1985 году (последний патч был написан в 2015 году) и хранит изменений в файлах (патчи), осуществляя контроль версий. Набор этих изменений позволяет восстановить любое состояние файла. RCS поставляется с </a:t>
            </a:r>
            <a:r>
              <a:rPr lang="ru-RU" sz="2200" b="0" i="0" dirty="0" err="1">
                <a:solidFill>
                  <a:srgbClr val="111111"/>
                </a:solidFill>
                <a:effectLst/>
                <a:latin typeface="-apple-system"/>
              </a:rPr>
              <a:t>Linux'ом</a:t>
            </a:r>
            <a:r>
              <a:rPr lang="ru-RU" sz="2200" b="0" i="0" dirty="0">
                <a:solidFill>
                  <a:srgbClr val="111111"/>
                </a:solidFill>
                <a:effectLst/>
                <a:latin typeface="-apple-system"/>
              </a:rPr>
              <a:t>.</a:t>
            </a:r>
            <a:br>
              <a:rPr lang="ru-RU" sz="2200" dirty="0"/>
            </a:br>
            <a:br>
              <a:rPr lang="ru-RU" sz="2200" dirty="0"/>
            </a:br>
            <a:r>
              <a:rPr lang="ru-RU" sz="2200" b="0" i="0" dirty="0">
                <a:solidFill>
                  <a:srgbClr val="111111"/>
                </a:solidFill>
                <a:effectLst/>
                <a:latin typeface="-apple-system"/>
              </a:rPr>
              <a:t>Локальная система контроля версий хорошо решает поставленную перед ней задачу, однако ее проблемой является основное свойство — локальность. Она совершенно не предназначена для коллективного использования.</a:t>
            </a:r>
            <a:endParaRPr lang="ru-RU" sz="2200" dirty="0"/>
          </a:p>
        </p:txBody>
      </p:sp>
      <p:pic>
        <p:nvPicPr>
          <p:cNvPr id="7" name="Рисунок 6">
            <a:extLst>
              <a:ext uri="{FF2B5EF4-FFF2-40B4-BE49-F238E27FC236}">
                <a16:creationId xmlns:a16="http://schemas.microsoft.com/office/drawing/2014/main" id="{F6B27F8A-83F7-4892-9678-61FE40B63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55" y="2353958"/>
            <a:ext cx="3650272" cy="3183980"/>
          </a:xfrm>
          <a:prstGeom prst="rect">
            <a:avLst/>
          </a:prstGeom>
        </p:spPr>
      </p:pic>
    </p:spTree>
    <p:extLst>
      <p:ext uri="{BB962C8B-B14F-4D97-AF65-F5344CB8AC3E}">
        <p14:creationId xmlns:p14="http://schemas.microsoft.com/office/powerpoint/2010/main" val="292222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35D5F7-C8A8-46BF-9ADA-183271DED30A}"/>
              </a:ext>
            </a:extLst>
          </p:cNvPr>
          <p:cNvSpPr>
            <a:spLocks noGrp="1"/>
          </p:cNvSpPr>
          <p:nvPr>
            <p:ph type="title"/>
          </p:nvPr>
        </p:nvSpPr>
        <p:spPr>
          <a:xfrm>
            <a:off x="838200" y="-89068"/>
            <a:ext cx="10515600" cy="1325563"/>
          </a:xfrm>
        </p:spPr>
        <p:txBody>
          <a:bodyPr>
            <a:normAutofit/>
          </a:bodyPr>
          <a:lstStyle/>
          <a:p>
            <a:pPr algn="ctr"/>
            <a:r>
              <a:rPr lang="ru-RU" sz="3600" b="0" i="0" dirty="0">
                <a:solidFill>
                  <a:srgbClr val="111111"/>
                </a:solidFill>
                <a:effectLst/>
                <a:latin typeface="-apple-system"/>
              </a:rPr>
              <a:t>Централизованная система контроля версий</a:t>
            </a:r>
            <a:endParaRPr lang="ru-RU" sz="3600" dirty="0">
              <a:latin typeface="-apple-system"/>
            </a:endParaRPr>
          </a:p>
        </p:txBody>
      </p:sp>
      <p:sp>
        <p:nvSpPr>
          <p:cNvPr id="3" name="Объект 2">
            <a:extLst>
              <a:ext uri="{FF2B5EF4-FFF2-40B4-BE49-F238E27FC236}">
                <a16:creationId xmlns:a16="http://schemas.microsoft.com/office/drawing/2014/main" id="{36AFB629-6BD6-4F96-8BB3-1BB796ED5523}"/>
              </a:ext>
            </a:extLst>
          </p:cNvPr>
          <p:cNvSpPr>
            <a:spLocks noGrp="1"/>
          </p:cNvSpPr>
          <p:nvPr>
            <p:ph idx="1"/>
          </p:nvPr>
        </p:nvSpPr>
        <p:spPr>
          <a:xfrm>
            <a:off x="5618019" y="1363447"/>
            <a:ext cx="6400800" cy="3407830"/>
          </a:xfrm>
        </p:spPr>
        <p:txBody>
          <a:bodyPr>
            <a:noAutofit/>
          </a:bodyPr>
          <a:lstStyle/>
          <a:p>
            <a:pPr marL="0" indent="0">
              <a:buNone/>
            </a:pPr>
            <a:r>
              <a:rPr lang="ru-RU" sz="2200" b="0" i="0" dirty="0">
                <a:solidFill>
                  <a:srgbClr val="111111"/>
                </a:solidFill>
                <a:effectLst/>
                <a:latin typeface="-apple-system"/>
              </a:rPr>
              <a:t>Централизованная система контроля версий предназначена решает вышеописанную проблему.</a:t>
            </a:r>
            <a:br>
              <a:rPr lang="ru-RU" sz="2200" dirty="0">
                <a:latin typeface="-apple-system"/>
              </a:rPr>
            </a:br>
            <a:br>
              <a:rPr lang="ru-RU" sz="2200" dirty="0">
                <a:latin typeface="-apple-system"/>
              </a:rPr>
            </a:br>
            <a:r>
              <a:rPr lang="ru-RU" sz="2200" b="0" i="0" dirty="0">
                <a:solidFill>
                  <a:srgbClr val="111111"/>
                </a:solidFill>
                <a:effectLst/>
                <a:latin typeface="-apple-system"/>
              </a:rPr>
              <a:t>Для организации такой системы контроля версий используется </a:t>
            </a:r>
            <a:r>
              <a:rPr lang="ru-RU" sz="2200" b="1" i="0" dirty="0">
                <a:solidFill>
                  <a:srgbClr val="111111"/>
                </a:solidFill>
                <a:effectLst/>
                <a:latin typeface="-apple-system"/>
              </a:rPr>
              <a:t>единственный сервер</a:t>
            </a:r>
            <a:r>
              <a:rPr lang="ru-RU" sz="2200" b="0" i="0" dirty="0">
                <a:solidFill>
                  <a:srgbClr val="111111"/>
                </a:solidFill>
                <a:effectLst/>
                <a:latin typeface="-apple-system"/>
              </a:rPr>
              <a:t>, который содержит </a:t>
            </a:r>
            <a:r>
              <a:rPr lang="ru-RU" sz="2200" b="1" i="0" dirty="0">
                <a:solidFill>
                  <a:srgbClr val="111111"/>
                </a:solidFill>
                <a:effectLst/>
                <a:latin typeface="-apple-system"/>
              </a:rPr>
              <a:t>все версии файлов</a:t>
            </a:r>
            <a:r>
              <a:rPr lang="ru-RU" sz="2200" b="0" i="0" dirty="0">
                <a:solidFill>
                  <a:srgbClr val="111111"/>
                </a:solidFill>
                <a:effectLst/>
                <a:latin typeface="-apple-system"/>
              </a:rPr>
              <a:t>. Клиенты, обращаясь к этому серверу, получают их из этого централизованного хранилища. На протяжении многих лет являлись стандартом. К ним относятся CVS, </a:t>
            </a:r>
            <a:r>
              <a:rPr lang="ru-RU" sz="2200" b="0" i="0" dirty="0" err="1">
                <a:solidFill>
                  <a:srgbClr val="111111"/>
                </a:solidFill>
                <a:effectLst/>
                <a:latin typeface="-apple-system"/>
              </a:rPr>
              <a:t>Subversion</a:t>
            </a:r>
            <a:r>
              <a:rPr lang="ru-RU" sz="2200" b="0" i="0" dirty="0">
                <a:solidFill>
                  <a:srgbClr val="111111"/>
                </a:solidFill>
                <a:effectLst/>
                <a:latin typeface="-apple-system"/>
              </a:rPr>
              <a:t>, </a:t>
            </a:r>
            <a:r>
              <a:rPr lang="ru-RU" sz="2200" b="0" i="0" dirty="0" err="1">
                <a:solidFill>
                  <a:srgbClr val="111111"/>
                </a:solidFill>
                <a:effectLst/>
                <a:latin typeface="-apple-system"/>
              </a:rPr>
              <a:t>Perforce</a:t>
            </a:r>
            <a:r>
              <a:rPr lang="ru-RU" sz="2200" b="0" i="0" dirty="0">
                <a:solidFill>
                  <a:srgbClr val="111111"/>
                </a:solidFill>
                <a:effectLst/>
                <a:latin typeface="-apple-system"/>
              </a:rPr>
              <a:t>.</a:t>
            </a:r>
            <a:br>
              <a:rPr lang="ru-RU" sz="2200" dirty="0">
                <a:latin typeface="-apple-system"/>
              </a:rPr>
            </a:br>
            <a:br>
              <a:rPr lang="ru-RU" sz="2200" dirty="0">
                <a:latin typeface="-apple-system"/>
              </a:rPr>
            </a:br>
            <a:endParaRPr lang="ru-RU" sz="2200" dirty="0">
              <a:latin typeface="-apple-system"/>
            </a:endParaRPr>
          </a:p>
        </p:txBody>
      </p:sp>
      <p:pic>
        <p:nvPicPr>
          <p:cNvPr id="5" name="Рисунок 4">
            <a:extLst>
              <a:ext uri="{FF2B5EF4-FFF2-40B4-BE49-F238E27FC236}">
                <a16:creationId xmlns:a16="http://schemas.microsoft.com/office/drawing/2014/main" id="{139F2B81-C446-4C78-9C75-71D592792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81" y="1550532"/>
            <a:ext cx="5387110" cy="2663205"/>
          </a:xfrm>
          <a:prstGeom prst="rect">
            <a:avLst/>
          </a:prstGeom>
        </p:spPr>
      </p:pic>
      <p:sp>
        <p:nvSpPr>
          <p:cNvPr id="7" name="TextBox 6">
            <a:extLst>
              <a:ext uri="{FF2B5EF4-FFF2-40B4-BE49-F238E27FC236}">
                <a16:creationId xmlns:a16="http://schemas.microsoft.com/office/drawing/2014/main" id="{14B6E71D-1470-4537-93DA-DB4D7C63FCA3}"/>
              </a:ext>
            </a:extLst>
          </p:cNvPr>
          <p:cNvSpPr txBox="1"/>
          <p:nvPr/>
        </p:nvSpPr>
        <p:spPr>
          <a:xfrm>
            <a:off x="173181" y="4898229"/>
            <a:ext cx="11845638" cy="1446550"/>
          </a:xfrm>
          <a:prstGeom prst="rect">
            <a:avLst/>
          </a:prstGeom>
          <a:noFill/>
        </p:spPr>
        <p:txBody>
          <a:bodyPr wrap="square">
            <a:spAutoFit/>
          </a:bodyPr>
          <a:lstStyle/>
          <a:p>
            <a:r>
              <a:rPr lang="ru-RU" sz="2200" b="0" i="0" dirty="0">
                <a:solidFill>
                  <a:srgbClr val="111111"/>
                </a:solidFill>
                <a:effectLst/>
                <a:latin typeface="-apple-system"/>
              </a:rPr>
              <a:t>Такими системами легко управлять из-за наличия единственного сервера. Но это приводит к возникновению единой точки отказа в виде этого самого сервера. В случае отключения нельзя будет выкачивать файлы. В худшем сценарии (физическое уничтожение сервера или вылет жесткого диска) – полная потеря данных.</a:t>
            </a:r>
          </a:p>
        </p:txBody>
      </p:sp>
    </p:spTree>
    <p:extLst>
      <p:ext uri="{BB962C8B-B14F-4D97-AF65-F5344CB8AC3E}">
        <p14:creationId xmlns:p14="http://schemas.microsoft.com/office/powerpoint/2010/main" val="351917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045A01-1D97-496C-BF4A-EED0D93011D6}"/>
              </a:ext>
            </a:extLst>
          </p:cNvPr>
          <p:cNvSpPr>
            <a:spLocks noGrp="1"/>
          </p:cNvSpPr>
          <p:nvPr>
            <p:ph type="title"/>
          </p:nvPr>
        </p:nvSpPr>
        <p:spPr>
          <a:xfrm>
            <a:off x="838200" y="-110620"/>
            <a:ext cx="10515600" cy="1325563"/>
          </a:xfrm>
        </p:spPr>
        <p:txBody>
          <a:bodyPr>
            <a:normAutofit/>
          </a:bodyPr>
          <a:lstStyle/>
          <a:p>
            <a:pPr algn="ctr"/>
            <a:r>
              <a:rPr lang="ru-RU" sz="3600" b="0" i="0" dirty="0">
                <a:solidFill>
                  <a:srgbClr val="111111"/>
                </a:solidFill>
                <a:effectLst/>
                <a:latin typeface="-apple-system"/>
              </a:rPr>
              <a:t>Распределенная система контроля версий</a:t>
            </a:r>
            <a:endParaRPr lang="ru-RU" sz="3600" dirty="0">
              <a:latin typeface="-apple-system"/>
            </a:endParaRPr>
          </a:p>
        </p:txBody>
      </p:sp>
      <p:sp>
        <p:nvSpPr>
          <p:cNvPr id="3" name="Объект 2">
            <a:extLst>
              <a:ext uri="{FF2B5EF4-FFF2-40B4-BE49-F238E27FC236}">
                <a16:creationId xmlns:a16="http://schemas.microsoft.com/office/drawing/2014/main" id="{85AF3504-43A2-4775-BD2A-366060D7A433}"/>
              </a:ext>
            </a:extLst>
          </p:cNvPr>
          <p:cNvSpPr>
            <a:spLocks noGrp="1"/>
          </p:cNvSpPr>
          <p:nvPr>
            <p:ph idx="1"/>
          </p:nvPr>
        </p:nvSpPr>
        <p:spPr>
          <a:xfrm>
            <a:off x="6086764" y="1022419"/>
            <a:ext cx="5763490" cy="4627726"/>
          </a:xfrm>
        </p:spPr>
        <p:txBody>
          <a:bodyPr>
            <a:normAutofit/>
          </a:bodyPr>
          <a:lstStyle/>
          <a:p>
            <a:pPr marL="0" indent="0">
              <a:buNone/>
            </a:pPr>
            <a:r>
              <a:rPr lang="ru-RU" sz="2200" b="0" i="0" dirty="0">
                <a:solidFill>
                  <a:srgbClr val="111111"/>
                </a:solidFill>
                <a:effectLst/>
                <a:latin typeface="-apple-system"/>
              </a:rPr>
              <a:t>Для устранения единой точки отказа используются распределенные системы контроля версий. Они подразумевают, что клиент выкачает себе весь репозиторий целиком заместо выкачки конкретных интересующих клиента файлов. Если умрет любая копия репозитория, то это не приведет к потере кодовой базы, поскольку она может быть восстановлена с компьютера любого разработчика. Каждая копия является полным бэкапом данных.</a:t>
            </a:r>
            <a:br>
              <a:rPr lang="ru-RU" sz="2200" dirty="0"/>
            </a:br>
            <a:br>
              <a:rPr lang="ru-RU" sz="2200" dirty="0"/>
            </a:br>
            <a:r>
              <a:rPr lang="ru-RU" sz="2200" b="0" i="0" dirty="0">
                <a:solidFill>
                  <a:srgbClr val="111111"/>
                </a:solidFill>
                <a:effectLst/>
                <a:latin typeface="-apple-system"/>
              </a:rPr>
              <a:t>Все копии являются равноправным и могут синхронизироваться между собой. </a:t>
            </a:r>
            <a:br>
              <a:rPr lang="ru-RU" sz="2000" dirty="0"/>
            </a:br>
            <a:endParaRPr lang="ru-RU" sz="2000" dirty="0"/>
          </a:p>
        </p:txBody>
      </p:sp>
      <p:pic>
        <p:nvPicPr>
          <p:cNvPr id="5" name="Рисунок 4">
            <a:extLst>
              <a:ext uri="{FF2B5EF4-FFF2-40B4-BE49-F238E27FC236}">
                <a16:creationId xmlns:a16="http://schemas.microsoft.com/office/drawing/2014/main" id="{AA8E52E2-C5ED-40A3-BAE3-796C875BF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46" y="1062181"/>
            <a:ext cx="5525871" cy="4338493"/>
          </a:xfrm>
          <a:prstGeom prst="rect">
            <a:avLst/>
          </a:prstGeom>
        </p:spPr>
      </p:pic>
      <p:sp>
        <p:nvSpPr>
          <p:cNvPr id="7" name="TextBox 6">
            <a:extLst>
              <a:ext uri="{FF2B5EF4-FFF2-40B4-BE49-F238E27FC236}">
                <a16:creationId xmlns:a16="http://schemas.microsoft.com/office/drawing/2014/main" id="{FF18B0FA-4CE3-4962-9BFB-7C4752CE0688}"/>
              </a:ext>
            </a:extLst>
          </p:cNvPr>
          <p:cNvSpPr txBox="1"/>
          <p:nvPr/>
        </p:nvSpPr>
        <p:spPr>
          <a:xfrm>
            <a:off x="145472" y="5650145"/>
            <a:ext cx="11704781" cy="769441"/>
          </a:xfrm>
          <a:prstGeom prst="rect">
            <a:avLst/>
          </a:prstGeom>
          <a:noFill/>
        </p:spPr>
        <p:txBody>
          <a:bodyPr wrap="square">
            <a:spAutoFit/>
          </a:bodyPr>
          <a:lstStyle/>
          <a:p>
            <a:r>
              <a:rPr lang="ru-RU" sz="2200" b="0" i="0" dirty="0">
                <a:solidFill>
                  <a:srgbClr val="111111"/>
                </a:solidFill>
                <a:effectLst/>
                <a:latin typeface="-apple-system"/>
              </a:rPr>
              <a:t>К данному виду систем контроля версий относятся </a:t>
            </a:r>
            <a:r>
              <a:rPr lang="ru-RU" sz="2200" b="0" i="0" dirty="0" err="1">
                <a:solidFill>
                  <a:srgbClr val="111111"/>
                </a:solidFill>
                <a:effectLst/>
                <a:latin typeface="-apple-system"/>
              </a:rPr>
              <a:t>Mercurial</a:t>
            </a:r>
            <a:r>
              <a:rPr lang="ru-RU" sz="2200" b="0" i="0" dirty="0">
                <a:solidFill>
                  <a:srgbClr val="111111"/>
                </a:solidFill>
                <a:effectLst/>
                <a:latin typeface="-apple-system"/>
              </a:rPr>
              <a:t>, </a:t>
            </a:r>
            <a:r>
              <a:rPr lang="ru-RU" sz="2200" b="0" i="0" dirty="0" err="1">
                <a:solidFill>
                  <a:srgbClr val="111111"/>
                </a:solidFill>
                <a:effectLst/>
                <a:latin typeface="-apple-system"/>
              </a:rPr>
              <a:t>Bazaar</a:t>
            </a:r>
            <a:r>
              <a:rPr lang="ru-RU" sz="2200" b="0" i="0" dirty="0">
                <a:solidFill>
                  <a:srgbClr val="111111"/>
                </a:solidFill>
                <a:effectLst/>
                <a:latin typeface="-apple-system"/>
              </a:rPr>
              <a:t>, </a:t>
            </a:r>
            <a:r>
              <a:rPr lang="ru-RU" sz="2200" b="0" i="0" dirty="0" err="1">
                <a:solidFill>
                  <a:srgbClr val="111111"/>
                </a:solidFill>
                <a:effectLst/>
                <a:latin typeface="-apple-system"/>
              </a:rPr>
              <a:t>Darcs</a:t>
            </a:r>
            <a:r>
              <a:rPr lang="ru-RU" sz="2200" b="0" i="0" dirty="0">
                <a:solidFill>
                  <a:srgbClr val="111111"/>
                </a:solidFill>
                <a:effectLst/>
                <a:latin typeface="-apple-system"/>
              </a:rPr>
              <a:t> и </a:t>
            </a:r>
            <a:r>
              <a:rPr lang="ru-RU" sz="2200" b="0" i="0" dirty="0" err="1">
                <a:solidFill>
                  <a:srgbClr val="111111"/>
                </a:solidFill>
                <a:effectLst/>
                <a:latin typeface="-apple-system"/>
              </a:rPr>
              <a:t>Git</a:t>
            </a:r>
            <a:r>
              <a:rPr lang="ru-RU" sz="2200" b="0" i="0" dirty="0">
                <a:solidFill>
                  <a:srgbClr val="111111"/>
                </a:solidFill>
                <a:effectLst/>
                <a:latin typeface="-apple-system"/>
              </a:rPr>
              <a:t>. Последняя система контроля версий и будет рассмотрена нами далее более детально.</a:t>
            </a:r>
            <a:endParaRPr lang="ru-RU" sz="2200" dirty="0"/>
          </a:p>
        </p:txBody>
      </p:sp>
    </p:spTree>
    <p:extLst>
      <p:ext uri="{BB962C8B-B14F-4D97-AF65-F5344CB8AC3E}">
        <p14:creationId xmlns:p14="http://schemas.microsoft.com/office/powerpoint/2010/main" val="3382577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63745A-2DEE-496A-8751-AC87A64AA872}"/>
              </a:ext>
            </a:extLst>
          </p:cNvPr>
          <p:cNvSpPr>
            <a:spLocks noGrp="1"/>
          </p:cNvSpPr>
          <p:nvPr>
            <p:ph type="title"/>
          </p:nvPr>
        </p:nvSpPr>
        <p:spPr>
          <a:xfrm>
            <a:off x="838200" y="-22802"/>
            <a:ext cx="10515600" cy="1325563"/>
          </a:xfrm>
        </p:spPr>
        <p:txBody>
          <a:bodyPr>
            <a:normAutofit/>
          </a:bodyPr>
          <a:lstStyle/>
          <a:p>
            <a:pPr algn="ctr"/>
            <a:r>
              <a:rPr lang="ru-RU" sz="3600" dirty="0">
                <a:latin typeface="-apple-system"/>
              </a:rPr>
              <a:t>Краткая история </a:t>
            </a:r>
            <a:r>
              <a:rPr lang="en-US" sz="3600" dirty="0">
                <a:latin typeface="-apple-system"/>
              </a:rPr>
              <a:t>Git</a:t>
            </a:r>
            <a:endParaRPr lang="ru-RU" sz="3600" dirty="0">
              <a:latin typeface="-apple-system"/>
            </a:endParaRPr>
          </a:p>
        </p:txBody>
      </p:sp>
      <p:sp>
        <p:nvSpPr>
          <p:cNvPr id="3" name="Объект 2">
            <a:extLst>
              <a:ext uri="{FF2B5EF4-FFF2-40B4-BE49-F238E27FC236}">
                <a16:creationId xmlns:a16="http://schemas.microsoft.com/office/drawing/2014/main" id="{E7C61823-E78B-4B6B-A9A9-D1A841F2C945}"/>
              </a:ext>
            </a:extLst>
          </p:cNvPr>
          <p:cNvSpPr>
            <a:spLocks noGrp="1"/>
          </p:cNvSpPr>
          <p:nvPr>
            <p:ph idx="1"/>
          </p:nvPr>
        </p:nvSpPr>
        <p:spPr>
          <a:xfrm>
            <a:off x="332508" y="1446898"/>
            <a:ext cx="11508509" cy="5240229"/>
          </a:xfrm>
        </p:spPr>
        <p:txBody>
          <a:bodyPr>
            <a:normAutofit fontScale="77500" lnSpcReduction="20000"/>
          </a:bodyPr>
          <a:lstStyle/>
          <a:p>
            <a:pPr marL="0" indent="0" algn="l">
              <a:buNone/>
            </a:pPr>
            <a:r>
              <a:rPr lang="ru-RU" b="0" i="0" dirty="0">
                <a:effectLst/>
                <a:latin typeface="-apple-system"/>
              </a:rPr>
              <a:t>Как и многие вещи в жизни, </a:t>
            </a:r>
            <a:r>
              <a:rPr lang="ru-RU" b="0" i="0" dirty="0" err="1">
                <a:effectLst/>
                <a:latin typeface="-apple-system"/>
              </a:rPr>
              <a:t>Git</a:t>
            </a:r>
            <a:r>
              <a:rPr lang="ru-RU" b="0" i="0" dirty="0">
                <a:effectLst/>
                <a:latin typeface="-apple-system"/>
              </a:rPr>
              <a:t> начинался с капелькой творческого хаоса и бурных споров.</a:t>
            </a:r>
          </a:p>
          <a:p>
            <a:pPr marL="0" indent="0" algn="l">
              <a:buNone/>
            </a:pPr>
            <a:r>
              <a:rPr lang="ru-RU" b="0" i="0" dirty="0">
                <a:effectLst/>
                <a:latin typeface="-apple-system"/>
              </a:rPr>
              <a:t>Ядро Linux — это достаточно большой проект с открытым исходным кодом. Большую часть времени разработки ядра Linux (1991–2002 гг.) изменения передавались между разработчиками в виде патчей и архивов. В 2002 году проект ядра Linux начал использовать проприетарную децентрализованную СКВ </a:t>
            </a:r>
            <a:r>
              <a:rPr lang="ru-RU" b="0" i="0" dirty="0" err="1">
                <a:effectLst/>
                <a:latin typeface="-apple-system"/>
              </a:rPr>
              <a:t>BitKeeper</a:t>
            </a:r>
            <a:r>
              <a:rPr lang="ru-RU" b="0" i="0" dirty="0">
                <a:effectLst/>
                <a:latin typeface="-apple-system"/>
              </a:rPr>
              <a:t>.</a:t>
            </a:r>
          </a:p>
          <a:p>
            <a:pPr marL="0" indent="0" algn="l">
              <a:buNone/>
            </a:pPr>
            <a:r>
              <a:rPr lang="ru-RU" b="0" i="0" dirty="0">
                <a:effectLst/>
                <a:latin typeface="-apple-system"/>
              </a:rPr>
              <a:t>В 2005 году отношения между сообществом разработчиков ядра Linux и коммерческой компанией, которая разрабатывала </a:t>
            </a:r>
            <a:r>
              <a:rPr lang="ru-RU" b="0" i="0" dirty="0" err="1">
                <a:effectLst/>
                <a:latin typeface="-apple-system"/>
              </a:rPr>
              <a:t>BitKeeper</a:t>
            </a:r>
            <a:r>
              <a:rPr lang="ru-RU" b="0" i="0" dirty="0">
                <a:effectLst/>
                <a:latin typeface="-apple-system"/>
              </a:rPr>
              <a:t>, прекратились, и бесплатное использование утилиты стало невозможным. Это сподвигло сообщество разработчиков ядра Linux (а в частности </a:t>
            </a:r>
            <a:r>
              <a:rPr lang="ru-RU" b="0" i="0" dirty="0" err="1">
                <a:effectLst/>
                <a:latin typeface="-apple-system"/>
              </a:rPr>
              <a:t>Линуса</a:t>
            </a:r>
            <a:r>
              <a:rPr lang="ru-RU" b="0" i="0" dirty="0">
                <a:effectLst/>
                <a:latin typeface="-apple-system"/>
              </a:rPr>
              <a:t> </a:t>
            </a:r>
            <a:r>
              <a:rPr lang="ru-RU" b="0" i="0" dirty="0" err="1">
                <a:effectLst/>
                <a:latin typeface="-apple-system"/>
              </a:rPr>
              <a:t>Торвальдса</a:t>
            </a:r>
            <a:r>
              <a:rPr lang="ru-RU" b="0" i="0" dirty="0">
                <a:effectLst/>
                <a:latin typeface="-apple-system"/>
              </a:rPr>
              <a:t> — создателя Linux) разработать свою собственную утилиту, учитывая уроки, полученные при работе с </a:t>
            </a:r>
            <a:r>
              <a:rPr lang="ru-RU" b="0" i="0" dirty="0" err="1">
                <a:effectLst/>
                <a:latin typeface="-apple-system"/>
              </a:rPr>
              <a:t>BitKeeper</a:t>
            </a:r>
            <a:r>
              <a:rPr lang="ru-RU" b="0" i="0" dirty="0">
                <a:effectLst/>
                <a:latin typeface="-apple-system"/>
              </a:rPr>
              <a:t>. Некоторыми целями, которые преследовала новая система, были:</a:t>
            </a:r>
          </a:p>
          <a:p>
            <a:r>
              <a:rPr lang="ru-RU" b="0" i="0" dirty="0">
                <a:effectLst/>
                <a:latin typeface="-apple-system"/>
              </a:rPr>
              <a:t>Скорость</a:t>
            </a:r>
          </a:p>
          <a:p>
            <a:r>
              <a:rPr lang="ru-RU" b="0" i="0" dirty="0">
                <a:effectLst/>
                <a:latin typeface="-apple-system"/>
              </a:rPr>
              <a:t>Простая архитектура</a:t>
            </a:r>
          </a:p>
          <a:p>
            <a:r>
              <a:rPr lang="ru-RU" b="0" i="0" dirty="0">
                <a:effectLst/>
                <a:latin typeface="-apple-system"/>
              </a:rPr>
              <a:t>Хорошая поддержка нелинейной разработки (тысячи параллельных веток)</a:t>
            </a:r>
          </a:p>
          <a:p>
            <a:r>
              <a:rPr lang="ru-RU" b="0" i="0" dirty="0">
                <a:effectLst/>
                <a:latin typeface="-apple-system"/>
              </a:rPr>
              <a:t>Полная децентрализация</a:t>
            </a:r>
          </a:p>
          <a:p>
            <a:pPr marL="0" indent="0" algn="l">
              <a:buNone/>
            </a:pPr>
            <a:r>
              <a:rPr lang="ru-RU" b="0" i="0" dirty="0">
                <a:effectLst/>
                <a:latin typeface="-apple-system"/>
              </a:rPr>
              <a:t>Возможность эффективного управления большими проектами, такими как ядро Linux (скорость работы и разумное использование дискового пространства).</a:t>
            </a:r>
          </a:p>
          <a:p>
            <a:pPr marL="0" indent="0">
              <a:buNone/>
            </a:pPr>
            <a:endParaRPr lang="ru-RU" dirty="0"/>
          </a:p>
        </p:txBody>
      </p:sp>
      <p:pic>
        <p:nvPicPr>
          <p:cNvPr id="7" name="Рисунок 6">
            <a:extLst>
              <a:ext uri="{FF2B5EF4-FFF2-40B4-BE49-F238E27FC236}">
                <a16:creationId xmlns:a16="http://schemas.microsoft.com/office/drawing/2014/main" id="{A923D238-EABC-467B-BFE3-0929E11F29AC}"/>
              </a:ext>
            </a:extLst>
          </p:cNvPr>
          <p:cNvPicPr>
            <a:picLocks noChangeAspect="1"/>
          </p:cNvPicPr>
          <p:nvPr/>
        </p:nvPicPr>
        <p:blipFill rotWithShape="1">
          <a:blip r:embed="rId2">
            <a:extLst>
              <a:ext uri="{28A0092B-C50C-407E-A947-70E740481C1C}">
                <a14:useLocalDpi xmlns:a14="http://schemas.microsoft.com/office/drawing/2010/main" val="0"/>
              </a:ext>
            </a:extLst>
          </a:blip>
          <a:srcRect t="34448" r="59910" b="34046"/>
          <a:stretch/>
        </p:blipFill>
        <p:spPr>
          <a:xfrm>
            <a:off x="637709" y="121335"/>
            <a:ext cx="2345636" cy="1037288"/>
          </a:xfrm>
          <a:prstGeom prst="rect">
            <a:avLst/>
          </a:prstGeom>
        </p:spPr>
      </p:pic>
    </p:spTree>
    <p:extLst>
      <p:ext uri="{BB962C8B-B14F-4D97-AF65-F5344CB8AC3E}">
        <p14:creationId xmlns:p14="http://schemas.microsoft.com/office/powerpoint/2010/main" val="2130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6582FE-84A9-401B-B070-5C6F5664847C}"/>
              </a:ext>
            </a:extLst>
          </p:cNvPr>
          <p:cNvSpPr>
            <a:spLocks noGrp="1"/>
          </p:cNvSpPr>
          <p:nvPr>
            <p:ph type="title"/>
          </p:nvPr>
        </p:nvSpPr>
        <p:spPr>
          <a:xfrm>
            <a:off x="800100" y="-113724"/>
            <a:ext cx="10515600" cy="1325563"/>
          </a:xfrm>
        </p:spPr>
        <p:txBody>
          <a:bodyPr/>
          <a:lstStyle/>
          <a:p>
            <a:pPr algn="ctr"/>
            <a:r>
              <a:rPr lang="ru-RU" sz="4400" dirty="0"/>
              <a:t>Основные термины</a:t>
            </a:r>
            <a:endParaRPr lang="ru-RU" dirty="0"/>
          </a:p>
        </p:txBody>
      </p:sp>
      <p:sp>
        <p:nvSpPr>
          <p:cNvPr id="3" name="Объект 2">
            <a:extLst>
              <a:ext uri="{FF2B5EF4-FFF2-40B4-BE49-F238E27FC236}">
                <a16:creationId xmlns:a16="http://schemas.microsoft.com/office/drawing/2014/main" id="{05F02136-C2B7-4052-A116-FA509D27D337}"/>
              </a:ext>
            </a:extLst>
          </p:cNvPr>
          <p:cNvSpPr>
            <a:spLocks noGrp="1"/>
          </p:cNvSpPr>
          <p:nvPr>
            <p:ph idx="1"/>
          </p:nvPr>
        </p:nvSpPr>
        <p:spPr>
          <a:xfrm>
            <a:off x="161059" y="1015999"/>
            <a:ext cx="11869881" cy="5436612"/>
          </a:xfrm>
        </p:spPr>
        <p:txBody>
          <a:bodyPr>
            <a:normAutofit fontScale="85000" lnSpcReduction="20000"/>
          </a:bodyPr>
          <a:lstStyle/>
          <a:p>
            <a:r>
              <a:rPr lang="ru-RU" sz="2400" b="1" i="1" dirty="0">
                <a:solidFill>
                  <a:srgbClr val="111111"/>
                </a:solidFill>
                <a:effectLst/>
                <a:latin typeface="-apple-system"/>
              </a:rPr>
              <a:t>Репозиторий (</a:t>
            </a:r>
            <a:r>
              <a:rPr lang="ru-RU" sz="2400" b="1" i="1" dirty="0" err="1">
                <a:solidFill>
                  <a:srgbClr val="111111"/>
                </a:solidFill>
                <a:effectLst/>
                <a:latin typeface="-apple-system"/>
              </a:rPr>
              <a:t>repository</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совокупность файлов, состояние которых отслеживается, и история их изменений.  </a:t>
            </a:r>
          </a:p>
          <a:p>
            <a:pPr algn="l">
              <a:buFont typeface="Arial" panose="020B0604020202020204" pitchFamily="34" charset="0"/>
              <a:buChar char="•"/>
            </a:pPr>
            <a:r>
              <a:rPr lang="ru-RU" sz="2400" b="1" i="1" dirty="0">
                <a:solidFill>
                  <a:srgbClr val="111111"/>
                </a:solidFill>
                <a:effectLst/>
                <a:latin typeface="-apple-system"/>
              </a:rPr>
              <a:t>Коммит (</a:t>
            </a:r>
            <a:r>
              <a:rPr lang="ru-RU" sz="2400" b="1" i="1" dirty="0" err="1">
                <a:solidFill>
                  <a:srgbClr val="111111"/>
                </a:solidFill>
                <a:effectLst/>
                <a:latin typeface="-apple-system"/>
              </a:rPr>
              <a:t>commit</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сохраненное состояние (версия) файлов репозитория.</a:t>
            </a:r>
          </a:p>
          <a:p>
            <a:pPr algn="l">
              <a:buFont typeface="Arial" panose="020B0604020202020204" pitchFamily="34" charset="0"/>
              <a:buChar char="•"/>
            </a:pPr>
            <a:r>
              <a:rPr lang="ru-RU" sz="2400" b="1" i="1" dirty="0">
                <a:solidFill>
                  <a:srgbClr val="111111"/>
                </a:solidFill>
                <a:effectLst/>
                <a:latin typeface="-apple-system"/>
              </a:rPr>
              <a:t>Ветка (</a:t>
            </a:r>
            <a:r>
              <a:rPr lang="ru-RU" sz="2400" b="1" i="1" dirty="0" err="1">
                <a:solidFill>
                  <a:srgbClr val="111111"/>
                </a:solidFill>
                <a:effectLst/>
                <a:latin typeface="-apple-system"/>
              </a:rPr>
              <a:t>branch</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последовательность коммитов (история изменения состояния репозитория). Каждый коммит в ветке имеет «родителя» (</a:t>
            </a:r>
            <a:r>
              <a:rPr lang="ru-RU" sz="2400" b="0" i="1" dirty="0" err="1">
                <a:solidFill>
                  <a:srgbClr val="111111"/>
                </a:solidFill>
                <a:effectLst/>
                <a:latin typeface="-apple-system"/>
              </a:rPr>
              <a:t>parent</a:t>
            </a:r>
            <a:r>
              <a:rPr lang="ru-RU" sz="2400" b="0" i="1" dirty="0">
                <a:solidFill>
                  <a:srgbClr val="111111"/>
                </a:solidFill>
                <a:effectLst/>
                <a:latin typeface="-apple-system"/>
              </a:rPr>
              <a:t> </a:t>
            </a:r>
            <a:r>
              <a:rPr lang="ru-RU" sz="2400" b="0" i="1" dirty="0" err="1">
                <a:solidFill>
                  <a:srgbClr val="111111"/>
                </a:solidFill>
                <a:effectLst/>
                <a:latin typeface="-apple-system"/>
              </a:rPr>
              <a:t>commit</a:t>
            </a:r>
            <a:r>
              <a:rPr lang="ru-RU" sz="2400" b="0" i="0" dirty="0">
                <a:solidFill>
                  <a:srgbClr val="111111"/>
                </a:solidFill>
                <a:effectLst/>
                <a:latin typeface="-apple-system"/>
              </a:rPr>
              <a:t>) — коммит, на основе которого был получен текущий. В репозитории может быть несколько веток (в случаях, когда к одной версии репозитория применяется несколько независимых изменений).</a:t>
            </a:r>
          </a:p>
          <a:p>
            <a:pPr algn="l">
              <a:buFont typeface="Arial" panose="020B0604020202020204" pitchFamily="34" charset="0"/>
              <a:buChar char="•"/>
            </a:pPr>
            <a:r>
              <a:rPr lang="ru-RU" sz="2400" b="1" i="1" dirty="0" err="1">
                <a:solidFill>
                  <a:srgbClr val="111111"/>
                </a:solidFill>
                <a:effectLst/>
                <a:latin typeface="-apple-system"/>
              </a:rPr>
              <a:t>Мердж</a:t>
            </a:r>
            <a:r>
              <a:rPr lang="ru-RU" sz="2400" b="1" i="1" dirty="0">
                <a:solidFill>
                  <a:srgbClr val="111111"/>
                </a:solidFill>
                <a:effectLst/>
                <a:latin typeface="-apple-system"/>
              </a:rPr>
              <a:t> (слияние, </a:t>
            </a:r>
            <a:r>
              <a:rPr lang="ru-RU" sz="2400" b="1" i="1" dirty="0" err="1">
                <a:solidFill>
                  <a:srgbClr val="111111"/>
                </a:solidFill>
                <a:effectLst/>
                <a:latin typeface="-apple-system"/>
              </a:rPr>
              <a:t>merge</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объединение двух или более веток. В процессе </a:t>
            </a:r>
            <a:r>
              <a:rPr lang="ru-RU" sz="2400" b="0" i="0" dirty="0" err="1">
                <a:solidFill>
                  <a:srgbClr val="111111"/>
                </a:solidFill>
                <a:effectLst/>
                <a:latin typeface="-apple-system"/>
              </a:rPr>
              <a:t>мерджа</a:t>
            </a:r>
            <a:r>
              <a:rPr lang="ru-RU" sz="2400" b="0" i="0" dirty="0">
                <a:solidFill>
                  <a:srgbClr val="111111"/>
                </a:solidFill>
                <a:effectLst/>
                <a:latin typeface="-apple-system"/>
              </a:rPr>
              <a:t> изменения с указанной ветки переносятся (копируются) в текущую.</a:t>
            </a:r>
          </a:p>
          <a:p>
            <a:pPr algn="l">
              <a:buFont typeface="Arial" panose="020B0604020202020204" pitchFamily="34" charset="0"/>
              <a:buChar char="•"/>
            </a:pPr>
            <a:r>
              <a:rPr lang="ru-RU" sz="2400" b="1" i="1" dirty="0">
                <a:solidFill>
                  <a:srgbClr val="111111"/>
                </a:solidFill>
                <a:effectLst/>
                <a:latin typeface="-apple-system"/>
              </a:rPr>
              <a:t>Мастер (</a:t>
            </a:r>
            <a:r>
              <a:rPr lang="ru-RU" sz="2400" b="1" i="1" dirty="0" err="1">
                <a:solidFill>
                  <a:srgbClr val="111111"/>
                </a:solidFill>
                <a:effectLst/>
                <a:latin typeface="-apple-system"/>
              </a:rPr>
              <a:t>master</a:t>
            </a:r>
            <a:r>
              <a:rPr lang="ru-RU" sz="2400" b="1" i="1" dirty="0">
                <a:solidFill>
                  <a:srgbClr val="111111"/>
                </a:solidFill>
                <a:effectLst/>
                <a:latin typeface="-apple-system"/>
              </a:rPr>
              <a:t>, </a:t>
            </a:r>
            <a:r>
              <a:rPr lang="ru-RU" sz="2400" b="1" i="1" dirty="0" err="1">
                <a:solidFill>
                  <a:srgbClr val="111111"/>
                </a:solidFill>
                <a:effectLst/>
                <a:latin typeface="-apple-system"/>
              </a:rPr>
              <a:t>main</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основная ветка репозитория, создается автоматически при создании репозитория.</a:t>
            </a:r>
          </a:p>
          <a:p>
            <a:r>
              <a:rPr lang="ru-RU" sz="2400" b="1" i="1" dirty="0" err="1">
                <a:solidFill>
                  <a:srgbClr val="111111"/>
                </a:solidFill>
                <a:effectLst/>
                <a:latin typeface="-apple-system"/>
              </a:rPr>
              <a:t>Мердж</a:t>
            </a:r>
            <a:r>
              <a:rPr lang="ru-RU" sz="2400" b="1" i="1" dirty="0">
                <a:solidFill>
                  <a:srgbClr val="111111"/>
                </a:solidFill>
                <a:effectLst/>
                <a:latin typeface="-apple-system"/>
              </a:rPr>
              <a:t> коммит (</a:t>
            </a:r>
            <a:r>
              <a:rPr lang="ru-RU" sz="2400" b="1" i="1" dirty="0" err="1">
                <a:solidFill>
                  <a:srgbClr val="111111"/>
                </a:solidFill>
                <a:effectLst/>
                <a:latin typeface="-apple-system"/>
              </a:rPr>
              <a:t>merge</a:t>
            </a:r>
            <a:r>
              <a:rPr lang="ru-RU" sz="2400" b="1" i="1" dirty="0">
                <a:solidFill>
                  <a:srgbClr val="111111"/>
                </a:solidFill>
                <a:effectLst/>
                <a:latin typeface="-apple-system"/>
              </a:rPr>
              <a:t> </a:t>
            </a:r>
            <a:r>
              <a:rPr lang="ru-RU" sz="2400" b="1" i="1" dirty="0" err="1">
                <a:solidFill>
                  <a:srgbClr val="111111"/>
                </a:solidFill>
                <a:effectLst/>
                <a:latin typeface="-apple-system"/>
              </a:rPr>
              <a:t>commit</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коммит, который создается автоматически по завершению процесса слияния веток. </a:t>
            </a:r>
            <a:r>
              <a:rPr lang="ru-RU" sz="2400" b="0" i="0" dirty="0" err="1">
                <a:solidFill>
                  <a:srgbClr val="111111"/>
                </a:solidFill>
                <a:effectLst/>
                <a:latin typeface="-apple-system"/>
              </a:rPr>
              <a:t>Мердж</a:t>
            </a:r>
            <a:r>
              <a:rPr lang="ru-RU" sz="2400" b="0" i="0" dirty="0">
                <a:solidFill>
                  <a:srgbClr val="111111"/>
                </a:solidFill>
                <a:effectLst/>
                <a:latin typeface="-apple-system"/>
              </a:rPr>
              <a:t> коммит содержит в себе все изменения целевой ветки </a:t>
            </a:r>
            <a:r>
              <a:rPr lang="ru-RU" sz="2400" b="0" i="0" dirty="0" err="1">
                <a:solidFill>
                  <a:srgbClr val="111111"/>
                </a:solidFill>
                <a:effectLst/>
                <a:latin typeface="-apple-system"/>
              </a:rPr>
              <a:t>мерджа</a:t>
            </a:r>
            <a:r>
              <a:rPr lang="ru-RU" sz="2400" b="0" i="0" dirty="0">
                <a:solidFill>
                  <a:srgbClr val="111111"/>
                </a:solidFill>
                <a:effectLst/>
                <a:latin typeface="-apple-system"/>
              </a:rPr>
              <a:t>, которые отсутствуют в текущей (все коммиты целевой ветки, которые начиная с базы слияния, но не включая её).</a:t>
            </a:r>
          </a:p>
          <a:p>
            <a:pPr algn="l">
              <a:buFont typeface="Arial" panose="020B0604020202020204" pitchFamily="34" charset="0"/>
              <a:buChar char="•"/>
            </a:pPr>
            <a:r>
              <a:rPr lang="ru-RU" sz="2400" b="1" i="1" dirty="0" err="1">
                <a:solidFill>
                  <a:srgbClr val="111111"/>
                </a:solidFill>
                <a:effectLst/>
                <a:latin typeface="-apple-system"/>
              </a:rPr>
              <a:t>Мердж</a:t>
            </a:r>
            <a:r>
              <a:rPr lang="ru-RU" sz="2400" b="1" i="1" dirty="0">
                <a:solidFill>
                  <a:srgbClr val="111111"/>
                </a:solidFill>
                <a:effectLst/>
                <a:latin typeface="-apple-system"/>
              </a:rPr>
              <a:t> конфликт (</a:t>
            </a:r>
            <a:r>
              <a:rPr lang="ru-RU" sz="2400" b="1" i="1" dirty="0" err="1">
                <a:solidFill>
                  <a:srgbClr val="111111"/>
                </a:solidFill>
                <a:effectLst/>
                <a:latin typeface="-apple-system"/>
              </a:rPr>
              <a:t>merge</a:t>
            </a:r>
            <a:r>
              <a:rPr lang="ru-RU" sz="2400" b="1" i="1" dirty="0">
                <a:solidFill>
                  <a:srgbClr val="111111"/>
                </a:solidFill>
                <a:effectLst/>
                <a:latin typeface="-apple-system"/>
              </a:rPr>
              <a:t> </a:t>
            </a:r>
            <a:r>
              <a:rPr lang="ru-RU" sz="2400" b="1" i="1" dirty="0" err="1">
                <a:solidFill>
                  <a:srgbClr val="111111"/>
                </a:solidFill>
                <a:effectLst/>
                <a:latin typeface="-apple-system"/>
              </a:rPr>
              <a:t>conflict</a:t>
            </a:r>
            <a:r>
              <a:rPr lang="ru-RU" sz="2400" b="1" i="1" dirty="0">
                <a:solidFill>
                  <a:srgbClr val="111111"/>
                </a:solidFill>
                <a:effectLst/>
                <a:latin typeface="-apple-system"/>
              </a:rPr>
              <a:t>)</a:t>
            </a:r>
            <a:r>
              <a:rPr lang="ru-RU" sz="2400" b="1" i="0" dirty="0">
                <a:solidFill>
                  <a:srgbClr val="111111"/>
                </a:solidFill>
                <a:effectLst/>
                <a:latin typeface="-apple-system"/>
              </a:rPr>
              <a:t> </a:t>
            </a:r>
            <a:r>
              <a:rPr lang="ru-RU" sz="2400" b="0" i="0" dirty="0">
                <a:solidFill>
                  <a:srgbClr val="111111"/>
                </a:solidFill>
                <a:effectLst/>
                <a:latin typeface="-apple-system"/>
              </a:rPr>
              <a:t>— ситуация, когда при слиянии веток в один или несколько файлов вносились независимые изменения. В некоторых случаях (например, если изменялись разные, не пересекающиеся части одного файла) </a:t>
            </a:r>
            <a:r>
              <a:rPr lang="ru-RU" sz="2400" b="0" i="0" dirty="0" err="1">
                <a:solidFill>
                  <a:srgbClr val="111111"/>
                </a:solidFill>
                <a:effectLst/>
                <a:latin typeface="-apple-system"/>
              </a:rPr>
              <a:t>git</a:t>
            </a:r>
            <a:r>
              <a:rPr lang="ru-RU" sz="2400" b="0" i="0" dirty="0">
                <a:solidFill>
                  <a:srgbClr val="111111"/>
                </a:solidFill>
                <a:effectLst/>
                <a:latin typeface="-apple-system"/>
              </a:rPr>
              <a:t> способен самостоятельно решить, как выполнять слияние таких файлов. Если автоматически это сделать не удалось — возникает конфликт. В таком случае необходимо самостоятельно указать, как выполнять слияние конфликтующих версий (</a:t>
            </a:r>
            <a:r>
              <a:rPr lang="ru-RU" sz="2400" b="0" i="1" dirty="0">
                <a:solidFill>
                  <a:srgbClr val="111111"/>
                </a:solidFill>
                <a:effectLst/>
                <a:latin typeface="-apple-system"/>
              </a:rPr>
              <a:t>решить конфликт, </a:t>
            </a:r>
            <a:r>
              <a:rPr lang="ru-RU" sz="2400" b="0" i="1" dirty="0" err="1">
                <a:solidFill>
                  <a:srgbClr val="111111"/>
                </a:solidFill>
                <a:effectLst/>
                <a:latin typeface="-apple-system"/>
              </a:rPr>
              <a:t>resolve</a:t>
            </a:r>
            <a:r>
              <a:rPr lang="ru-RU" sz="2400" b="0" i="1" dirty="0">
                <a:solidFill>
                  <a:srgbClr val="111111"/>
                </a:solidFill>
                <a:effectLst/>
                <a:latin typeface="-apple-system"/>
              </a:rPr>
              <a:t> </a:t>
            </a:r>
            <a:r>
              <a:rPr lang="ru-RU" sz="2400" b="0" i="1" dirty="0" err="1">
                <a:solidFill>
                  <a:srgbClr val="111111"/>
                </a:solidFill>
                <a:effectLst/>
                <a:latin typeface="-apple-system"/>
              </a:rPr>
              <a:t>merge</a:t>
            </a:r>
            <a:r>
              <a:rPr lang="ru-RU" sz="2400" b="0" i="1" dirty="0">
                <a:solidFill>
                  <a:srgbClr val="111111"/>
                </a:solidFill>
                <a:effectLst/>
                <a:latin typeface="-apple-system"/>
              </a:rPr>
              <a:t> </a:t>
            </a:r>
            <a:r>
              <a:rPr lang="ru-RU" sz="2400" b="0" i="1" dirty="0" err="1">
                <a:solidFill>
                  <a:srgbClr val="111111"/>
                </a:solidFill>
                <a:effectLst/>
                <a:latin typeface="-apple-system"/>
              </a:rPr>
              <a:t>conflict</a:t>
            </a:r>
            <a:r>
              <a:rPr lang="ru-RU" sz="2400" b="0" i="0" dirty="0">
                <a:solidFill>
                  <a:srgbClr val="111111"/>
                </a:solidFill>
                <a:effectLst/>
                <a:latin typeface="-apple-system"/>
              </a:rPr>
              <a:t>). Изменения, внесенные в процессе решения конфликта автоматически попадают в </a:t>
            </a:r>
            <a:r>
              <a:rPr lang="ru-RU" sz="2400" b="0" i="0" dirty="0" err="1">
                <a:solidFill>
                  <a:srgbClr val="111111"/>
                </a:solidFill>
                <a:effectLst/>
                <a:latin typeface="-apple-system"/>
              </a:rPr>
              <a:t>мердж</a:t>
            </a:r>
            <a:r>
              <a:rPr lang="ru-RU" sz="2400" b="0" i="0" dirty="0">
                <a:solidFill>
                  <a:srgbClr val="111111"/>
                </a:solidFill>
                <a:effectLst/>
                <a:latin typeface="-apple-system"/>
              </a:rPr>
              <a:t> коммит.</a:t>
            </a:r>
          </a:p>
          <a:p>
            <a:endParaRPr lang="ru-RU" sz="2200" b="0" i="0" dirty="0">
              <a:solidFill>
                <a:srgbClr val="111111"/>
              </a:solidFill>
              <a:effectLst/>
              <a:latin typeface="-apple-system"/>
            </a:endParaRPr>
          </a:p>
          <a:p>
            <a:endParaRPr lang="ru-RU" dirty="0"/>
          </a:p>
        </p:txBody>
      </p:sp>
    </p:spTree>
    <p:extLst>
      <p:ext uri="{BB962C8B-B14F-4D97-AF65-F5344CB8AC3E}">
        <p14:creationId xmlns:p14="http://schemas.microsoft.com/office/powerpoint/2010/main" val="263621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16FDC8E-0901-4692-A8DC-45586D5C7956}"/>
              </a:ext>
            </a:extLst>
          </p:cNvPr>
          <p:cNvSpPr>
            <a:spLocks noGrp="1"/>
          </p:cNvSpPr>
          <p:nvPr>
            <p:ph idx="1"/>
          </p:nvPr>
        </p:nvSpPr>
        <p:spPr>
          <a:xfrm>
            <a:off x="5172364" y="314036"/>
            <a:ext cx="6927272" cy="6446982"/>
          </a:xfrm>
        </p:spPr>
        <p:txBody>
          <a:bodyPr>
            <a:normAutofit/>
          </a:bodyPr>
          <a:lstStyle/>
          <a:p>
            <a:pPr marL="0" indent="0" algn="l">
              <a:buNone/>
            </a:pPr>
            <a:r>
              <a:rPr lang="ru-RU" sz="2200" b="1" i="0" dirty="0" err="1">
                <a:solidFill>
                  <a:srgbClr val="111111"/>
                </a:solidFill>
                <a:effectLst/>
                <a:latin typeface="-apple-system"/>
              </a:rPr>
              <a:t>Git</a:t>
            </a:r>
            <a:r>
              <a:rPr lang="ru-RU" sz="2200" b="1" i="0" dirty="0">
                <a:solidFill>
                  <a:srgbClr val="111111"/>
                </a:solidFill>
                <a:effectLst/>
                <a:latin typeface="-apple-system"/>
              </a:rPr>
              <a:t> </a:t>
            </a:r>
            <a:r>
              <a:rPr lang="ru-RU" sz="2200" b="0" i="0" dirty="0">
                <a:solidFill>
                  <a:srgbClr val="111111"/>
                </a:solidFill>
                <a:effectLst/>
                <a:latin typeface="-apple-system"/>
              </a:rPr>
              <a:t>- крайне полезный инструмент при командной разработке. Возможность вносить изменения в репозиторий нелинейно (независимые изменения в разных ветках) позволяет организовать коллективную работу над проектом. Каждый участник разработки имеет собственную копию репозитория (</a:t>
            </a:r>
            <a:r>
              <a:rPr lang="ru-RU" sz="2200" b="0" i="1" dirty="0">
                <a:solidFill>
                  <a:srgbClr val="111111"/>
                </a:solidFill>
                <a:effectLst/>
                <a:latin typeface="-apple-system"/>
              </a:rPr>
              <a:t>локальный репозиторий, </a:t>
            </a:r>
            <a:r>
              <a:rPr lang="ru-RU" sz="2200" b="0" i="1" dirty="0" err="1">
                <a:solidFill>
                  <a:srgbClr val="111111"/>
                </a:solidFill>
                <a:effectLst/>
                <a:latin typeface="-apple-system"/>
              </a:rPr>
              <a:t>local</a:t>
            </a:r>
            <a:r>
              <a:rPr lang="ru-RU" sz="2200" b="0" i="1" dirty="0">
                <a:solidFill>
                  <a:srgbClr val="111111"/>
                </a:solidFill>
                <a:effectLst/>
                <a:latin typeface="-apple-system"/>
              </a:rPr>
              <a:t> </a:t>
            </a:r>
            <a:r>
              <a:rPr lang="ru-RU" sz="2200" b="0" i="1" dirty="0" err="1">
                <a:solidFill>
                  <a:srgbClr val="111111"/>
                </a:solidFill>
                <a:effectLst/>
                <a:latin typeface="-apple-system"/>
              </a:rPr>
              <a:t>repository</a:t>
            </a:r>
            <a:r>
              <a:rPr lang="ru-RU" sz="2200" b="0" i="0" dirty="0">
                <a:solidFill>
                  <a:srgbClr val="111111"/>
                </a:solidFill>
                <a:effectLst/>
                <a:latin typeface="-apple-system"/>
              </a:rPr>
              <a:t>), в которой может вести работу независимо от остальных. Для синхронизации внесенных изменений используется общая копия репозитория (</a:t>
            </a:r>
            <a:r>
              <a:rPr lang="ru-RU" sz="2200" b="0" i="1" dirty="0">
                <a:solidFill>
                  <a:srgbClr val="111111"/>
                </a:solidFill>
                <a:effectLst/>
                <a:latin typeface="-apple-system"/>
              </a:rPr>
              <a:t>удаленный репозиторий, </a:t>
            </a:r>
            <a:r>
              <a:rPr lang="ru-RU" sz="2200" b="0" i="1" dirty="0" err="1">
                <a:solidFill>
                  <a:srgbClr val="111111"/>
                </a:solidFill>
                <a:effectLst/>
                <a:latin typeface="-apple-system"/>
              </a:rPr>
              <a:t>remote</a:t>
            </a:r>
            <a:r>
              <a:rPr lang="ru-RU" sz="2200" b="0" i="1" dirty="0">
                <a:solidFill>
                  <a:srgbClr val="111111"/>
                </a:solidFill>
                <a:effectLst/>
                <a:latin typeface="-apple-system"/>
              </a:rPr>
              <a:t> </a:t>
            </a:r>
            <a:r>
              <a:rPr lang="ru-RU" sz="2200" b="0" i="1" dirty="0" err="1">
                <a:solidFill>
                  <a:srgbClr val="111111"/>
                </a:solidFill>
                <a:effectLst/>
                <a:latin typeface="-apple-system"/>
              </a:rPr>
              <a:t>repository</a:t>
            </a:r>
            <a:r>
              <a:rPr lang="ru-RU" sz="2200" b="0" i="0" dirty="0">
                <a:solidFill>
                  <a:srgbClr val="111111"/>
                </a:solidFill>
                <a:effectLst/>
                <a:latin typeface="-apple-system"/>
              </a:rPr>
              <a:t>), которая размещается на отдельном сервере (</a:t>
            </a:r>
            <a:r>
              <a:rPr lang="ru-RU" sz="2200" b="0" i="0" dirty="0" err="1">
                <a:solidFill>
                  <a:srgbClr val="111111"/>
                </a:solidFill>
                <a:effectLst/>
                <a:latin typeface="-apple-system"/>
              </a:rPr>
              <a:t>GitHub</a:t>
            </a:r>
            <a:r>
              <a:rPr lang="ru-RU" sz="2200" b="0" i="0" dirty="0">
                <a:solidFill>
                  <a:srgbClr val="111111"/>
                </a:solidFill>
                <a:effectLst/>
                <a:latin typeface="-apple-system"/>
              </a:rPr>
              <a:t>, </a:t>
            </a:r>
            <a:r>
              <a:rPr lang="ru-RU" sz="2200" b="0" i="0" dirty="0" err="1">
                <a:solidFill>
                  <a:srgbClr val="111111"/>
                </a:solidFill>
                <a:effectLst/>
                <a:latin typeface="-apple-system"/>
              </a:rPr>
              <a:t>GitLab</a:t>
            </a:r>
            <a:r>
              <a:rPr lang="ru-RU" sz="2200" b="0" i="0" dirty="0">
                <a:solidFill>
                  <a:srgbClr val="111111"/>
                </a:solidFill>
                <a:effectLst/>
                <a:latin typeface="-apple-system"/>
              </a:rPr>
              <a:t>, </a:t>
            </a:r>
            <a:r>
              <a:rPr lang="ru-RU" sz="2200" b="0" i="0" dirty="0" err="1">
                <a:solidFill>
                  <a:srgbClr val="111111"/>
                </a:solidFill>
                <a:effectLst/>
                <a:latin typeface="-apple-system"/>
              </a:rPr>
              <a:t>Bitbucket</a:t>
            </a:r>
            <a:r>
              <a:rPr lang="ru-RU" sz="2200" b="0" i="0" dirty="0">
                <a:solidFill>
                  <a:srgbClr val="111111"/>
                </a:solidFill>
                <a:effectLst/>
                <a:latin typeface="-apple-system"/>
              </a:rPr>
              <a:t>, собственный сервер и т.д.).</a:t>
            </a:r>
          </a:p>
          <a:p>
            <a:pPr marL="0" indent="0" algn="l">
              <a:buNone/>
            </a:pPr>
            <a:r>
              <a:rPr lang="ru-RU" sz="2200" b="0" i="0" dirty="0">
                <a:solidFill>
                  <a:srgbClr val="111111"/>
                </a:solidFill>
                <a:effectLst/>
                <a:latin typeface="-apple-system"/>
              </a:rPr>
              <a:t>Наличие удаленного репозитория может быть полезным и при одиночной разработке: оно позволяет синхронизировать состояние проекта на разных компьютерах и просто сохранить проект на внешнем сервере.</a:t>
            </a:r>
          </a:p>
          <a:p>
            <a:pPr marL="0" indent="0" algn="l">
              <a:buNone/>
            </a:pPr>
            <a:r>
              <a:rPr lang="ru-RU" sz="2200" b="0" i="0" dirty="0">
                <a:solidFill>
                  <a:srgbClr val="111111"/>
                </a:solidFill>
                <a:effectLst/>
                <a:latin typeface="-apple-system"/>
              </a:rPr>
              <a:t>Есть два варианта синхронизации изменений</a:t>
            </a:r>
            <a:r>
              <a:rPr lang="en-US" sz="2200" dirty="0">
                <a:solidFill>
                  <a:srgbClr val="111111"/>
                </a:solidFill>
                <a:latin typeface="-apple-system"/>
              </a:rPr>
              <a:t>.</a:t>
            </a:r>
            <a:endParaRPr lang="ru-RU" sz="2200" b="0" i="0" dirty="0">
              <a:solidFill>
                <a:srgbClr val="111111"/>
              </a:solidFill>
              <a:effectLst/>
              <a:latin typeface="-apple-system"/>
            </a:endParaRPr>
          </a:p>
          <a:p>
            <a:endParaRPr lang="ru-RU" dirty="0"/>
          </a:p>
        </p:txBody>
      </p:sp>
      <p:pic>
        <p:nvPicPr>
          <p:cNvPr id="8" name="Рисунок 7">
            <a:extLst>
              <a:ext uri="{FF2B5EF4-FFF2-40B4-BE49-F238E27FC236}">
                <a16:creationId xmlns:a16="http://schemas.microsoft.com/office/drawing/2014/main" id="{AADE069C-9EAC-4E9E-89A0-7F1B77552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10" y="938573"/>
            <a:ext cx="4980854" cy="4980854"/>
          </a:xfrm>
          <a:prstGeom prst="rect">
            <a:avLst/>
          </a:prstGeom>
        </p:spPr>
      </p:pic>
    </p:spTree>
    <p:extLst>
      <p:ext uri="{BB962C8B-B14F-4D97-AF65-F5344CB8AC3E}">
        <p14:creationId xmlns:p14="http://schemas.microsoft.com/office/powerpoint/2010/main" val="10571683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1543</Words>
  <Application>Microsoft Office PowerPoint</Application>
  <PresentationFormat>Широкоэкранный</PresentationFormat>
  <Paragraphs>69</Paragraphs>
  <Slides>17</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-apple-system</vt:lpstr>
      <vt:lpstr>Arial</vt:lpstr>
      <vt:lpstr>Calibri</vt:lpstr>
      <vt:lpstr>Calibri Light</vt:lpstr>
      <vt:lpstr>Тема Office</vt:lpstr>
      <vt:lpstr>Система контроля версий (Version Control System</vt:lpstr>
      <vt:lpstr>Что такое система контроля версий? </vt:lpstr>
      <vt:lpstr>Виды СКВ: Copy-paste</vt:lpstr>
      <vt:lpstr>Локальная система контроля версий</vt:lpstr>
      <vt:lpstr>Централизованная система контроля версий</vt:lpstr>
      <vt:lpstr>Распределенная система контроля версий</vt:lpstr>
      <vt:lpstr>Краткая история Git</vt:lpstr>
      <vt:lpstr>Основные термины</vt:lpstr>
      <vt:lpstr>Презентация PowerPoint</vt:lpstr>
      <vt:lpstr>пулл (pull) </vt:lpstr>
      <vt:lpstr>пуш (push) </vt:lpstr>
      <vt:lpstr>Лабораторная работа </vt:lpstr>
      <vt:lpstr>Установка </vt:lpstr>
      <vt:lpstr>Командная строка </vt:lpstr>
      <vt:lpstr>Основные команды</vt:lpstr>
      <vt:lpstr>Презентация PowerPoint</vt:lpstr>
      <vt:lpstr>Полезные ссылки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контроля версий (Version Control System</dc:title>
  <dc:creator>Artyom Savkin</dc:creator>
  <cp:lastModifiedBy>Artyom Savkin</cp:lastModifiedBy>
  <cp:revision>16</cp:revision>
  <dcterms:created xsi:type="dcterms:W3CDTF">2022-10-30T17:45:11Z</dcterms:created>
  <dcterms:modified xsi:type="dcterms:W3CDTF">2023-01-23T19:18:59Z</dcterms:modified>
</cp:coreProperties>
</file>