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7B44021-19FB-4E82-83A7-55DDCDB0F0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E30781D-4D18-440D-A898-6516B371B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07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4021-19FB-4E82-83A7-55DDCDB0F0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163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4021-19FB-4E82-83A7-55DDCDB0F0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12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4021-19FB-4E82-83A7-55DDCDB0F0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92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4021-19FB-4E82-83A7-55DDCDB0F0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804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4021-19FB-4E82-83A7-55DDCDB0F0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364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4021-19FB-4E82-83A7-55DDCDB0F0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1117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4021-19FB-4E82-83A7-55DDCDB0F0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744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4021-19FB-4E82-83A7-55DDCDB0F0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53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4021-19FB-4E82-83A7-55DDCDB0F0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00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4021-19FB-4E82-83A7-55DDCDB0F0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64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4021-19FB-4E82-83A7-55DDCDB0F0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140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4021-19FB-4E82-83A7-55DDCDB0F0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608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4021-19FB-4E82-83A7-55DDCDB0F0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62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4021-19FB-4E82-83A7-55DDCDB0F0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4021-19FB-4E82-83A7-55DDCDB0F0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99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44021-19FB-4E82-83A7-55DDCDB0F0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0781D-4D18-440D-A898-6516B371B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06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44021-19FB-4E82-83A7-55DDCDB0F0B0}" type="datetimeFigureOut">
              <a:rPr lang="ru-RU" smtClean="0"/>
              <a:t>15.05.2024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781D-4D18-440D-A898-6516B371B8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0086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Биометрическая аутентификация на основе </a:t>
            </a:r>
            <a:r>
              <a:rPr lang="ru-RU" dirty="0" err="1"/>
              <a:t>свайпов</a:t>
            </a:r>
            <a:r>
              <a:rPr lang="ru-RU" dirty="0"/>
              <a:t> по сенсорному экрану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76424" y="4810353"/>
            <a:ext cx="8791575" cy="1655762"/>
          </a:xfrm>
        </p:spPr>
        <p:txBody>
          <a:bodyPr/>
          <a:lstStyle/>
          <a:p>
            <a:r>
              <a:rPr lang="ru-RU" dirty="0" smtClean="0"/>
              <a:t>Самарский университет</a:t>
            </a:r>
          </a:p>
          <a:p>
            <a:r>
              <a:rPr lang="ru-RU" dirty="0" smtClean="0"/>
              <a:t>Студент преображенский </a:t>
            </a:r>
            <a:r>
              <a:rPr lang="ru-RU" dirty="0" err="1" smtClean="0"/>
              <a:t>а.а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Студент </a:t>
            </a:r>
            <a:r>
              <a:rPr lang="ru-RU" dirty="0" err="1" smtClean="0"/>
              <a:t>чекулаев</a:t>
            </a:r>
            <a:r>
              <a:rPr lang="ru-RU" dirty="0" smtClean="0"/>
              <a:t> </a:t>
            </a:r>
            <a:r>
              <a:rPr lang="ru-RU" dirty="0" err="1" smtClean="0"/>
              <a:t>д.о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567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и сравнение методов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4754291" cy="354171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</a:t>
            </a:r>
            <a:r>
              <a:rPr lang="ru-RU" dirty="0" smtClean="0"/>
              <a:t>ажно </a:t>
            </a:r>
            <a:r>
              <a:rPr lang="ru-RU" dirty="0"/>
              <a:t>отметить, что </a:t>
            </a:r>
            <a:r>
              <a:rPr lang="ru-RU" dirty="0" err="1"/>
              <a:t>двухклассовые</a:t>
            </a:r>
            <a:r>
              <a:rPr lang="ru-RU" dirty="0"/>
              <a:t> классификаторы показали более высокую производительность по сравнению с </a:t>
            </a:r>
            <a:r>
              <a:rPr lang="ru-RU" dirty="0" err="1"/>
              <a:t>одноклассовыми</a:t>
            </a:r>
            <a:r>
              <a:rPr lang="ru-RU" dirty="0"/>
              <a:t> методами, особенно при использовании признаков, связанных с гравитацией. Это говорит о возможности успешной аутентификации пользователей с помощью указанных методов.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2067635"/>
            <a:ext cx="5736771" cy="39054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7411" y="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6910" y="2368941"/>
            <a:ext cx="9905998" cy="1478570"/>
          </a:xfrm>
        </p:spPr>
        <p:txBody>
          <a:bodyPr>
            <a:normAutofit/>
          </a:bodyPr>
          <a:lstStyle/>
          <a:p>
            <a:r>
              <a:rPr lang="ru-RU" sz="5200" dirty="0" smtClean="0"/>
              <a:t>Спасибо за внимание!</a:t>
            </a:r>
            <a:endParaRPr lang="ru-RU" sz="5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908" y="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01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200" dirty="0"/>
              <a:t>Биометрическая аутентификация использует уникальные биологические характеристики </a:t>
            </a:r>
            <a:r>
              <a:rPr lang="ru-RU" sz="2200" dirty="0" smtClean="0"/>
              <a:t>человека, </a:t>
            </a:r>
            <a:r>
              <a:rPr lang="ru-RU" sz="2200" dirty="0"/>
              <a:t>такие как отпечаток пальца, радужная оболочка глаза, голос и </a:t>
            </a:r>
            <a:r>
              <a:rPr lang="ru-RU" sz="2200" dirty="0" smtClean="0"/>
              <a:t>лицо, для подтверждения личности.</a:t>
            </a:r>
          </a:p>
          <a:p>
            <a:r>
              <a:rPr lang="ru-RU" sz="2200" dirty="0"/>
              <a:t>Биометрическая аутентификация обеспечивает высокий уровень безопасности, точности и </a:t>
            </a:r>
            <a:r>
              <a:rPr lang="ru-RU" sz="2200" dirty="0" smtClean="0"/>
              <a:t>удобства. </a:t>
            </a:r>
            <a:r>
              <a:rPr lang="ru-RU" sz="2200" dirty="0"/>
              <a:t>Однако у нее есть недостатки, такие как высокая стоимость, возможность ошибок и сложность в </a:t>
            </a:r>
            <a:r>
              <a:rPr lang="ru-RU" sz="2200" dirty="0" smtClean="0"/>
              <a:t>реализации.</a:t>
            </a:r>
          </a:p>
          <a:p>
            <a:r>
              <a:rPr lang="ru-RU" sz="2200" dirty="0" smtClean="0"/>
              <a:t>Цель работы - анализ данных </a:t>
            </a:r>
            <a:r>
              <a:rPr lang="ru-RU" sz="2200" dirty="0"/>
              <a:t>о сенсорном экране и движениях, </a:t>
            </a:r>
            <a:r>
              <a:rPr lang="ru-RU" sz="2200" dirty="0" smtClean="0"/>
              <a:t>собранных </a:t>
            </a:r>
            <a:r>
              <a:rPr lang="ru-RU" sz="2200" dirty="0"/>
              <a:t>с помощью психологического </a:t>
            </a:r>
            <a:r>
              <a:rPr lang="ru-RU" sz="2200" dirty="0" smtClean="0"/>
              <a:t>опросника и </a:t>
            </a:r>
            <a:r>
              <a:rPr lang="ru-RU" sz="2200" dirty="0"/>
              <a:t>предложение нового метода </a:t>
            </a:r>
            <a:r>
              <a:rPr lang="ru-RU" sz="2200" dirty="0" smtClean="0"/>
              <a:t>создания новейших систем аутентификации.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102" y="66069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8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Ход исследования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916182"/>
          </a:xfrm>
        </p:spPr>
        <p:txBody>
          <a:bodyPr>
            <a:normAutofit fontScale="40000" lnSpcReduction="20000"/>
          </a:bodyPr>
          <a:lstStyle/>
          <a:p>
            <a:r>
              <a:rPr lang="ru-RU" sz="5500" dirty="0" smtClean="0"/>
              <a:t>Обзор существующих методов</a:t>
            </a:r>
          </a:p>
          <a:p>
            <a:r>
              <a:rPr lang="ru-RU" sz="5500" dirty="0" smtClean="0"/>
              <a:t>Предложенный метод</a:t>
            </a:r>
          </a:p>
          <a:p>
            <a:r>
              <a:rPr lang="ru-RU" sz="5500" dirty="0" smtClean="0"/>
              <a:t>Эксперименты и результаты опросника</a:t>
            </a:r>
            <a:br>
              <a:rPr lang="ru-RU" sz="5500" dirty="0" smtClean="0"/>
            </a:br>
            <a:r>
              <a:rPr lang="ru-RU" sz="4500" i="1" dirty="0"/>
              <a:t>Сбор пространственных, сенсорных и двигательных </a:t>
            </a:r>
            <a:r>
              <a:rPr lang="ru-RU" sz="4500" i="1" dirty="0" smtClean="0"/>
              <a:t>данных</a:t>
            </a:r>
            <a:br>
              <a:rPr lang="ru-RU" sz="4500" i="1" dirty="0" smtClean="0"/>
            </a:br>
            <a:r>
              <a:rPr lang="ru-RU" sz="4500" i="1" dirty="0" smtClean="0"/>
              <a:t>Обработка данных</a:t>
            </a:r>
            <a:r>
              <a:rPr lang="en-US" sz="2800" i="1" dirty="0" smtClean="0"/>
              <a:t/>
            </a:r>
            <a:br>
              <a:rPr lang="en-US" sz="2800" i="1" dirty="0" smtClean="0"/>
            </a:br>
            <a:r>
              <a:rPr lang="ru-RU" sz="4500" i="1" dirty="0" smtClean="0"/>
              <a:t>Оценка эффективности аутентификации с </a:t>
            </a:r>
            <a:r>
              <a:rPr lang="ru-RU" sz="4500" i="1" dirty="0"/>
              <a:t>использованием гравитационных признаков</a:t>
            </a:r>
            <a:endParaRPr lang="ru-RU" sz="4500" i="1" dirty="0" smtClean="0"/>
          </a:p>
          <a:p>
            <a:r>
              <a:rPr lang="ru-RU" sz="5500" dirty="0" smtClean="0"/>
              <a:t>Заключение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4500" i="1" dirty="0" smtClean="0"/>
              <a:t>Анализ и сравнение методов</a:t>
            </a:r>
          </a:p>
          <a:p>
            <a:endParaRPr lang="ru-RU" dirty="0" smtClean="0"/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411" y="66069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21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существующих </a:t>
            </a:r>
            <a:r>
              <a:rPr lang="ru-RU" dirty="0" smtClean="0"/>
              <a:t>методов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Многие учёные строили системы разблокировки телефонов на основе последовательностей прикосновений, изучали характеристики взаимодействия при прокрутке (</a:t>
            </a:r>
            <a:r>
              <a:rPr lang="ru-RU" dirty="0" err="1" smtClean="0"/>
              <a:t>скролле</a:t>
            </a:r>
            <a:r>
              <a:rPr lang="ru-RU" dirty="0" smtClean="0"/>
              <a:t>). В этих исследованиях говорится о необходимости использования более одного прокручивания для точной аутентификации пользователя. Также изучалась аутентификация с помощью </a:t>
            </a:r>
            <a:r>
              <a:rPr lang="ru-RU" dirty="0" err="1" smtClean="0"/>
              <a:t>мультитач</a:t>
            </a:r>
            <a:r>
              <a:rPr lang="ru-RU" dirty="0" smtClean="0"/>
              <a:t>-жестов. Исследователи в своей системе </a:t>
            </a:r>
            <a:r>
              <a:rPr lang="ru-RU" dirty="0" err="1" smtClean="0"/>
              <a:t>SilentSense</a:t>
            </a:r>
            <a:r>
              <a:rPr lang="ru-RU" dirty="0" smtClean="0"/>
              <a:t> фиксировали поведение пользователя при использовании телефона с помощью датчиков движения и добавляли его к поведению пользователя при использовании сенсорного экрана.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411" y="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Предложенный </a:t>
            </a:r>
            <a:r>
              <a:rPr lang="ru-RU" dirty="0" smtClean="0"/>
              <a:t>метод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5999617" cy="354171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Новизна нашего метода сбора данных заключается в сборе пространственных, сенсорных и двигательных данных с помощью личностного опросника, в котором пользователи должны использовать слайдер, чтобы ответить на вопросы. При использовании слайдера все движения ограничены прямыми движениями, в отличие от тех, которые использовались в предыдущих исследованиях.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46" y="2097088"/>
            <a:ext cx="2324100" cy="37052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7411" y="-10131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8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Эксперименты и результаты </a:t>
            </a:r>
            <a:r>
              <a:rPr lang="ru-RU" dirty="0" smtClean="0"/>
              <a:t>опросника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Сбор пространственных, сенсорных и двигательных данных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227217"/>
              </p:ext>
            </p:extLst>
          </p:nvPr>
        </p:nvGraphicFramePr>
        <p:xfrm>
          <a:off x="1660047" y="2854959"/>
          <a:ext cx="886872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4567"/>
                <a:gridCol w="4844161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Информация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Описание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испытуемых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40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образцов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2729 (не менее 58 образцов</a:t>
                      </a:r>
                      <a:r>
                        <a:rPr lang="ru-RU" baseline="0" dirty="0" smtClean="0"/>
                        <a:t> на испытуемого</a:t>
                      </a:r>
                      <a:r>
                        <a:rPr lang="ru-RU" dirty="0" smtClean="0"/>
                        <a:t>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Устройство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Планшет </a:t>
                      </a:r>
                      <a:r>
                        <a:rPr lang="en-US" dirty="0" smtClean="0"/>
                        <a:t>Nexus 7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</a:t>
                      </a:r>
                      <a:r>
                        <a:rPr lang="ru-RU" dirty="0" err="1" smtClean="0"/>
                        <a:t>свайпов</a:t>
                      </a:r>
                      <a:r>
                        <a:rPr lang="ru-RU" dirty="0" smtClean="0"/>
                        <a:t>/вопросов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неограниченное количество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Контролируемое приобретение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Да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Возрастной диапазон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20-49 (</a:t>
                      </a:r>
                      <a:r>
                        <a:rPr lang="ru-RU" dirty="0" smtClean="0"/>
                        <a:t>средний</a:t>
                      </a:r>
                      <a:r>
                        <a:rPr lang="en-US" dirty="0" smtClean="0"/>
                        <a:t>: 25.92)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Пол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 </a:t>
                      </a:r>
                      <a:r>
                        <a:rPr lang="ru-RU" dirty="0" smtClean="0"/>
                        <a:t>мужчин</a:t>
                      </a:r>
                      <a:r>
                        <a:rPr lang="en-US" dirty="0" smtClean="0"/>
                        <a:t>, 18 </a:t>
                      </a:r>
                      <a:r>
                        <a:rPr lang="ru-RU" dirty="0" smtClean="0"/>
                        <a:t>женщин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Опыт работы с сенсорными экранами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(</a:t>
                      </a:r>
                      <a:r>
                        <a:rPr lang="ru-RU" dirty="0" smtClean="0"/>
                        <a:t>уровень</a:t>
                      </a:r>
                      <a:r>
                        <a:rPr lang="en-US" dirty="0" smtClean="0"/>
                        <a:t> 1), 3 (</a:t>
                      </a:r>
                      <a:r>
                        <a:rPr lang="ru-RU" dirty="0" smtClean="0"/>
                        <a:t>уровень</a:t>
                      </a:r>
                      <a:r>
                        <a:rPr lang="en-US" dirty="0" smtClean="0"/>
                        <a:t> 2), 9 (</a:t>
                      </a:r>
                      <a:r>
                        <a:rPr lang="ru-RU" dirty="0" smtClean="0"/>
                        <a:t>уровень</a:t>
                      </a:r>
                      <a:r>
                        <a:rPr lang="en-US" dirty="0" smtClean="0"/>
                        <a:t> 3), 11 (</a:t>
                      </a:r>
                      <a:r>
                        <a:rPr lang="ru-RU" dirty="0" smtClean="0"/>
                        <a:t>уровень</a:t>
                      </a:r>
                      <a:r>
                        <a:rPr lang="en-US" dirty="0" smtClean="0"/>
                        <a:t> 4), 12 (</a:t>
                      </a:r>
                      <a:r>
                        <a:rPr lang="ru-RU" dirty="0" smtClean="0"/>
                        <a:t>уровень</a:t>
                      </a:r>
                      <a:r>
                        <a:rPr lang="en-US" dirty="0" smtClean="0"/>
                        <a:t> 5)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4368" y="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9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5903822" cy="3541714"/>
          </a:xfrm>
        </p:spPr>
        <p:txBody>
          <a:bodyPr>
            <a:noAutofit/>
          </a:bodyPr>
          <a:lstStyle/>
          <a:p>
            <a:r>
              <a:rPr lang="ru-RU" sz="1600" dirty="0"/>
              <a:t>Оценка проводилась несколько раз, каждый раз с использованием последовательности </a:t>
            </a:r>
            <a:r>
              <a:rPr lang="ru-RU" sz="1600" dirty="0" err="1" smtClean="0"/>
              <a:t>свайпов</a:t>
            </a:r>
            <a:r>
              <a:rPr lang="ru-RU" sz="1600" dirty="0" smtClean="0"/>
              <a:t> </a:t>
            </a:r>
            <a:r>
              <a:rPr lang="ru-RU" sz="1600" dirty="0"/>
              <a:t>разной длины. Обозначим C обученный классификатор, а </a:t>
            </a:r>
            <a:r>
              <a:rPr lang="ru-RU" sz="1600" dirty="0" smtClean="0"/>
              <a:t>(1) </a:t>
            </a:r>
            <a:r>
              <a:rPr lang="ru-RU" sz="1600" dirty="0"/>
              <a:t>тестовое множество, содержащее N1 положительных и N2 отрицательных образцов, где D - количество признаков. Мы вычисляем оценки для каждого </a:t>
            </a:r>
            <a:r>
              <a:rPr lang="ru-RU" sz="1600" dirty="0" err="1" smtClean="0"/>
              <a:t>свайпа</a:t>
            </a:r>
            <a:r>
              <a:rPr lang="ru-RU" sz="1600" dirty="0" smtClean="0"/>
              <a:t> </a:t>
            </a:r>
            <a:r>
              <a:rPr lang="ru-RU" sz="1600" dirty="0"/>
              <a:t>с помощью обученного классификатора C. Обозначим </a:t>
            </a:r>
            <a:r>
              <a:rPr lang="ru-RU" sz="1600" dirty="0" smtClean="0"/>
              <a:t>(2) </a:t>
            </a:r>
            <a:r>
              <a:rPr lang="ru-RU" sz="1600" dirty="0"/>
              <a:t>набор полученных </a:t>
            </a:r>
            <a:r>
              <a:rPr lang="ru-RU" sz="1600" dirty="0" smtClean="0"/>
              <a:t>оценок. Тогда </a:t>
            </a:r>
            <a:r>
              <a:rPr lang="ru-RU" sz="1600" dirty="0"/>
              <a:t>мы можем сформировать </a:t>
            </a:r>
            <a:r>
              <a:rPr lang="ru-RU" sz="1600" dirty="0" smtClean="0"/>
              <a:t>N1-k+1 </a:t>
            </a:r>
            <a:r>
              <a:rPr lang="ru-RU" sz="1600" dirty="0"/>
              <a:t>последовательностей, содержащих положительные образцы: </a:t>
            </a:r>
            <a:r>
              <a:rPr lang="ru-RU" sz="1600" dirty="0" smtClean="0"/>
              <a:t>(3). </a:t>
            </a:r>
            <a:r>
              <a:rPr lang="ru-RU" sz="1600" dirty="0"/>
              <a:t>Баллы для этих последовательностей вычислялись по формуле </a:t>
            </a:r>
            <a:r>
              <a:rPr lang="ru-RU" sz="1600" dirty="0" smtClean="0"/>
              <a:t>(4). </a:t>
            </a:r>
            <a:r>
              <a:rPr lang="ru-RU" sz="1600" dirty="0"/>
              <a:t>Последовательности отрицательных образцов обрабатывались аналогично.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45234" y="3164661"/>
                <a:ext cx="4803303" cy="1711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342900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e>
                    </m:d>
                  </m:oMath>
                </a14:m>
                <a:endParaRPr lang="en-US" dirty="0" smtClean="0"/>
              </a:p>
              <a:p>
                <a:pPr marL="342900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342900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ru-RU" dirty="0"/>
              </a:p>
              <a:p>
                <a:pPr marL="342900" indent="-342900">
                  <a:buFont typeface="+mj-lt"/>
                  <a:buAutoNum type="arabicParenR"/>
                </a:pPr>
                <a:endParaRPr lang="ru-RU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234" y="3164661"/>
                <a:ext cx="4803303" cy="1711366"/>
              </a:xfrm>
              <a:prstGeom prst="rect">
                <a:avLst/>
              </a:prstGeom>
              <a:blipFill rotWithShape="0">
                <a:blip r:embed="rId2"/>
                <a:stretch>
                  <a:fillRect l="-2919" t="-2847" r="-1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045234" y="224948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045234" y="223858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7411" y="77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3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Оценка </a:t>
            </a:r>
            <a:r>
              <a:rPr lang="ru-RU" dirty="0" smtClean="0"/>
              <a:t>эффективности </a:t>
            </a:r>
            <a:r>
              <a:rPr lang="ru-RU" dirty="0"/>
              <a:t>аутентификации с использованием гравитационных </a:t>
            </a:r>
            <a:r>
              <a:rPr lang="ru-RU" dirty="0" smtClean="0"/>
              <a:t>признаков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808707"/>
          </a:xfrm>
        </p:spPr>
        <p:txBody>
          <a:bodyPr>
            <a:noAutofit/>
          </a:bodyPr>
          <a:lstStyle/>
          <a:p>
            <a:r>
              <a:rPr lang="ru-RU" sz="1600" dirty="0"/>
              <a:t>Основное внимание в экспериментах уделялось сравнению эффективности </a:t>
            </a:r>
            <a:r>
              <a:rPr lang="ru-RU" sz="1600" dirty="0" err="1"/>
              <a:t>двухклассовых</a:t>
            </a:r>
            <a:r>
              <a:rPr lang="ru-RU" sz="1600" dirty="0"/>
              <a:t> и </a:t>
            </a:r>
            <a:r>
              <a:rPr lang="ru-RU" sz="1600" dirty="0" err="1"/>
              <a:t>одноклассовых</a:t>
            </a:r>
            <a:r>
              <a:rPr lang="ru-RU" sz="1600" dirty="0"/>
              <a:t> классификаторов для задач аутентификации с использованием гравитационных признаков. Результаты показали, что средние гравитационные признаки хорошо подходят для аутентификации по одному движению пальцем, а при использовании оценок, полученных при нескольких последовательных движениях пальцем, наблюдаются улучшения. Последовательные </a:t>
            </a:r>
            <a:r>
              <a:rPr lang="ru-RU" sz="1600" dirty="0" err="1" smtClean="0"/>
              <a:t>свайпы</a:t>
            </a:r>
            <a:r>
              <a:rPr lang="ru-RU" sz="1600" dirty="0" smtClean="0"/>
              <a:t> </a:t>
            </a:r>
            <a:r>
              <a:rPr lang="ru-RU" sz="1600" dirty="0"/>
              <a:t>оказывали различное влияние на значение EER в зависимости от типа классификатора: классификаторы на основе расстояний показали улучшение, а методы плотности практически не изменились.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114" y="4343131"/>
            <a:ext cx="6520891" cy="230342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7411" y="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200" dirty="0"/>
              <a:t>В заключение следует отметить, что эксперименты показали важность выбора признаков и типа классификатора для достижения точных результатов аутентификации. Результаты также продемонстрировали возможность использования последовательных движений для повышения эффективности </a:t>
            </a:r>
            <a:r>
              <a:rPr lang="ru-RU" sz="2200" dirty="0" smtClean="0"/>
              <a:t>аутентификации и достижения </a:t>
            </a:r>
            <a:r>
              <a:rPr lang="ru-RU" sz="2200" dirty="0"/>
              <a:t>низких значений ошибки аутентификации (</a:t>
            </a:r>
            <a:r>
              <a:rPr lang="ru-RU" sz="2200" dirty="0" err="1"/>
              <a:t>eer</a:t>
            </a:r>
            <a:r>
              <a:rPr lang="ru-RU" sz="2200" dirty="0" smtClean="0"/>
              <a:t>), </a:t>
            </a:r>
            <a:r>
              <a:rPr lang="ru-RU" sz="2200" dirty="0"/>
              <a:t>особенно для некоторых алгоритмов классификаторов</a:t>
            </a:r>
            <a:r>
              <a:rPr lang="ru-RU" sz="2200" dirty="0" smtClean="0"/>
              <a:t>. 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411" y="142268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Глянец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371</TotalTime>
  <Words>586</Words>
  <Application>Microsoft Office PowerPoint</Application>
  <PresentationFormat>Широкоэкранный</PresentationFormat>
  <Paragraphs>53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Franklin Gothic Book</vt:lpstr>
      <vt:lpstr>Franklin Gothic Medium</vt:lpstr>
      <vt:lpstr>Trebuchet MS</vt:lpstr>
      <vt:lpstr>Контур</vt:lpstr>
      <vt:lpstr>Биометрическая аутентификация на основе свайпов по сенсорному экрану</vt:lpstr>
      <vt:lpstr>введение</vt:lpstr>
      <vt:lpstr>Ход исследования</vt:lpstr>
      <vt:lpstr>Обзор существующих методов</vt:lpstr>
      <vt:lpstr>Предложенный метод</vt:lpstr>
      <vt:lpstr>Эксперименты и результаты опросника</vt:lpstr>
      <vt:lpstr>Обработка данных</vt:lpstr>
      <vt:lpstr>Оценка эффективности аутентификации с использованием гравитационных признаков</vt:lpstr>
      <vt:lpstr>Заключение</vt:lpstr>
      <vt:lpstr>Анализ и сравнение методов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26</cp:revision>
  <dcterms:created xsi:type="dcterms:W3CDTF">2024-05-14T14:55:11Z</dcterms:created>
  <dcterms:modified xsi:type="dcterms:W3CDTF">2024-05-15T18:10:28Z</dcterms:modified>
</cp:coreProperties>
</file>