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70054-D500-4800-9617-0F0D99F83430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2404F-54B4-40D8-945F-8595ED6488A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2404F-54B4-40D8-945F-8595ED6488AB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0BC7AD-E939-4D4A-9CFD-2D35FD9163B1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07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B85-6024-4C96-897C-463F12498377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8163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1CF-B9FA-4148-B21B-A77A0825C4E1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012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0DA1-9A78-4285-9847-7E9A88710B4B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0492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D49-E444-40D3-897E-40381FF4FBFF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5880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84BD-1EF1-4A22-8D3C-6FAE4624A27C}" type="datetime1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33364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F39-11D3-459C-B1AB-84FF3F0B715F}" type="datetime1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111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197C-BA48-49DC-BA85-3168292AF67F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9744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CFC-7F8C-456A-B785-E8B71F4215B2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653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838-F624-42A1-A667-5E536A9BA1E3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5400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D74F-D1F2-4150-ABB6-3F323CDE71C6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264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365D-422D-418E-9732-25CAA6ADFF18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31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AA73-4A4C-4D31-88C2-CEF5AF551581}" type="datetime1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160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4148-B662-4DE2-A041-A68DC9EBE190}" type="datetime1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562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CA5E-E0A1-4596-A3E6-5C203DA3C0D2}" type="datetime1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21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7D4-AF93-4C34-A9FE-9EAFB99BC58E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49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A979-491A-484C-9CBB-FF5350241F6F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106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CAB3-17A2-4AD6-B0E8-73BFA1D460AD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781D-4D18-440D-A898-6516B371B8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6008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Биометрическая аутентификация на основе </a:t>
            </a:r>
            <a:r>
              <a:rPr lang="ru-RU" dirty="0" err="1"/>
              <a:t>свайпов</a:t>
            </a:r>
            <a:r>
              <a:rPr lang="ru-RU" dirty="0"/>
              <a:t> по сенсорному экрану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810353"/>
            <a:ext cx="8791575" cy="1655762"/>
          </a:xfrm>
        </p:spPr>
        <p:txBody>
          <a:bodyPr/>
          <a:lstStyle/>
          <a:p>
            <a:r>
              <a:rPr lang="ru-RU" dirty="0" smtClean="0"/>
              <a:t>Самарский университет</a:t>
            </a:r>
          </a:p>
          <a:p>
            <a:r>
              <a:rPr lang="ru-RU" dirty="0" smtClean="0"/>
              <a:t>Студент преображенский </a:t>
            </a:r>
            <a:r>
              <a:rPr lang="ru-RU" dirty="0" err="1" smtClean="0"/>
              <a:t>а.а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Студент </a:t>
            </a:r>
            <a:r>
              <a:rPr lang="ru-RU" dirty="0" err="1" smtClean="0"/>
              <a:t>чекулаев</a:t>
            </a:r>
            <a:r>
              <a:rPr lang="ru-RU" dirty="0" smtClean="0"/>
              <a:t> </a:t>
            </a:r>
            <a:r>
              <a:rPr lang="ru-RU" dirty="0" err="1" smtClean="0"/>
              <a:t>д.о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45673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заключение следует отметить, что эксперименты показали важность выбора признаков и типа классификатора для достижения точных результатов аутентификации. </a:t>
            </a:r>
            <a:endParaRPr lang="ru-RU" sz="2000" dirty="0" smtClean="0"/>
          </a:p>
          <a:p>
            <a:r>
              <a:rPr lang="ru-RU" sz="2000" dirty="0" smtClean="0"/>
              <a:t>Результаты показали </a:t>
            </a:r>
            <a:r>
              <a:rPr lang="ru-RU" sz="2000" dirty="0"/>
              <a:t>возможность использования последовательных движений для повышения эффективности </a:t>
            </a:r>
            <a:r>
              <a:rPr lang="ru-RU" sz="2000" dirty="0" smtClean="0"/>
              <a:t>аутентификации и достижения </a:t>
            </a:r>
            <a:r>
              <a:rPr lang="ru-RU" sz="2000" dirty="0"/>
              <a:t>низких значений ошибки аутентификации </a:t>
            </a:r>
            <a:r>
              <a:rPr lang="ru-RU" sz="2000" dirty="0" smtClean="0"/>
              <a:t>(</a:t>
            </a:r>
            <a:r>
              <a:rPr lang="en-US" sz="2000" dirty="0" smtClean="0"/>
              <a:t>EER</a:t>
            </a:r>
            <a:r>
              <a:rPr lang="ru-RU" sz="2000" dirty="0" smtClean="0"/>
              <a:t>), для алгоритмов </a:t>
            </a:r>
            <a:r>
              <a:rPr lang="ru-RU" sz="2000" dirty="0"/>
              <a:t>классификаторов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411" y="142268"/>
            <a:ext cx="952500" cy="952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z="1200" smtClean="0"/>
              <a:pPr/>
              <a:t>10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1973231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6910" y="2368941"/>
            <a:ext cx="9905998" cy="1478570"/>
          </a:xfrm>
        </p:spPr>
        <p:txBody>
          <a:bodyPr>
            <a:normAutofit/>
          </a:bodyPr>
          <a:lstStyle/>
          <a:p>
            <a:r>
              <a:rPr lang="ru-RU" sz="5200" dirty="0" smtClean="0"/>
              <a:t>Спасибо за внимание!</a:t>
            </a:r>
            <a:endParaRPr lang="ru-RU" sz="5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42908" y="0"/>
            <a:ext cx="952500" cy="952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05019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200" dirty="0"/>
              <a:t>Биометрическая аутентификация использует уникальные биологические характеристики </a:t>
            </a:r>
            <a:r>
              <a:rPr lang="ru-RU" sz="2200" dirty="0" smtClean="0"/>
              <a:t>человека, </a:t>
            </a:r>
            <a:r>
              <a:rPr lang="ru-RU" sz="2200" dirty="0"/>
              <a:t>такие как отпечаток пальца, радужная оболочка глаза, голос и </a:t>
            </a:r>
            <a:r>
              <a:rPr lang="ru-RU" sz="2200" dirty="0" smtClean="0"/>
              <a:t>лицо, для подтверждения личности.</a:t>
            </a:r>
          </a:p>
          <a:p>
            <a:r>
              <a:rPr lang="ru-RU" sz="2200" dirty="0"/>
              <a:t>Биометрическая аутентификация обеспечивает высокий уровень безопасности, точности и </a:t>
            </a:r>
            <a:r>
              <a:rPr lang="ru-RU" sz="2200" dirty="0" smtClean="0"/>
              <a:t>удобства. </a:t>
            </a:r>
            <a:r>
              <a:rPr lang="ru-RU" sz="2200" dirty="0"/>
              <a:t>Однако у нее есть недостатки, такие как высокая стоимость, возможность ошибок и сложность в </a:t>
            </a:r>
            <a:r>
              <a:rPr lang="ru-RU" sz="2200" dirty="0" smtClean="0"/>
              <a:t>реализации.</a:t>
            </a:r>
          </a:p>
          <a:p>
            <a:r>
              <a:rPr lang="ru-RU" sz="2200" dirty="0" smtClean="0"/>
              <a:t>Цель работы - анализ данных </a:t>
            </a:r>
            <a:r>
              <a:rPr lang="ru-RU" sz="2200" dirty="0"/>
              <a:t>о сенсорном экране и движениях, </a:t>
            </a:r>
            <a:r>
              <a:rPr lang="ru-RU" sz="2200" dirty="0" smtClean="0"/>
              <a:t>собранных </a:t>
            </a:r>
            <a:r>
              <a:rPr lang="ru-RU" sz="2200" dirty="0"/>
              <a:t>с помощью психологического </a:t>
            </a:r>
            <a:r>
              <a:rPr lang="ru-RU" sz="2200" dirty="0" smtClean="0"/>
              <a:t>опросника и </a:t>
            </a:r>
            <a:r>
              <a:rPr lang="ru-RU" sz="2200" dirty="0"/>
              <a:t>предложение нового метода </a:t>
            </a:r>
            <a:r>
              <a:rPr lang="ru-RU" sz="2200" dirty="0" smtClean="0"/>
              <a:t>создания новейших систем аутентификации.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102" y="66069"/>
            <a:ext cx="952500" cy="9525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z="1200" smtClean="0"/>
              <a:pPr/>
              <a:t>2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1971848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16182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 smtClean="0"/>
              <a:t>Обзор существующих методов</a:t>
            </a:r>
          </a:p>
          <a:p>
            <a:r>
              <a:rPr lang="ru-RU" sz="8000" dirty="0" smtClean="0"/>
              <a:t>Предложенный метод</a:t>
            </a:r>
          </a:p>
          <a:p>
            <a:r>
              <a:rPr lang="ru-RU" sz="8000" dirty="0" smtClean="0"/>
              <a:t>Эксперименты </a:t>
            </a:r>
            <a:r>
              <a:rPr lang="ru-RU" sz="8000" dirty="0" smtClean="0"/>
              <a:t>и результаты опросника</a:t>
            </a:r>
            <a:r>
              <a:rPr lang="ru-RU" sz="5500" dirty="0" smtClean="0"/>
              <a:t/>
            </a:r>
            <a:br>
              <a:rPr lang="ru-RU" sz="5500" dirty="0" smtClean="0"/>
            </a:br>
            <a:r>
              <a:rPr lang="ru-RU" sz="6400" i="1" dirty="0"/>
              <a:t>Сбор </a:t>
            </a:r>
            <a:r>
              <a:rPr lang="ru-RU" sz="6400" i="1" dirty="0" smtClean="0"/>
              <a:t>пространственных, сенсорных </a:t>
            </a:r>
            <a:r>
              <a:rPr lang="ru-RU" sz="6400" i="1" dirty="0"/>
              <a:t>и двигательных </a:t>
            </a:r>
            <a:r>
              <a:rPr lang="ru-RU" sz="6400" i="1" dirty="0" smtClean="0"/>
              <a:t>данных</a:t>
            </a:r>
            <a:r>
              <a:rPr lang="ru-RU" sz="5500" i="1" dirty="0" smtClean="0"/>
              <a:t/>
            </a:r>
            <a:br>
              <a:rPr lang="ru-RU" sz="5500" i="1" dirty="0" smtClean="0"/>
            </a:br>
            <a:r>
              <a:rPr lang="ru-RU" sz="6400" i="1" dirty="0" smtClean="0"/>
              <a:t>Обработка данных</a:t>
            </a:r>
            <a:r>
              <a:rPr lang="en-US" sz="5500" i="1" dirty="0" smtClean="0"/>
              <a:t/>
            </a:r>
            <a:br>
              <a:rPr lang="en-US" sz="5500" i="1" dirty="0" smtClean="0"/>
            </a:br>
            <a:r>
              <a:rPr lang="ru-RU" sz="6400" i="1" dirty="0" smtClean="0"/>
              <a:t>Оценка эффективности аутентификации с </a:t>
            </a:r>
            <a:r>
              <a:rPr lang="ru-RU" sz="6400" i="1" dirty="0"/>
              <a:t>использованием гравитационных </a:t>
            </a:r>
            <a:r>
              <a:rPr lang="ru-RU" sz="6400" i="1" dirty="0" smtClean="0"/>
              <a:t>признаков</a:t>
            </a:r>
            <a:r>
              <a:rPr lang="ru-RU" sz="5500" i="1" dirty="0" smtClean="0"/>
              <a:t/>
            </a:r>
            <a:br>
              <a:rPr lang="ru-RU" sz="5500" i="1" dirty="0" smtClean="0"/>
            </a:br>
            <a:r>
              <a:rPr lang="ru-RU" sz="5500" i="1" dirty="0" smtClean="0"/>
              <a:t> </a:t>
            </a:r>
            <a:r>
              <a:rPr lang="ru-RU" sz="6400" i="1" dirty="0" smtClean="0"/>
              <a:t>Анализ и сравнение методов</a:t>
            </a:r>
            <a:endParaRPr lang="ru-RU" sz="6400" i="1" dirty="0" smtClean="0"/>
          </a:p>
          <a:p>
            <a:r>
              <a:rPr lang="ru-RU" sz="8000" dirty="0" smtClean="0"/>
              <a:t>Заключение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4500" i="1" dirty="0" smtClean="0"/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411" y="66069"/>
            <a:ext cx="952500" cy="952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z="1200" smtClean="0"/>
              <a:pPr/>
              <a:t>3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70512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существующих </a:t>
            </a:r>
            <a:r>
              <a:rPr lang="ru-RU" dirty="0" smtClean="0"/>
              <a:t>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6813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У</a:t>
            </a:r>
            <a:r>
              <a:rPr lang="ru-RU" sz="2000" dirty="0" smtClean="0"/>
              <a:t>чёные </a:t>
            </a:r>
            <a:r>
              <a:rPr lang="ru-RU" sz="2000" dirty="0" smtClean="0"/>
              <a:t>строили системы разблокировки телефонов на основе последовательностей </a:t>
            </a:r>
            <a:r>
              <a:rPr lang="ru-RU" sz="2000" dirty="0" smtClean="0"/>
              <a:t>прикосновений. В </a:t>
            </a:r>
            <a:r>
              <a:rPr lang="ru-RU" sz="2000" dirty="0" smtClean="0"/>
              <a:t>исследованиях говорится </a:t>
            </a:r>
            <a:r>
              <a:rPr lang="ru-RU" sz="2000" dirty="0" smtClean="0"/>
              <a:t>об использовании нескольких прокручиваний для аутентификации </a:t>
            </a:r>
            <a:r>
              <a:rPr lang="ru-RU" sz="2000" dirty="0" smtClean="0"/>
              <a:t>пользователя. </a:t>
            </a:r>
            <a:endParaRPr lang="ru-RU" sz="2000" dirty="0" smtClean="0"/>
          </a:p>
          <a:p>
            <a:r>
              <a:rPr lang="ru-RU" sz="2000" dirty="0" smtClean="0"/>
              <a:t>Исследователи </a:t>
            </a:r>
            <a:r>
              <a:rPr lang="ru-RU" sz="2000" dirty="0" smtClean="0"/>
              <a:t>в своей системе </a:t>
            </a:r>
            <a:r>
              <a:rPr lang="ru-RU" sz="2000" dirty="0" err="1" smtClean="0"/>
              <a:t>SilentSense</a:t>
            </a:r>
            <a:r>
              <a:rPr lang="ru-RU" sz="2000" dirty="0" smtClean="0"/>
              <a:t> фиксировали поведение пользователя при использовании телефона с помощью датчиков движения и добавляли его к поведению пользователя при </a:t>
            </a:r>
            <a:r>
              <a:rPr lang="ru-RU" sz="2000" dirty="0" smtClean="0"/>
              <a:t>использовании </a:t>
            </a:r>
            <a:r>
              <a:rPr lang="ru-RU" sz="2000" dirty="0" smtClean="0"/>
              <a:t>экрана.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411" y="0"/>
            <a:ext cx="952500" cy="952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z="1200" smtClean="0"/>
              <a:pPr/>
              <a:t>4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3552028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Предложенный </a:t>
            </a:r>
            <a:r>
              <a:rPr lang="ru-RU" dirty="0" smtClean="0"/>
              <a:t>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5999617" cy="3985851"/>
          </a:xfrm>
        </p:spPr>
        <p:txBody>
          <a:bodyPr>
            <a:normAutofit fontScale="70000" lnSpcReduction="20000"/>
          </a:bodyPr>
          <a:lstStyle/>
          <a:p>
            <a:r>
              <a:rPr lang="ru-RU" sz="2900" dirty="0"/>
              <a:t>Новизна нашего метода сбора данных заключается в сборе </a:t>
            </a:r>
            <a:endParaRPr lang="ru-RU" sz="2900" dirty="0" smtClean="0"/>
          </a:p>
          <a:p>
            <a:pPr>
              <a:buFont typeface="Wingdings" pitchFamily="2" charset="2"/>
              <a:buChar char="§"/>
            </a:pPr>
            <a:r>
              <a:rPr lang="ru-RU" sz="2900" dirty="0" smtClean="0"/>
              <a:t>пространственных  данных</a:t>
            </a:r>
            <a:endParaRPr lang="ru-RU" sz="2900" dirty="0"/>
          </a:p>
          <a:p>
            <a:pPr>
              <a:buFont typeface="Wingdings" pitchFamily="2" charset="2"/>
              <a:buChar char="§"/>
            </a:pPr>
            <a:r>
              <a:rPr lang="ru-RU" sz="2900" dirty="0" smtClean="0"/>
              <a:t>сенсорных </a:t>
            </a:r>
            <a:r>
              <a:rPr lang="ru-RU" sz="2900" dirty="0" smtClean="0"/>
              <a:t> данных</a:t>
            </a:r>
            <a:endParaRPr lang="ru-RU" sz="2900" dirty="0" smtClean="0"/>
          </a:p>
          <a:p>
            <a:pPr>
              <a:buFont typeface="Wingdings" pitchFamily="2" charset="2"/>
              <a:buChar char="§"/>
            </a:pPr>
            <a:r>
              <a:rPr lang="ru-RU" sz="2900" dirty="0" smtClean="0"/>
              <a:t>двигательных </a:t>
            </a:r>
            <a:r>
              <a:rPr lang="ru-RU" sz="2900" dirty="0" smtClean="0"/>
              <a:t> данных</a:t>
            </a:r>
            <a:endParaRPr lang="ru-RU" sz="2900" dirty="0" smtClean="0"/>
          </a:p>
          <a:p>
            <a:r>
              <a:rPr lang="ru-RU" sz="2900" dirty="0" smtClean="0"/>
              <a:t>с </a:t>
            </a:r>
            <a:r>
              <a:rPr lang="ru-RU" sz="2900" dirty="0"/>
              <a:t>помощью личностного </a:t>
            </a:r>
            <a:r>
              <a:rPr lang="ru-RU" sz="2900" dirty="0" err="1" smtClean="0"/>
              <a:t>опросника</a:t>
            </a:r>
            <a:r>
              <a:rPr lang="ru-RU" sz="2900" dirty="0" smtClean="0"/>
              <a:t>, с использованием </a:t>
            </a:r>
            <a:r>
              <a:rPr lang="ru-RU" sz="2900" dirty="0" err="1" smtClean="0"/>
              <a:t>слайдера</a:t>
            </a:r>
            <a:r>
              <a:rPr lang="ru-RU" sz="2900" dirty="0" smtClean="0"/>
              <a:t>. </a:t>
            </a:r>
          </a:p>
          <a:p>
            <a:r>
              <a:rPr lang="ru-RU" sz="2900" dirty="0" smtClean="0"/>
              <a:t>При </a:t>
            </a:r>
            <a:r>
              <a:rPr lang="ru-RU" sz="2900" dirty="0"/>
              <a:t>использовании слайдера все движения ограничены прямыми </a:t>
            </a:r>
            <a:r>
              <a:rPr lang="ru-RU" sz="2900" dirty="0" smtClean="0"/>
              <a:t>движениями.</a:t>
            </a:r>
            <a:endParaRPr lang="ru-RU" sz="29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646" y="2097088"/>
            <a:ext cx="2324100" cy="3705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411" y="-10131"/>
            <a:ext cx="952500" cy="95250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z="1200" smtClean="0"/>
              <a:pPr/>
              <a:t>5</a:t>
            </a:fld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76457" y="1659374"/>
            <a:ext cx="2299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 smtClean="0">
                <a:solidFill>
                  <a:srgbClr val="ADFDDD"/>
                </a:solidFill>
              </a:rPr>
              <a:t>Опросник</a:t>
            </a:r>
            <a:endParaRPr lang="ru-RU" sz="2000" b="1" dirty="0">
              <a:solidFill>
                <a:srgbClr val="ADF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187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 и результаты </a:t>
            </a:r>
            <a:r>
              <a:rPr lang="ru-RU" dirty="0" smtClean="0"/>
              <a:t>опросника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Сбор пространственных, сенсорных и двигательных данных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6227217"/>
              </p:ext>
            </p:extLst>
          </p:nvPr>
        </p:nvGraphicFramePr>
        <p:xfrm>
          <a:off x="1660047" y="2854959"/>
          <a:ext cx="8868728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567"/>
                <a:gridCol w="484416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испытуемых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образцов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2729 (не менее 58 образцов</a:t>
                      </a:r>
                      <a:r>
                        <a:rPr lang="ru-RU" baseline="0" dirty="0" smtClean="0"/>
                        <a:t> на испытуемого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Устройство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Планшет </a:t>
                      </a:r>
                      <a:r>
                        <a:rPr lang="en-US" dirty="0" smtClean="0"/>
                        <a:t>Nexus 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r>
                        <a:rPr lang="ru-RU" dirty="0" err="1" smtClean="0"/>
                        <a:t>свайпов</a:t>
                      </a:r>
                      <a:r>
                        <a:rPr lang="ru-RU" dirty="0" smtClean="0"/>
                        <a:t>/вопросов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неограниченное количество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Контролируемое приобретение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Возрастной диапазон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20-49 (</a:t>
                      </a:r>
                      <a:r>
                        <a:rPr lang="ru-RU" dirty="0" smtClean="0"/>
                        <a:t>средний</a:t>
                      </a:r>
                      <a:r>
                        <a:rPr lang="en-US" dirty="0" smtClean="0"/>
                        <a:t>: 25.92)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ru-RU" dirty="0" smtClean="0"/>
                        <a:t>мужчин</a:t>
                      </a:r>
                      <a:r>
                        <a:rPr lang="en-US" dirty="0" smtClean="0"/>
                        <a:t>, 18 </a:t>
                      </a:r>
                      <a:r>
                        <a:rPr lang="ru-RU" dirty="0" smtClean="0"/>
                        <a:t>женщин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 работы с сенсорными экранами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</a:t>
                      </a:r>
                      <a:r>
                        <a:rPr lang="ru-RU" dirty="0" smtClean="0"/>
                        <a:t>уровень</a:t>
                      </a:r>
                      <a:r>
                        <a:rPr lang="en-US" dirty="0" smtClean="0"/>
                        <a:t> 1), 3 (</a:t>
                      </a:r>
                      <a:r>
                        <a:rPr lang="ru-RU" dirty="0" smtClean="0"/>
                        <a:t>уровень</a:t>
                      </a:r>
                      <a:r>
                        <a:rPr lang="en-US" dirty="0" smtClean="0"/>
                        <a:t> 2), 9 (</a:t>
                      </a:r>
                      <a:r>
                        <a:rPr lang="ru-RU" dirty="0" smtClean="0"/>
                        <a:t>уровень</a:t>
                      </a:r>
                      <a:r>
                        <a:rPr lang="en-US" dirty="0" smtClean="0"/>
                        <a:t> 3), 11 (</a:t>
                      </a:r>
                      <a:r>
                        <a:rPr lang="ru-RU" dirty="0" smtClean="0"/>
                        <a:t>уровень</a:t>
                      </a:r>
                      <a:r>
                        <a:rPr lang="en-US" dirty="0" smtClean="0"/>
                        <a:t> 4), 12 (</a:t>
                      </a:r>
                      <a:r>
                        <a:rPr lang="ru-RU" dirty="0" smtClean="0"/>
                        <a:t>уровень</a:t>
                      </a:r>
                      <a:r>
                        <a:rPr lang="en-US" dirty="0" smtClean="0"/>
                        <a:t> 5)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94368" y="0"/>
            <a:ext cx="952500" cy="9525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z="1200" smtClean="0"/>
              <a:pPr/>
              <a:t>6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3638693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5903822" cy="4308067"/>
          </a:xfrm>
        </p:spPr>
        <p:txBody>
          <a:bodyPr>
            <a:noAutofit/>
          </a:bodyPr>
          <a:lstStyle/>
          <a:p>
            <a:r>
              <a:rPr lang="ru-RU" sz="1600" dirty="0"/>
              <a:t>Оценка проводилась несколько раз, каждый раз с использованием последовательности </a:t>
            </a:r>
            <a:r>
              <a:rPr lang="ru-RU" sz="1600" dirty="0" err="1" smtClean="0"/>
              <a:t>свайпов</a:t>
            </a:r>
            <a:r>
              <a:rPr lang="ru-RU" sz="1600" dirty="0" smtClean="0"/>
              <a:t> </a:t>
            </a:r>
            <a:r>
              <a:rPr lang="ru-RU" sz="1600" dirty="0"/>
              <a:t>разной </a:t>
            </a:r>
            <a:r>
              <a:rPr lang="ru-RU" sz="1600" dirty="0" smtClean="0"/>
              <a:t>длины: </a:t>
            </a:r>
          </a:p>
          <a:p>
            <a:pPr>
              <a:buFont typeface="Wingdings" pitchFamily="2" charset="2"/>
              <a:buChar char="§"/>
            </a:pPr>
            <a:r>
              <a:rPr lang="ru-RU" sz="1600" dirty="0" smtClean="0"/>
              <a:t>C - </a:t>
            </a:r>
            <a:r>
              <a:rPr lang="ru-RU" sz="1600" dirty="0"/>
              <a:t>обученный классификатор</a:t>
            </a:r>
            <a:r>
              <a:rPr lang="ru-RU" sz="1600" dirty="0" smtClean="0"/>
              <a:t>, (1) - тестовое </a:t>
            </a:r>
            <a:r>
              <a:rPr lang="ru-RU" sz="1600" dirty="0"/>
              <a:t>множество, содержащее N1 положительных и N2 отрицательных образцов, </a:t>
            </a:r>
            <a:r>
              <a:rPr lang="ru-RU" sz="1600" dirty="0" smtClean="0"/>
              <a:t>D </a:t>
            </a:r>
            <a:r>
              <a:rPr lang="ru-RU" sz="1600" dirty="0"/>
              <a:t>- количество </a:t>
            </a:r>
            <a:r>
              <a:rPr lang="ru-RU" sz="1600" dirty="0" smtClean="0"/>
              <a:t>признаков. </a:t>
            </a:r>
          </a:p>
          <a:p>
            <a:pPr>
              <a:buFont typeface="Wingdings" pitchFamily="2" charset="2"/>
              <a:buChar char="§"/>
            </a:pPr>
            <a:r>
              <a:rPr lang="ru-RU" sz="1600" dirty="0" smtClean="0"/>
              <a:t>Обозначим </a:t>
            </a:r>
            <a:r>
              <a:rPr lang="ru-RU" sz="1600" dirty="0" smtClean="0"/>
              <a:t>(2) </a:t>
            </a:r>
            <a:r>
              <a:rPr lang="ru-RU" sz="1600" dirty="0"/>
              <a:t>набор полученных </a:t>
            </a:r>
            <a:r>
              <a:rPr lang="ru-RU" sz="1600" dirty="0" smtClean="0"/>
              <a:t>оценок. Тогда </a:t>
            </a:r>
            <a:r>
              <a:rPr lang="ru-RU" sz="1600" dirty="0"/>
              <a:t>мы можем сформировать </a:t>
            </a:r>
            <a:r>
              <a:rPr lang="ru-RU" sz="1600" dirty="0" smtClean="0"/>
              <a:t>N1-k+1 </a:t>
            </a:r>
            <a:r>
              <a:rPr lang="ru-RU" sz="1600" dirty="0"/>
              <a:t>последовательностей, содержащих положительные образцы: </a:t>
            </a:r>
            <a:r>
              <a:rPr lang="ru-RU" sz="1600" dirty="0" smtClean="0"/>
              <a:t>(3</a:t>
            </a:r>
            <a:r>
              <a:rPr lang="ru-RU" sz="1600" dirty="0" smtClean="0"/>
              <a:t>).</a:t>
            </a:r>
          </a:p>
          <a:p>
            <a:pPr>
              <a:buFont typeface="Wingdings" pitchFamily="2" charset="2"/>
              <a:buChar char="§"/>
            </a:pPr>
            <a:r>
              <a:rPr lang="ru-RU" sz="1600" dirty="0" smtClean="0"/>
              <a:t> </a:t>
            </a:r>
            <a:r>
              <a:rPr lang="ru-RU" sz="1600" dirty="0"/>
              <a:t>Баллы для этих последовательностей вычислялись по формуле </a:t>
            </a:r>
            <a:r>
              <a:rPr lang="ru-RU" sz="1600" dirty="0" smtClean="0"/>
              <a:t>(4). </a:t>
            </a:r>
            <a:r>
              <a:rPr lang="ru-RU" sz="1600" dirty="0"/>
              <a:t>Последовательности отрицательных образцов обрабатывались аналогично.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45234" y="3164661"/>
            <a:ext cx="4803303" cy="1711366"/>
          </a:xfrm>
          <a:prstGeom prst="rect">
            <a:avLst/>
          </a:prstGeom>
          <a:blipFill rotWithShape="0">
            <a:blip r:embed="rId2" cstate="print"/>
            <a:stretch>
              <a:fillRect l="-2919" t="-2847" r="-127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6537" y="438308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06537" y="43721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411" y="770"/>
            <a:ext cx="952500" cy="95250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z="1200" smtClean="0"/>
              <a:pPr/>
              <a:t>7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1522932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</a:t>
            </a:r>
            <a:r>
              <a:rPr lang="ru-RU" dirty="0" smtClean="0"/>
              <a:t>эффективности </a:t>
            </a:r>
            <a:r>
              <a:rPr lang="ru-RU" dirty="0"/>
              <a:t>аутентификации с использованием гравитационных </a:t>
            </a:r>
            <a:r>
              <a:rPr lang="ru-RU" dirty="0" smtClean="0"/>
              <a:t>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08707"/>
          </a:xfrm>
        </p:spPr>
        <p:txBody>
          <a:bodyPr>
            <a:noAutofit/>
          </a:bodyPr>
          <a:lstStyle/>
          <a:p>
            <a:r>
              <a:rPr lang="ru-RU" sz="2000" dirty="0" smtClean="0"/>
              <a:t>Результаты </a:t>
            </a:r>
            <a:r>
              <a:rPr lang="ru-RU" sz="2000" dirty="0"/>
              <a:t>показали, что средние гравитационные признаки хорошо подходят для аутентификации по одному движению </a:t>
            </a:r>
            <a:r>
              <a:rPr lang="ru-RU" sz="2000" dirty="0" smtClean="0"/>
              <a:t>пальцем </a:t>
            </a:r>
          </a:p>
          <a:p>
            <a:r>
              <a:rPr lang="ru-RU" sz="2000" dirty="0" smtClean="0"/>
              <a:t>Последовательные </a:t>
            </a:r>
            <a:r>
              <a:rPr lang="ru-RU" sz="2000" dirty="0" err="1" smtClean="0"/>
              <a:t>свайпы</a:t>
            </a:r>
            <a:r>
              <a:rPr lang="ru-RU" sz="2000" dirty="0" smtClean="0"/>
              <a:t> </a:t>
            </a:r>
            <a:r>
              <a:rPr lang="ru-RU" sz="2000" dirty="0"/>
              <a:t>оказывали различное влияние на значение EER в зависимости от типа классификатора: классификаторы на основе расстояний показали улучшение, а методы плотности практически не изменились.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040" y="4299029"/>
            <a:ext cx="6226628" cy="21994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411" y="0"/>
            <a:ext cx="952500" cy="9525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z="1200" smtClean="0"/>
              <a:pPr/>
              <a:t>8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252629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 сравнение методов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5511937" cy="3576547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Д</a:t>
            </a:r>
            <a:r>
              <a:rPr lang="ru-RU" sz="2000" dirty="0" err="1" smtClean="0"/>
              <a:t>вухклассовые</a:t>
            </a:r>
            <a:r>
              <a:rPr lang="ru-RU" sz="2000" dirty="0" smtClean="0"/>
              <a:t> </a:t>
            </a:r>
            <a:r>
              <a:rPr lang="ru-RU" sz="2000" dirty="0"/>
              <a:t>классификаторы показали более высокую производительность по сравнению с </a:t>
            </a:r>
            <a:r>
              <a:rPr lang="ru-RU" sz="2000" dirty="0" err="1"/>
              <a:t>одноклассовыми</a:t>
            </a:r>
            <a:r>
              <a:rPr lang="ru-RU" sz="2000" dirty="0"/>
              <a:t> </a:t>
            </a:r>
            <a:r>
              <a:rPr lang="ru-RU" sz="2000" dirty="0" smtClean="0"/>
              <a:t>методами.</a:t>
            </a:r>
          </a:p>
          <a:p>
            <a:r>
              <a:rPr lang="ru-RU" sz="2000" dirty="0" smtClean="0"/>
              <a:t>Это </a:t>
            </a:r>
            <a:r>
              <a:rPr lang="ru-RU" sz="2000" dirty="0"/>
              <a:t>говорит о возможности успешной аутентификации пользователей с помощью указанных методов.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1724" y="2760677"/>
            <a:ext cx="4629195" cy="31514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411" y="0"/>
            <a:ext cx="952500" cy="9525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z="1200" smtClean="0"/>
              <a:pPr/>
              <a:t>9</a:t>
            </a:fld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96891" y="1738589"/>
            <a:ext cx="4650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DET кривые, </a:t>
            </a:r>
            <a:r>
              <a:rPr lang="ru-RU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двухклассовая</a:t>
            </a:r>
            <a:r>
              <a:rPr lang="ru-RU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аутентификация, классификатор 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Random Forests</a:t>
            </a:r>
            <a:r>
              <a:rPr lang="ru-RU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ru-RU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474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ляне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446</TotalTime>
  <Words>501</Words>
  <Application>Microsoft Office PowerPoint</Application>
  <PresentationFormat>Произвольный</PresentationFormat>
  <Paragraphs>74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Контур</vt:lpstr>
      <vt:lpstr>Биометрическая аутентификация на основе свайпов по сенсорному экрану</vt:lpstr>
      <vt:lpstr>введение</vt:lpstr>
      <vt:lpstr>Структура Исследования</vt:lpstr>
      <vt:lpstr>Обзор существующих методов</vt:lpstr>
      <vt:lpstr>Предложенный метод</vt:lpstr>
      <vt:lpstr>Эксперименты и результаты опросника</vt:lpstr>
      <vt:lpstr>Обработка данных</vt:lpstr>
      <vt:lpstr>Оценка эффективности аутентификации с использованием гравитационных признаков</vt:lpstr>
      <vt:lpstr>Анализ и сравнение методов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student</cp:lastModifiedBy>
  <cp:revision>34</cp:revision>
  <dcterms:created xsi:type="dcterms:W3CDTF">2024-05-14T14:55:11Z</dcterms:created>
  <dcterms:modified xsi:type="dcterms:W3CDTF">2024-05-16T06:41:02Z</dcterms:modified>
</cp:coreProperties>
</file>