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7"/>
  </p:notesMasterIdLst>
  <p:handoutMasterIdLst>
    <p:handoutMasterId r:id="rId48"/>
  </p:handoutMasterIdLst>
  <p:sldIdLst>
    <p:sldId id="451" r:id="rId5"/>
    <p:sldId id="453" r:id="rId6"/>
    <p:sldId id="507" r:id="rId7"/>
    <p:sldId id="545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46" r:id="rId19"/>
    <p:sldId id="532" r:id="rId20"/>
    <p:sldId id="533" r:id="rId21"/>
    <p:sldId id="534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4" r:id="rId30"/>
    <p:sldId id="543" r:id="rId31"/>
    <p:sldId id="547" r:id="rId32"/>
    <p:sldId id="511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478" r:id="rId41"/>
    <p:sldId id="521" r:id="rId42"/>
    <p:sldId id="548" r:id="rId43"/>
    <p:sldId id="549" r:id="rId44"/>
    <p:sldId id="550" r:id="rId45"/>
    <p:sldId id="551" r:id="rId4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C9CB-96FC-4B54-97D9-168D12E90C14}" v="2" dt="2019-02-03T17:54:54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5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7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5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3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1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4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4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0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3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5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7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1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9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4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7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7752(v=SQL.110).asp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sdn.microsoft.com/en-us/library/ms174318(v=SQL.110).aspx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18,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046563C-D1FE-436C-B6F4-C788EB5C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2" y="379314"/>
            <a:ext cx="4363061" cy="37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20390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Large Objects Storage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Row-Overflow Storage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LOB Storage</a:t>
            </a:r>
            <a:endParaRPr lang="en-US" sz="1600">
              <a:solidFill>
                <a:srgbClr val="444444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39" y="1883508"/>
            <a:ext cx="6196825" cy="28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30210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Extents and Allocation Map Pages</a:t>
            </a:r>
          </a:p>
        </p:txBody>
      </p:sp>
      <p:pic>
        <p:nvPicPr>
          <p:cNvPr id="1026" name="Picture 2" descr="http://www.sqlserver-dba.co.uk/wp-content/uploads/2012/05/Mixed-and-Dedicated-ext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30" y="1397555"/>
            <a:ext cx="3641970" cy="14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-technet.sec.s-msft.com/dynimg/IC7608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8" y="2174630"/>
            <a:ext cx="5268302" cy="22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2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Initial stage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7" y="1858610"/>
            <a:ext cx="7622005" cy="2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Modifying data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1" y="1395731"/>
            <a:ext cx="6561677" cy="333410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Checkpoint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Tables and Indexes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Heap Tables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Clustered Indexes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Composite Indexes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err="1">
                  <a:solidFill>
                    <a:srgbClr val="444444"/>
                  </a:solidFill>
                  <a:latin typeface="Trebuchet MS"/>
                  <a:cs typeface="Trebuchet MS"/>
                </a:rPr>
                <a:t>Nonclustered</a:t>
              </a: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 Indexes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20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6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</a:t>
            </a:r>
            <a:r>
              <a:rPr lang="en-US" err="1"/>
              <a:t>guarantee,nor</a:t>
            </a:r>
            <a:r>
              <a:rPr lang="en-US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7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 PREVIOUS PART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evolution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7781" y="1648649"/>
            <a:ext cx="4122263" cy="578175"/>
            <a:chOff x="448467" y="2074215"/>
            <a:chExt cx="5496350" cy="770899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MS SQL Server overview</a:t>
              </a:r>
              <a:endParaRPr lang="ru-RU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>
                <a:buClr>
                  <a:schemeClr val="bg1"/>
                </a:buClr>
                <a:buSzPct val="140000"/>
              </a:pP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8467" y="207421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781" y="2209018"/>
            <a:ext cx="5455763" cy="362732"/>
            <a:chOff x="448467" y="2763085"/>
            <a:chExt cx="7274351" cy="48364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2"/>
              <a:ext cx="6731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Course workflow and resources</a:t>
              </a:r>
              <a:endParaRPr lang="en-US" sz="16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48467" y="2763085"/>
              <a:ext cx="464581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7781" y="2795215"/>
            <a:ext cx="8075019" cy="348437"/>
            <a:chOff x="448467" y="4140826"/>
            <a:chExt cx="10766691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POC of a database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76829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246129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6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376476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Composite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6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97674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split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1026" name="Picture 2" descr="page split">
            <a:extLst>
              <a:ext uri="{FF2B5EF4-FFF2-40B4-BE49-F238E27FC236}">
                <a16:creationId xmlns:a16="http://schemas.microsoft.com/office/drawing/2014/main" id="{7693C7BE-5EBE-4113-A744-7801C69F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81" y="1938337"/>
            <a:ext cx="44291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9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Nonclustered</a:t>
            </a:r>
            <a:r>
              <a:rPr lang="en-US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4521" y="1189050"/>
            <a:ext cx="6928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Foundations of T-SQL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1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https://www.microsoftpressstore.com/content/images/chap1_9780735666054/elementLinks/httpatomoreillycomsourcemspimages19173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1" y="1634735"/>
            <a:ext cx="3960115" cy="27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2866" y="9013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International Organization for Standards (ISO)  American National Standards Institute (ANSI)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9" y="1515199"/>
            <a:ext cx="1869934" cy="2909617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3336990" y="1662328"/>
            <a:ext cx="1404167" cy="2954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Dialect of 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0562" y="4515466"/>
            <a:ext cx="630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SEQUEL; an acronym for “structured English query language.”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 AGENDA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4173" y="1360263"/>
            <a:ext cx="7840717" cy="362731"/>
            <a:chOff x="448467" y="1385345"/>
            <a:chExt cx="10454288" cy="48364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Tables and Indexes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4173" y="2487073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4173" y="3613883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173" y="815632"/>
            <a:ext cx="8153173" cy="362734"/>
            <a:chOff x="448467" y="3451955"/>
            <a:chExt cx="10870897" cy="483645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3484195"/>
              <a:ext cx="1032754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Data Storage Internals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8004" y="3490746"/>
                <a:ext cx="246307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CFBAF4-7385-43B6-9BBB-67A5C000844C}"/>
              </a:ext>
            </a:extLst>
          </p:cNvPr>
          <p:cNvGrpSpPr/>
          <p:nvPr/>
        </p:nvGrpSpPr>
        <p:grpSpPr>
          <a:xfrm>
            <a:off x="284173" y="1923668"/>
            <a:ext cx="7840717" cy="362731"/>
            <a:chOff x="448467" y="1385345"/>
            <a:chExt cx="10454288" cy="4836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0E6E60-43BD-4339-882B-23D08E621A99}"/>
                </a:ext>
              </a:extLst>
            </p:cNvPr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Foundations of Querying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E4A872C-E94D-49CA-A222-BE26840BBA3C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D9D934-912B-4736-9B93-CCAB0A994E03}"/>
              </a:ext>
            </a:extLst>
          </p:cNvPr>
          <p:cNvGrpSpPr/>
          <p:nvPr/>
        </p:nvGrpSpPr>
        <p:grpSpPr>
          <a:xfrm>
            <a:off x="284173" y="3050478"/>
            <a:ext cx="7840717" cy="362731"/>
            <a:chOff x="448467" y="1385345"/>
            <a:chExt cx="10454288" cy="48364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C1E3C3-4388-4087-BEE2-3DD3B0D4918E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Working with Git, Jira, Draw.io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05FC3C-439D-4985-8E7C-D451A9F5CB8D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218546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858" y="156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@Variable1 &lt;&gt; @Variable2</a:t>
            </a:r>
          </a:p>
          <a:p>
            <a:r>
              <a:rPr lang="en-US" dirty="0">
                <a:latin typeface="Segoe"/>
              </a:rPr>
              <a:t>@Variable1 != @Variable2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/>
              <a:t>CAST</a:t>
            </a:r>
          </a:p>
          <a:p>
            <a:r>
              <a:rPr lang="en-US" dirty="0"/>
              <a:t>CONVERT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29217" y="156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"/>
              </a:rPr>
              <a:t>Standard</a:t>
            </a:r>
          </a:p>
          <a:p>
            <a:r>
              <a:rPr lang="en-US">
                <a:solidFill>
                  <a:srgbClr val="FF0000"/>
                </a:solidFill>
                <a:latin typeface="Segoe"/>
              </a:rPr>
              <a:t>Is not a standard</a:t>
            </a:r>
          </a:p>
          <a:p>
            <a:endParaRPr lang="en-US">
              <a:latin typeface="Segoe"/>
            </a:endParaRPr>
          </a:p>
          <a:p>
            <a:endParaRPr lang="en-US">
              <a:latin typeface="Segoe"/>
            </a:endParaRPr>
          </a:p>
          <a:p>
            <a:r>
              <a:rPr lang="en-US">
                <a:solidFill>
                  <a:srgbClr val="00B050"/>
                </a:solidFill>
                <a:latin typeface="Segoe"/>
              </a:rPr>
              <a:t>Standard</a:t>
            </a:r>
          </a:p>
          <a:p>
            <a:r>
              <a:rPr lang="en-US">
                <a:solidFill>
                  <a:srgbClr val="FF0000"/>
                </a:solidFill>
                <a:latin typeface="Segoe"/>
              </a:rPr>
              <a:t>Is not a standard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1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http://upload.wikimedia.org/wikipedia/commons/8/8d/Relational_model_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1" y="1379852"/>
            <a:ext cx="6477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0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3571" y="1202317"/>
            <a:ext cx="2738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Segoe-Semibold"/>
              </a:rPr>
              <a:t>Set theory and predicate logic</a:t>
            </a: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36117" y="17989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[region]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[TSQL2012]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[HR]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[Employees]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[region]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'WA'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2" y="2868029"/>
            <a:ext cx="2056975" cy="1983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6710" y="1768022"/>
            <a:ext cx="2838740" cy="10721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NULL</a:t>
            </a:r>
          </a:p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Mark</a:t>
            </a:r>
          </a:p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third logical value—</a:t>
            </a:r>
          </a:p>
          <a:p>
            <a:pPr algn="ctr">
              <a:lnSpc>
                <a:spcPct val="90000"/>
              </a:lnSpc>
            </a:pPr>
            <a:r>
              <a:rPr lang="en-US" sz="1300" b="1">
                <a:cs typeface="Trebuchet MS"/>
              </a:rPr>
              <a:t>unknown</a:t>
            </a:r>
          </a:p>
          <a:p>
            <a:pPr algn="ctr">
              <a:lnSpc>
                <a:spcPct val="90000"/>
              </a:lnSpc>
            </a:pPr>
            <a:endParaRPr lang="en-US" sz="130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1549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28216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Using T-SQL in a Relational Way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4010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T-SQL As a Declarative English-Like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imperative languages define how to achieve what you want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1661" y="347906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35204" y="1485900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35204" y="19015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385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4010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T-SQL As a Declarative English-Like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29567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Logical Query Processing Phases</a:t>
            </a:r>
            <a:endParaRPr lang="en-US" b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803141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1. </a:t>
            </a:r>
            <a:r>
              <a:rPr lang="en-US"/>
              <a:t>SELECT</a:t>
            </a:r>
          </a:p>
          <a:p>
            <a:pPr marL="0" indent="0">
              <a:buNone/>
            </a:pPr>
            <a:r>
              <a:rPr lang="en-US" sz="2000"/>
              <a:t>2. </a:t>
            </a:r>
            <a:r>
              <a:rPr lang="en-US"/>
              <a:t>FROM</a:t>
            </a:r>
          </a:p>
          <a:p>
            <a:pPr marL="0" indent="0">
              <a:buNone/>
            </a:pPr>
            <a:r>
              <a:rPr lang="en-US" sz="2000"/>
              <a:t>3. </a:t>
            </a:r>
            <a:r>
              <a:rPr lang="en-US"/>
              <a:t>WHERE</a:t>
            </a:r>
          </a:p>
          <a:p>
            <a:pPr marL="0" indent="0">
              <a:buNone/>
            </a:pPr>
            <a:r>
              <a:rPr lang="en-US" sz="2000"/>
              <a:t>4. </a:t>
            </a:r>
            <a:r>
              <a:rPr lang="en-US"/>
              <a:t>GROUP BY</a:t>
            </a:r>
          </a:p>
          <a:p>
            <a:pPr marL="0" indent="0">
              <a:buNone/>
            </a:pPr>
            <a:r>
              <a:rPr lang="en-US" sz="2000"/>
              <a:t>5. </a:t>
            </a:r>
            <a:r>
              <a:rPr lang="en-US"/>
              <a:t>HAVING</a:t>
            </a:r>
          </a:p>
          <a:p>
            <a:pPr marL="0" indent="0">
              <a:buNone/>
            </a:pPr>
            <a:r>
              <a:rPr lang="en-US" sz="2000"/>
              <a:t>6. </a:t>
            </a:r>
            <a:r>
              <a:rPr lang="en-US"/>
              <a:t>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166" y="1249224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In T-SQL Query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00086" y="1249224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logical query processing order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3. GROUP BY</a:t>
            </a:r>
          </a:p>
          <a:p>
            <a:pPr marL="0" indent="0">
              <a:buNone/>
            </a:pPr>
            <a:r>
              <a:rPr lang="en-US" dirty="0"/>
              <a:t>4. HAVING</a:t>
            </a:r>
          </a:p>
          <a:p>
            <a:pPr marL="0" indent="0">
              <a:buNone/>
            </a:pPr>
            <a:r>
              <a:rPr lang="en-US" dirty="0"/>
              <a:t>5. SELECT</a:t>
            </a:r>
          </a:p>
          <a:p>
            <a:pPr marL="0" indent="0">
              <a:buNone/>
            </a:pPr>
            <a:r>
              <a:rPr lang="en-US" dirty="0"/>
              <a:t>6. ORDER BY</a:t>
            </a:r>
          </a:p>
        </p:txBody>
      </p:sp>
    </p:spTree>
    <p:extLst>
      <p:ext uri="{BB962C8B-B14F-4D97-AF65-F5344CB8AC3E}">
        <p14:creationId xmlns:p14="http://schemas.microsoft.com/office/powerpoint/2010/main" val="347675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36117" y="953757"/>
            <a:ext cx="328416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Using the FROM and SELECT Clauses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7" name="Oval 6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57200" y="38184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 AS 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</a:t>
            </a:r>
          </a:p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 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</a:t>
            </a:r>
          </a:p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 = 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7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36117" y="861425"/>
            <a:ext cx="2599814" cy="480131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Working with Data Types and</a:t>
            </a:r>
          </a:p>
          <a:p>
            <a:r>
              <a:rPr lang="en-US" b="1"/>
              <a:t>Built-in Functions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7" name="Oval 6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6117" y="3603010"/>
            <a:ext cx="8715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"/>
              </a:rPr>
              <a:t>Data Types (Transact-SQL)” at </a:t>
            </a:r>
            <a:r>
              <a:rPr lang="en-US" i="1">
                <a:latin typeface="Segoe-Italic"/>
                <a:hlinkClick r:id="rId3"/>
              </a:rPr>
              <a:t>http://msdn.microsoft.com/en-us/library/ms187752(v=SQL.110).aspx</a:t>
            </a:r>
            <a:endParaRPr lang="en-US" i="1">
              <a:latin typeface="Segoe-Italic"/>
            </a:endParaRPr>
          </a:p>
          <a:p>
            <a:r>
              <a:rPr lang="en-US">
                <a:latin typeface="Segoe"/>
              </a:rPr>
              <a:t>Built-in Functions (Transact-SQL)” at </a:t>
            </a:r>
            <a:r>
              <a:rPr lang="en-US">
                <a:hlinkClick r:id="rId4"/>
              </a:rPr>
              <a:t>http://msdn.microsoft.com/en-us/library/ms174318(v=SQL.110).aspx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8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4521" y="1189050"/>
            <a:ext cx="6928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Working with Git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Data Storage Internals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1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4521" y="1189050"/>
            <a:ext cx="6928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Working with Jira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49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4521" y="1189050"/>
            <a:ext cx="6928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Working with Draw.io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9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4521" y="1189050"/>
            <a:ext cx="6928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Homework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4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Database Files and </a:t>
              </a:r>
              <a:r>
                <a:rPr lang="en-US" sz="1500" err="1">
                  <a:solidFill>
                    <a:srgbClr val="444444"/>
                  </a:solidFill>
                  <a:latin typeface="Trebuchet MS"/>
                  <a:cs typeface="Trebuchet MS"/>
                </a:rPr>
                <a:t>Filegroups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7214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 Pages and Data Rows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Large Objects Storage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LOB Storage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5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Extents and Allocation Map Pages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8"/>
            <a:ext cx="5455763" cy="348437"/>
            <a:chOff x="448467" y="4140826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7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 Modifications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584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" y="1330921"/>
            <a:ext cx="8880912" cy="291246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6888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Files and </a:t>
            </a:r>
            <a:r>
              <a:rPr lang="en-US" b="1" err="1"/>
              <a:t>Filegroups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641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330921"/>
            <a:ext cx="8610600" cy="2845169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6888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Files and </a:t>
            </a:r>
            <a:r>
              <a:rPr lang="en-US" b="1" err="1"/>
              <a:t>Filegroups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789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39064"/>
            <a:ext cx="2301480" cy="3788694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40424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Pages and Data Rows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The space in the database is divided into logical 8KB pages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255303"/>
            <a:ext cx="7039675" cy="3553043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40424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Pages and Data Rows</a:t>
            </a:r>
          </a:p>
        </p:txBody>
      </p:sp>
    </p:spTree>
    <p:extLst>
      <p:ext uri="{BB962C8B-B14F-4D97-AF65-F5344CB8AC3E}">
        <p14:creationId xmlns:p14="http://schemas.microsoft.com/office/powerpoint/2010/main" val="2568146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1153</TotalTime>
  <Words>925</Words>
  <Application>Microsoft Office PowerPoint</Application>
  <PresentationFormat>On-screen Show (16:9)</PresentationFormat>
  <Paragraphs>243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Lucida Grande</vt:lpstr>
      <vt:lpstr>Segoe</vt:lpstr>
      <vt:lpstr>Segoe-Italic</vt:lpstr>
      <vt:lpstr>Segoe-Semibold</vt:lpstr>
      <vt:lpstr>Segoe-SemiboldItalic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8</cp:revision>
  <cp:lastPrinted>2014-07-09T13:30:36Z</cp:lastPrinted>
  <dcterms:created xsi:type="dcterms:W3CDTF">2015-03-18T06:37:43Z</dcterms:created>
  <dcterms:modified xsi:type="dcterms:W3CDTF">2019-11-17T08:27:13Z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0x0101009B22848A6E75B0409A42E310CF3F8F4E</vt:lpwstr>
  </property>
  <property fmtid="{D5CDD505-2E9C-101B-9397-08002B2CF9AE}" pid="5" name="AuthorIds_UIVersion_512">
    <vt:lpwstr>6</vt:lpwstr>
  </property>
</Properties>
</file>