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6"/>
  </p:notesMasterIdLst>
  <p:handoutMasterIdLst>
    <p:handoutMasterId r:id="rId37"/>
  </p:handoutMasterIdLst>
  <p:sldIdLst>
    <p:sldId id="258" r:id="rId5"/>
    <p:sldId id="790" r:id="rId6"/>
    <p:sldId id="792" r:id="rId7"/>
    <p:sldId id="786" r:id="rId8"/>
    <p:sldId id="791" r:id="rId9"/>
    <p:sldId id="787" r:id="rId10"/>
    <p:sldId id="793" r:id="rId11"/>
    <p:sldId id="794" r:id="rId12"/>
    <p:sldId id="795" r:id="rId13"/>
    <p:sldId id="796" r:id="rId14"/>
    <p:sldId id="748" r:id="rId15"/>
    <p:sldId id="769" r:id="rId16"/>
    <p:sldId id="770" r:id="rId17"/>
    <p:sldId id="771" r:id="rId18"/>
    <p:sldId id="772" r:id="rId19"/>
    <p:sldId id="773" r:id="rId20"/>
    <p:sldId id="774" r:id="rId21"/>
    <p:sldId id="775" r:id="rId22"/>
    <p:sldId id="776" r:id="rId23"/>
    <p:sldId id="777" r:id="rId24"/>
    <p:sldId id="754" r:id="rId25"/>
    <p:sldId id="756" r:id="rId26"/>
    <p:sldId id="757" r:id="rId27"/>
    <p:sldId id="758" r:id="rId28"/>
    <p:sldId id="759" r:id="rId29"/>
    <p:sldId id="760" r:id="rId30"/>
    <p:sldId id="761" r:id="rId31"/>
    <p:sldId id="762" r:id="rId32"/>
    <p:sldId id="779" r:id="rId33"/>
    <p:sldId id="755" r:id="rId34"/>
    <p:sldId id="763" r:id="rId3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1A9CB0"/>
    <a:srgbClr val="B22746"/>
    <a:srgbClr val="999999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76410" autoAdjust="0"/>
  </p:normalViewPr>
  <p:slideViewPr>
    <p:cSldViewPr snapToGrid="0">
      <p:cViewPr varScale="1">
        <p:scale>
          <a:sx n="131" d="100"/>
          <a:sy n="131" d="100"/>
        </p:scale>
        <p:origin x="960" y="10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58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1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8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45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26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30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6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5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0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2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45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0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85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8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60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430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31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16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7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29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94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5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04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4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90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60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86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March 17, 2019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9B1309-7A60-41FC-8351-B97AAB4C4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396" y="168248"/>
            <a:ext cx="4854940" cy="412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2105" y="76496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Columns mapping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86" y="1215798"/>
            <a:ext cx="3668486" cy="354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6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Designing and Implementing Data Flow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91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50335" y="885324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Defining Data Sources and Destinations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Creating a Data Flow Task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Source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Destination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SSIS Data Types</a:t>
            </a:r>
          </a:p>
        </p:txBody>
      </p:sp>
    </p:spTree>
    <p:extLst>
      <p:ext uri="{BB962C8B-B14F-4D97-AF65-F5344CB8AC3E}">
        <p14:creationId xmlns:p14="http://schemas.microsoft.com/office/powerpoint/2010/main" val="339970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3120" y="764965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Source 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1273122"/>
            <a:ext cx="5343042" cy="35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9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2105" y="76496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Destination 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3" y="1173045"/>
            <a:ext cx="3571874" cy="35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3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2105" y="76496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Columns mapping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86" y="1215798"/>
            <a:ext cx="3668486" cy="354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6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50335" y="885324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Defining Data Sources and Destinations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Creating a Data Flow Task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Source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Destination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SSIS Data Types</a:t>
            </a:r>
          </a:p>
        </p:txBody>
      </p:sp>
    </p:spTree>
    <p:extLst>
      <p:ext uri="{BB962C8B-B14F-4D97-AF65-F5344CB8AC3E}">
        <p14:creationId xmlns:p14="http://schemas.microsoft.com/office/powerpoint/2010/main" val="2349140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9448" y="862937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SSIS Data Types</a:t>
            </a:r>
          </a:p>
        </p:txBody>
      </p:sp>
    </p:spTree>
    <p:extLst>
      <p:ext uri="{BB962C8B-B14F-4D97-AF65-F5344CB8AC3E}">
        <p14:creationId xmlns:p14="http://schemas.microsoft.com/office/powerpoint/2010/main" val="234723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Implementing Data Flow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409868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Using a Lookup Transformation</a:t>
            </a:r>
            <a:endParaRPr lang="en-US" sz="1800" b="1" dirty="0"/>
          </a:p>
        </p:txBody>
      </p:sp>
      <p:sp>
        <p:nvSpPr>
          <p:cNvPr id="3" name="Rectangle 2"/>
          <p:cNvSpPr/>
          <p:nvPr/>
        </p:nvSpPr>
        <p:spPr>
          <a:xfrm>
            <a:off x="4182613" y="1583871"/>
            <a:ext cx="45670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-Bold"/>
              </a:rPr>
              <a:t>Lookup Transformation Case Sensitivity and others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7" y="1583871"/>
            <a:ext cx="3053611" cy="25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64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Implementing Data Flow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769100"/>
            <a:ext cx="7712624" cy="664797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Using the Cache Transform Transformation with the Lookup</a:t>
            </a:r>
          </a:p>
          <a:p>
            <a:r>
              <a:rPr lang="en-US" sz="1800" dirty="0"/>
              <a:t>Transformation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3683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MSBI.Dev.S19E15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398D4-44EF-474B-9DA7-AB17A14BA537}"/>
              </a:ext>
            </a:extLst>
          </p:cNvPr>
          <p:cNvSpPr/>
          <p:nvPr/>
        </p:nvSpPr>
        <p:spPr>
          <a:xfrm>
            <a:off x="149787" y="802035"/>
            <a:ext cx="645909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Designing and Implementing Control Flow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Control Flow Tasks and Containers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Precedence Constraints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Designing and Implementing Data Flow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Data Flow Task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Data Flow Source Adapters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CrimeStatistic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Project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CrimeStat.DWH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CrimeStat.SSIS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Tasks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98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Implementing Data Flow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9"/>
            <a:ext cx="221067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Sorting the Data</a:t>
            </a:r>
            <a:endParaRPr lang="en-US" sz="1800" b="1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36117" y="1933577"/>
            <a:ext cx="234025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Set based update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44896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Implementing Data Flow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528670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Working with Data Flow Transformations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Selecting Transformations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i="1" dirty="0"/>
              <a:t>non-blocking transformations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800" i="1" dirty="0"/>
              <a:t>partial-blocking transformation	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800" i="1" dirty="0"/>
              <a:t>blocking transformation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306266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Implementing Data Flow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457676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Logical Row-Level Transformations</a:t>
            </a:r>
            <a:endParaRPr lang="en-US" sz="1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1295396"/>
            <a:ext cx="68770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64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Implementing Data Flow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457676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Logical Row-Level Transformations</a:t>
            </a:r>
            <a:endParaRPr lang="en-US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1385887"/>
            <a:ext cx="68389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67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Implementing Data Flow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582992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Multi-Input and Multi-Output Transformations</a:t>
            </a:r>
            <a:endParaRPr lang="en-US" sz="1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1503478"/>
            <a:ext cx="69246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17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Implementing Data Flow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582992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Multi-Input and Multi-Output Transformations</a:t>
            </a: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377043"/>
            <a:ext cx="80867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71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Implementing Data Flow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353712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Multi-Row Transformations</a:t>
            </a:r>
            <a:endParaRPr lang="en-US" sz="1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1366837"/>
            <a:ext cx="6829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87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Implementing Data Flow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575272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Advanced Data-Preparation Transformations</a:t>
            </a:r>
            <a:endParaRPr lang="en-US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416" y="1372493"/>
            <a:ext cx="4631192" cy="33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8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Implementing Data Flow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575272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Advanced Data-Preparation Transformations</a:t>
            </a:r>
            <a:endParaRPr lang="en-US" sz="1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890" y="1381942"/>
            <a:ext cx="4995182" cy="33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00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DWH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solidFill>
                  <a:srgbClr val="1A9CB0"/>
                </a:solidFill>
              </a:rPr>
              <a:t>CrimeStat BI solution case scenario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24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593985" y="424215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3200" b="1" dirty="0"/>
              <a:t>Containers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22390" y="377382"/>
            <a:ext cx="357138" cy="307777"/>
          </a:xfrm>
          <a:prstGeom prst="rect">
            <a:avLst/>
          </a:prstGeom>
          <a:solidFill>
            <a:srgbClr val="2FC2D9"/>
          </a:solidFill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071" y="358226"/>
            <a:ext cx="358211" cy="475703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5071" y="358226"/>
            <a:ext cx="7908484" cy="475703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3092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Determining Appropriate ETL Strategy and Tools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4570" y="960908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ETL Strategy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800" dirty="0"/>
              <a:t>Defining the architecture for ETL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800" dirty="0"/>
              <a:t>Deciding what to do in the SSIS and what to push down to the database layer</a:t>
            </a:r>
            <a:r>
              <a:rPr lang="en-US" sz="1800" i="1" dirty="0"/>
              <a:t>	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800" dirty="0"/>
              <a:t>Managing the whole ETL process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274578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Determining Appropriate ETL Strategy and Tools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9063" y="69951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ETL Architecture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Extract the data (process)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Initial Staging (landing zone)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Data Quality (process)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Clean Staging (landing zone)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Transformation (process)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Load-ready Publish (landing zone)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Load Enterprise Data Warehouse (process)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Enterprise Data Warehouse (landing zone)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Load Data Marts (process)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Data Marts (landing zone)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2370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subtopicname</a:t>
            </a:r>
            <a:r>
              <a:rPr lang="en-US" dirty="0"/>
              <a:t>: Control Flow Tasks and Containers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36035" y="803848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Containers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For Loop container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 err="1"/>
              <a:t>Foreach</a:t>
            </a:r>
            <a:r>
              <a:rPr lang="en-US" sz="2300" b="1" dirty="0"/>
              <a:t> Loop container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Sequence container	</a:t>
            </a:r>
          </a:p>
        </p:txBody>
      </p:sp>
    </p:spTree>
    <p:extLst>
      <p:ext uri="{BB962C8B-B14F-4D97-AF65-F5344CB8AC3E}">
        <p14:creationId xmlns:p14="http://schemas.microsoft.com/office/powerpoint/2010/main" val="202067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593985" y="424215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3200" b="1" dirty="0"/>
              <a:t>Precedence Constraints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22390" y="377382"/>
            <a:ext cx="357138" cy="307777"/>
          </a:xfrm>
          <a:prstGeom prst="rect">
            <a:avLst/>
          </a:prstGeom>
          <a:solidFill>
            <a:srgbClr val="2FC2D9"/>
          </a:solidFill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071" y="358226"/>
            <a:ext cx="358211" cy="475703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5071" y="358226"/>
            <a:ext cx="7908484" cy="475703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8331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36035" y="803848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Precedence Constraints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2300" b="1" dirty="0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827" y="1295978"/>
            <a:ext cx="5427210" cy="33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3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50335" y="885324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Defining Data Sources and Destinations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Creating a Data Flow Task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Source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Destination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SSIS Data Types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Data Flow Transformations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34987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3120" y="764965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Source 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1273122"/>
            <a:ext cx="5343042" cy="35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7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2105" y="76496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Destination 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3" y="1173045"/>
            <a:ext cx="3571874" cy="35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1433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17E031EC97945B58DBDFF61B6FAAB" ma:contentTypeVersion="2" ma:contentTypeDescription="Create a new document." ma:contentTypeScope="" ma:versionID="c51f5ef4bd80f036d835863056600a0f">
  <xsd:schema xmlns:xsd="http://www.w3.org/2001/XMLSchema" xmlns:xs="http://www.w3.org/2001/XMLSchema" xmlns:p="http://schemas.microsoft.com/office/2006/metadata/properties" xmlns:ns2="e83b1685-c0ee-49c7-ae0f-bc980b303699" targetNamespace="http://schemas.microsoft.com/office/2006/metadata/properties" ma:root="true" ma:fieldsID="24ac212150268e8e648f13f43faec01e" ns2:_="">
    <xsd:import namespace="e83b1685-c0ee-49c7-ae0f-bc980b30369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3b1685-c0ee-49c7-ae0f-bc980b3036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83b1685-c0ee-49c7-ae0f-bc980b30369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C86F4F-7206-4685-8A90-8F7D3040E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3b1685-c0ee-49c7-ae0f-bc980b3036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9735</TotalTime>
  <Words>571</Words>
  <Application>Microsoft Office PowerPoint</Application>
  <PresentationFormat>On-screen Show (16:9)</PresentationFormat>
  <Paragraphs>149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Calibri</vt:lpstr>
      <vt:lpstr>Consolas</vt:lpstr>
      <vt:lpstr>Lucida Grande</vt:lpstr>
      <vt:lpstr>Segoe-Bold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209</cp:revision>
  <cp:lastPrinted>2014-07-09T13:30:36Z</cp:lastPrinted>
  <dcterms:created xsi:type="dcterms:W3CDTF">2015-03-18T06:37:43Z</dcterms:created>
  <dcterms:modified xsi:type="dcterms:W3CDTF">2019-03-21T06:06:34Z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_dlc_DocIdItemGuid">
    <vt:lpwstr>dacd157f-9e9b-4d8c-bb01-20daca300eae</vt:lpwstr>
  </property>
  <property fmtid="{D5CDD505-2E9C-101B-9397-08002B2CF9AE}" pid="4" name="ContentTypeId">
    <vt:lpwstr>0x01010019817E031EC97945B58DBDFF61B6FAAB</vt:lpwstr>
  </property>
</Properties>
</file>