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37"/>
  </p:notesMasterIdLst>
  <p:handoutMasterIdLst>
    <p:handoutMasterId r:id="rId38"/>
  </p:handoutMasterIdLst>
  <p:sldIdLst>
    <p:sldId id="258" r:id="rId5"/>
    <p:sldId id="645" r:id="rId6"/>
    <p:sldId id="644" r:id="rId7"/>
    <p:sldId id="647" r:id="rId8"/>
    <p:sldId id="648" r:id="rId9"/>
    <p:sldId id="623" r:id="rId10"/>
    <p:sldId id="624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6" r:id="rId20"/>
    <p:sldId id="635" r:id="rId21"/>
    <p:sldId id="268" r:id="rId22"/>
    <p:sldId id="600" r:id="rId23"/>
    <p:sldId id="615" r:id="rId24"/>
    <p:sldId id="618" r:id="rId25"/>
    <p:sldId id="637" r:id="rId26"/>
    <p:sldId id="619" r:id="rId27"/>
    <p:sldId id="620" r:id="rId28"/>
    <p:sldId id="650" r:id="rId29"/>
    <p:sldId id="616" r:id="rId30"/>
    <p:sldId id="617" r:id="rId31"/>
    <p:sldId id="567" r:id="rId32"/>
    <p:sldId id="595" r:id="rId33"/>
    <p:sldId id="621" r:id="rId34"/>
    <p:sldId id="622" r:id="rId35"/>
    <p:sldId id="614" r:id="rId36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8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10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49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23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87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75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22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2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84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08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46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482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09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Trace </a:t>
            </a:r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internal SQL Server mechanism for capturing events. SQL Trace is deprecated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future versions. This means that it will still be available in the life cycle of SQL Server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2012 and the next version of SQL Server; however, after the next version, SQL Trace might be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discontinued.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39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Trace </a:t>
            </a:r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internal SQL Server mechanism for capturing events. SQL Trace is deprecated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future versions. This means that it will still be available in the life cycle of SQL Server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2012 and the next version of SQL Server; however, after the next version, SQL Trace might be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discontinued.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9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171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223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088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83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09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5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812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59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46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37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26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38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05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20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60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2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December 17,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21AB0-5AB4-44C8-8755-F0AA6E622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36" y="441285"/>
            <a:ext cx="4259735" cy="36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66686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Clustered Indexes</a:t>
            </a:r>
            <a:endParaRPr lang="en-US" b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849586" cy="3248895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A clustered index dictates the physical order of the data in a table, which is sorted according to the clustered index key.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The table can have only one clustered index defined.</a:t>
            </a:r>
          </a:p>
        </p:txBody>
      </p:sp>
      <p:pic>
        <p:nvPicPr>
          <p:cNvPr id="1026" name="Picture 2" descr="http://www.montel.com/images/Hybria_Library_Shelving_Storage_Bookshelves_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30" y="1330920"/>
            <a:ext cx="4573467" cy="256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68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3" y="867485"/>
            <a:ext cx="8524874" cy="3883016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66686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Clustered Indexes</a:t>
            </a:r>
            <a:endParaRPr lang="en-US" b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01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62" y="867485"/>
            <a:ext cx="7265463" cy="39573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66686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Clustered Indexes</a:t>
            </a:r>
            <a:endParaRPr lang="en-US" b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79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127" y="867485"/>
            <a:ext cx="6146346" cy="390681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66686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Clustered Indexes</a:t>
            </a:r>
            <a:endParaRPr lang="en-US" b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6260" y="1330920"/>
            <a:ext cx="3849586" cy="3248895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Ordered index scan</a:t>
            </a:r>
          </a:p>
        </p:txBody>
      </p:sp>
    </p:spTree>
    <p:extLst>
      <p:ext uri="{BB962C8B-B14F-4D97-AF65-F5344CB8AC3E}">
        <p14:creationId xmlns:p14="http://schemas.microsoft.com/office/powerpoint/2010/main" val="949209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749325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Composite Indexes</a:t>
            </a:r>
            <a:endParaRPr lang="en-US" b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21" y="1162951"/>
            <a:ext cx="7601358" cy="366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3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6"/>
            <a:ext cx="197868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Nonclustered</a:t>
            </a:r>
            <a:r>
              <a:rPr lang="en-US"/>
              <a:t> Indexes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22" y="1330920"/>
            <a:ext cx="69056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33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1288950"/>
            <a:ext cx="1503360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Filtered Indexes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394" y="3159720"/>
            <a:ext cx="6970432" cy="13355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940" y="1683312"/>
            <a:ext cx="4410681" cy="1160706"/>
          </a:xfrm>
          <a:prstGeom prst="rect">
            <a:avLst/>
          </a:prstGeom>
        </p:spPr>
      </p:pic>
      <p:sp>
        <p:nvSpPr>
          <p:cNvPr id="9" name="Text Placeholder 4"/>
          <p:cNvSpPr txBox="1">
            <a:spLocks/>
          </p:cNvSpPr>
          <p:nvPr/>
        </p:nvSpPr>
        <p:spPr>
          <a:xfrm>
            <a:off x="136260" y="837662"/>
            <a:ext cx="2771271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Indexes with Included Columns</a:t>
            </a:r>
          </a:p>
        </p:txBody>
      </p:sp>
    </p:spTree>
    <p:extLst>
      <p:ext uri="{BB962C8B-B14F-4D97-AF65-F5344CB8AC3E}">
        <p14:creationId xmlns:p14="http://schemas.microsoft.com/office/powerpoint/2010/main" val="2690814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7"/>
            <a:ext cx="2895152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Supporting Queries with Indexes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8870" y="1330920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/>
              <a:t>JOIN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/>
              <a:t>WHERE (Search Arguments)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/>
              <a:t>ORDER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48982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>
                <a:solidFill>
                  <a:schemeClr val="bg1"/>
                </a:solidFill>
                <a:cs typeface="Calibri"/>
              </a:rPr>
              <a:t>Using </a:t>
            </a:r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Tools to Analyze Query Performance</a:t>
            </a:r>
            <a:endParaRPr lang="en-US" sz="1600" b="1" spc="20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30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6985182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Query Optimization Problems and the Query Optimizer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70" y="1729510"/>
            <a:ext cx="4416891" cy="247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7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77091" y="724464"/>
            <a:ext cx="872888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Using Dynamic SQL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Dynamic SQL Overview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Uses for Dynamic SQL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The EXECUTE Command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SQL Injection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Using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sp_executesql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Use case scenarios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Understanding Temporary Tables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Designing and Implementing Stored Procedures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Understanding Stored Procedures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keywords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SET NOCOUNT 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RETURN and Return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Codes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Parameters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Output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	Parameters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Branching Logic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keywords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IF/ELSE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WAITFOR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Developing Stored Procedures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keywords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Stored Procedures and Error Handling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Dynamic SQL in Stored 	Procedures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CEF7B18-FD2A-4606-9ACD-D8C44CC5DB5D}"/>
              </a:ext>
            </a:extLst>
          </p:cNvPr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spc="0" dirty="0">
                <a:solidFill>
                  <a:srgbClr val="464547"/>
                </a:solidFill>
                <a:highlight>
                  <a:srgbClr val="A3C644"/>
                </a:highlight>
              </a:rPr>
              <a:t>IN PREVIOUS PART: </a:t>
            </a:r>
            <a:r>
              <a:rPr lang="en-US" dirty="0">
                <a:highlight>
                  <a:srgbClr val="A3C644"/>
                </a:highlight>
              </a:rPr>
              <a:t> MSBI.Dev.S20E10</a:t>
            </a:r>
          </a:p>
        </p:txBody>
      </p:sp>
    </p:spTree>
    <p:extLst>
      <p:ext uri="{BB962C8B-B14F-4D97-AF65-F5344CB8AC3E}">
        <p14:creationId xmlns:p14="http://schemas.microsoft.com/office/powerpoint/2010/main" val="3376408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194080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Query execution phases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668" y="1480297"/>
            <a:ext cx="5035355" cy="33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35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469394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parameter sniffing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80912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75634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SQL Server Extended Events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/>
          </a:p>
        </p:txBody>
      </p:sp>
      <p:sp>
        <p:nvSpPr>
          <p:cNvPr id="2" name="Rectangle 1"/>
          <p:cNvSpPr/>
          <p:nvPr/>
        </p:nvSpPr>
        <p:spPr>
          <a:xfrm>
            <a:off x="1543050" y="1401902"/>
            <a:ext cx="766626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333333"/>
                </a:solidFill>
                <a:latin typeface="ZapfDingbatsStd"/>
              </a:rPr>
              <a:t>■ </a:t>
            </a:r>
            <a:r>
              <a:rPr lang="en-US" sz="1200" b="1">
                <a:solidFill>
                  <a:srgbClr val="000000"/>
                </a:solidFill>
                <a:latin typeface="Segoe-Bold"/>
              </a:rPr>
              <a:t>Events </a:t>
            </a:r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These are your points of interest for monitoring. You can use events for monitoring</a:t>
            </a:r>
          </a:p>
          <a:p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or to trigger synchronous or asynchronous actions</a:t>
            </a:r>
            <a:r>
              <a:rPr lang="en-US" sz="1200">
                <a:solidFill>
                  <a:srgbClr val="000000"/>
                </a:solidFill>
                <a:latin typeface="Segoe"/>
              </a:rPr>
              <a:t>.</a:t>
            </a:r>
          </a:p>
          <a:p>
            <a:r>
              <a:rPr lang="en-US" sz="1200">
                <a:solidFill>
                  <a:srgbClr val="333333"/>
                </a:solidFill>
                <a:latin typeface="ZapfDingbatsStd"/>
              </a:rPr>
              <a:t>■ </a:t>
            </a:r>
            <a:r>
              <a:rPr lang="en-US" sz="1200" b="1">
                <a:solidFill>
                  <a:srgbClr val="000000"/>
                </a:solidFill>
                <a:latin typeface="Segoe-Bold"/>
              </a:rPr>
              <a:t>Targets </a:t>
            </a:r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These are event consumers. You can use targets that write to a file, store</a:t>
            </a:r>
          </a:p>
          <a:p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event data in a memory buffer, or aggregate event data. Targets can process data</a:t>
            </a:r>
          </a:p>
          <a:p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synchronously or asynchronously</a:t>
            </a:r>
            <a:r>
              <a:rPr lang="en-US" sz="1200">
                <a:solidFill>
                  <a:srgbClr val="000000"/>
                </a:solidFill>
                <a:latin typeface="Segoe"/>
              </a:rPr>
              <a:t>.</a:t>
            </a:r>
          </a:p>
          <a:p>
            <a:r>
              <a:rPr lang="en-US" sz="1200">
                <a:solidFill>
                  <a:srgbClr val="333333"/>
                </a:solidFill>
                <a:latin typeface="ZapfDingbatsStd"/>
              </a:rPr>
              <a:t>■ </a:t>
            </a:r>
            <a:r>
              <a:rPr lang="en-US" sz="1200" b="1">
                <a:solidFill>
                  <a:srgbClr val="000000"/>
                </a:solidFill>
                <a:latin typeface="Segoe-Bold"/>
              </a:rPr>
              <a:t>Actions </a:t>
            </a:r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These are responses to an event. They are bound to an event. Actions can</a:t>
            </a:r>
          </a:p>
          <a:p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capture a stack dump and inspect data, store information in a local variable, aggregate</a:t>
            </a:r>
          </a:p>
          <a:p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event data, or even append data to event data. For example, in SQL Server, you can use</a:t>
            </a:r>
          </a:p>
          <a:p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the execution plan detection action to detect execution plans</a:t>
            </a:r>
            <a:r>
              <a:rPr lang="en-US" sz="1200">
                <a:solidFill>
                  <a:srgbClr val="000000"/>
                </a:solidFill>
                <a:latin typeface="Segoe"/>
              </a:rPr>
              <a:t>.</a:t>
            </a:r>
          </a:p>
          <a:p>
            <a:r>
              <a:rPr lang="en-US" sz="1200">
                <a:solidFill>
                  <a:srgbClr val="333333"/>
                </a:solidFill>
                <a:latin typeface="ZapfDingbatsStd"/>
              </a:rPr>
              <a:t>■ </a:t>
            </a:r>
            <a:r>
              <a:rPr lang="en-US" sz="1200" b="1">
                <a:solidFill>
                  <a:srgbClr val="000000"/>
                </a:solidFill>
                <a:latin typeface="Segoe-Bold"/>
              </a:rPr>
              <a:t>Predicates </a:t>
            </a:r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These are sets of logical rules to filter captured events. In order to</a:t>
            </a:r>
          </a:p>
          <a:p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minimize the impact of a monitoring session on your system, it is important that you</a:t>
            </a:r>
          </a:p>
          <a:p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capture only events you need.</a:t>
            </a:r>
          </a:p>
          <a:p>
            <a:r>
              <a:rPr lang="en-US" sz="1200">
                <a:solidFill>
                  <a:srgbClr val="333333"/>
                </a:solidFill>
                <a:latin typeface="ZapfDingbatsStd"/>
              </a:rPr>
              <a:t>■ </a:t>
            </a:r>
            <a:r>
              <a:rPr lang="en-US" sz="1200" b="1">
                <a:solidFill>
                  <a:srgbClr val="000000"/>
                </a:solidFill>
                <a:latin typeface="Segoe-Bold"/>
              </a:rPr>
              <a:t>Types </a:t>
            </a:r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These help interpret the data collected. The data is actually a collection of</a:t>
            </a:r>
          </a:p>
          <a:p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bytes, and types give this data context. A type is provided for events, actions, targets,</a:t>
            </a:r>
          </a:p>
          <a:p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predicates, and types themselves.</a:t>
            </a:r>
          </a:p>
          <a:p>
            <a:r>
              <a:rPr lang="en-US" sz="1200">
                <a:solidFill>
                  <a:srgbClr val="333333"/>
                </a:solidFill>
                <a:latin typeface="ZapfDingbatsStd"/>
              </a:rPr>
              <a:t>■ </a:t>
            </a:r>
            <a:r>
              <a:rPr lang="en-US" sz="1200" b="1">
                <a:solidFill>
                  <a:srgbClr val="000000"/>
                </a:solidFill>
                <a:latin typeface="Segoe-Bold"/>
              </a:rPr>
              <a:t>Maps </a:t>
            </a:r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These are SQL Server internal tables that map internal numeric values to</a:t>
            </a:r>
          </a:p>
          <a:p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meaningful strings.</a:t>
            </a:r>
            <a:endParaRPr lang="en-US" sz="1200">
              <a:solidFill>
                <a:schemeClr val="accent1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082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56057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SQL Server Profiler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/>
          </a:p>
        </p:txBody>
      </p:sp>
      <p:sp>
        <p:nvSpPr>
          <p:cNvPr id="2" name="Rectangle 1"/>
          <p:cNvSpPr/>
          <p:nvPr/>
        </p:nvSpPr>
        <p:spPr>
          <a:xfrm>
            <a:off x="938892" y="1433624"/>
            <a:ext cx="741317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Segoe-Bold"/>
              </a:rPr>
              <a:t>Event </a:t>
            </a:r>
            <a:r>
              <a:rPr lang="en-US">
                <a:solidFill>
                  <a:schemeClr val="accent1">
                    <a:lumMod val="90000"/>
                  </a:schemeClr>
                </a:solidFill>
                <a:latin typeface="Segoe"/>
              </a:rPr>
              <a:t>An event is an action within SQL Server. For example, an action can be a logon</a:t>
            </a:r>
          </a:p>
          <a:p>
            <a:r>
              <a:rPr lang="en-US">
                <a:solidFill>
                  <a:schemeClr val="accent1">
                    <a:lumMod val="90000"/>
                  </a:schemeClr>
                </a:solidFill>
                <a:latin typeface="Segoe"/>
              </a:rPr>
              <a:t>failure, T-SQL batch, start of a stored procedure, and more.</a:t>
            </a:r>
          </a:p>
          <a:p>
            <a:r>
              <a:rPr lang="en-US" b="1" err="1">
                <a:solidFill>
                  <a:srgbClr val="000000"/>
                </a:solidFill>
                <a:latin typeface="Segoe-Bold"/>
              </a:rPr>
              <a:t>EventClass</a:t>
            </a:r>
            <a:r>
              <a:rPr lang="en-US" b="1">
                <a:solidFill>
                  <a:srgbClr val="000000"/>
                </a:solidFill>
                <a:latin typeface="Segoe-Bold"/>
              </a:rPr>
              <a:t> </a:t>
            </a:r>
            <a:r>
              <a:rPr lang="en-US">
                <a:solidFill>
                  <a:schemeClr val="accent1">
                    <a:lumMod val="90000"/>
                  </a:schemeClr>
                </a:solidFill>
                <a:latin typeface="Segoe"/>
              </a:rPr>
              <a:t>This is the type of an event. The event class defines the data that an event</a:t>
            </a:r>
          </a:p>
          <a:p>
            <a:r>
              <a:rPr lang="en-US">
                <a:solidFill>
                  <a:schemeClr val="accent1">
                    <a:lumMod val="90000"/>
                  </a:schemeClr>
                </a:solidFill>
                <a:latin typeface="Segoe"/>
              </a:rPr>
              <a:t>can report.</a:t>
            </a:r>
          </a:p>
          <a:p>
            <a:r>
              <a:rPr lang="en-US" b="1" err="1">
                <a:solidFill>
                  <a:srgbClr val="000000"/>
                </a:solidFill>
                <a:latin typeface="Segoe-Bold"/>
              </a:rPr>
              <a:t>EventCategory</a:t>
            </a:r>
            <a:r>
              <a:rPr lang="en-US" b="1">
                <a:solidFill>
                  <a:srgbClr val="000000"/>
                </a:solidFill>
                <a:latin typeface="Segoe-Bold"/>
              </a:rPr>
              <a:t> </a:t>
            </a:r>
            <a:r>
              <a:rPr lang="en-US">
                <a:solidFill>
                  <a:schemeClr val="accent1">
                    <a:lumMod val="90000"/>
                  </a:schemeClr>
                </a:solidFill>
                <a:latin typeface="Segoe"/>
              </a:rPr>
              <a:t>Event categories define groupings of events</a:t>
            </a:r>
          </a:p>
          <a:p>
            <a:r>
              <a:rPr lang="en-US" b="1" err="1"/>
              <a:t>DataColumn</a:t>
            </a:r>
            <a:r>
              <a:rPr lang="en-US" b="1"/>
              <a:t> </a:t>
            </a:r>
            <a:r>
              <a:rPr lang="en-US">
                <a:solidFill>
                  <a:schemeClr val="accent1">
                    <a:lumMod val="90000"/>
                  </a:schemeClr>
                </a:solidFill>
              </a:rPr>
              <a:t>A data column is an attribute of an event. If you save a trace to a table,</a:t>
            </a:r>
          </a:p>
          <a:p>
            <a:r>
              <a:rPr lang="en-US">
                <a:solidFill>
                  <a:schemeClr val="accent1">
                    <a:lumMod val="90000"/>
                  </a:schemeClr>
                </a:solidFill>
              </a:rPr>
              <a:t>an event is represented by a row in the table, and attributes of events are columns in</a:t>
            </a:r>
          </a:p>
          <a:p>
            <a:r>
              <a:rPr lang="en-US">
                <a:solidFill>
                  <a:schemeClr val="accent1">
                    <a:lumMod val="90000"/>
                  </a:schemeClr>
                </a:solidFill>
              </a:rPr>
              <a:t>the table.</a:t>
            </a:r>
          </a:p>
          <a:p>
            <a:r>
              <a:rPr lang="en-US" b="1"/>
              <a:t>Template </a:t>
            </a:r>
            <a:r>
              <a:rPr lang="en-US">
                <a:solidFill>
                  <a:schemeClr val="accent1">
                    <a:lumMod val="90000"/>
                  </a:schemeClr>
                </a:solidFill>
              </a:rPr>
              <a:t>A template is a saved trace definition. SQL Server Profiler comes with a</a:t>
            </a:r>
          </a:p>
          <a:p>
            <a:r>
              <a:rPr lang="en-US">
                <a:solidFill>
                  <a:schemeClr val="accent1">
                    <a:lumMod val="90000"/>
                  </a:schemeClr>
                </a:solidFill>
              </a:rPr>
              <a:t>couple of predefined templates that can speed up the creation of a trace.</a:t>
            </a:r>
          </a:p>
          <a:p>
            <a:r>
              <a:rPr lang="en-US" b="1"/>
              <a:t>Filter </a:t>
            </a:r>
            <a:r>
              <a:rPr lang="en-US">
                <a:solidFill>
                  <a:schemeClr val="accent1">
                    <a:lumMod val="90000"/>
                  </a:schemeClr>
                </a:solidFill>
              </a:rPr>
              <a:t>Filters limit the events traced. You can put a filter on any event column. In</a:t>
            </a:r>
          </a:p>
          <a:p>
            <a:r>
              <a:rPr lang="en-US">
                <a:solidFill>
                  <a:schemeClr val="accent1">
                    <a:lumMod val="90000"/>
                  </a:schemeClr>
                </a:solidFill>
              </a:rPr>
              <a:t>order to minimize the impact of monitoring on your SQL Server instance, you should</a:t>
            </a:r>
          </a:p>
          <a:p>
            <a:r>
              <a:rPr lang="en-US">
                <a:solidFill>
                  <a:schemeClr val="accent1">
                    <a:lumMod val="90000"/>
                  </a:schemeClr>
                </a:solidFill>
              </a:rPr>
              <a:t>filter out any event you do not need in your current trace.</a:t>
            </a:r>
          </a:p>
          <a:p>
            <a:r>
              <a:rPr lang="en-US" b="1"/>
              <a:t>Trace </a:t>
            </a:r>
            <a:r>
              <a:rPr lang="en-US">
                <a:solidFill>
                  <a:schemeClr val="accent1">
                    <a:lumMod val="90000"/>
                  </a:schemeClr>
                </a:solidFill>
              </a:rPr>
              <a:t>A trace is a collection of events, columns, filters, and data returned</a:t>
            </a:r>
          </a:p>
        </p:txBody>
      </p:sp>
    </p:spTree>
    <p:extLst>
      <p:ext uri="{BB962C8B-B14F-4D97-AF65-F5344CB8AC3E}">
        <p14:creationId xmlns:p14="http://schemas.microsoft.com/office/powerpoint/2010/main" val="3774448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453411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SQL Trace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82349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86696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656031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Query Store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82349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38277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120598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SET STATISTICS IO ON;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38018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/>
              <a:t>Scan count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/>
              <a:t>Logical reads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/>
              <a:t>Physical reads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/>
              <a:t>Read-ahead reads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/>
              <a:t>Lob logical reads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/>
              <a:t>Lob physical reads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/>
              <a:t>Lob read-ahead reads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02495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479671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SET STATISTICS TIME ON;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38018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Parse and compile time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Execution time</a:t>
            </a:r>
          </a:p>
        </p:txBody>
      </p:sp>
    </p:spTree>
    <p:extLst>
      <p:ext uri="{BB962C8B-B14F-4D97-AF65-F5344CB8AC3E}">
        <p14:creationId xmlns:p14="http://schemas.microsoft.com/office/powerpoint/2010/main" val="78379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Using Dynamic Management Objects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05295" y="803557"/>
            <a:ext cx="5631542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The Most Important DMOs for Query Tuning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96500" y="1295396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SQL Server Operating System (SQLOS)–related DMOs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err="1"/>
              <a:t>sys.dm_os_waiting_tasks</a:t>
            </a:r>
            <a:endParaRPr lang="en-US" sz="140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err="1"/>
              <a:t>sys.dm_exec_sessions</a:t>
            </a:r>
            <a:endParaRPr lang="en-US" sz="1300" b="1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Execution-related DMOs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err="1"/>
              <a:t>sys.dm_exec_requests</a:t>
            </a:r>
            <a:r>
              <a:rPr lang="en-US" sz="1300"/>
              <a:t>	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err="1"/>
              <a:t>sys.dm_exec_sql_text</a:t>
            </a:r>
            <a:endParaRPr lang="en-US" sz="140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err="1"/>
              <a:t>sys.dm_exec_query_stats</a:t>
            </a:r>
            <a:endParaRPr lang="en-US" sz="1300" b="1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Index-related DMOs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err="1"/>
              <a:t>sys.dm_db_missing_index_details</a:t>
            </a:r>
            <a:endParaRPr lang="en-US" sz="1300" b="1"/>
          </a:p>
        </p:txBody>
      </p:sp>
    </p:spTree>
    <p:extLst>
      <p:ext uri="{BB962C8B-B14F-4D97-AF65-F5344CB8AC3E}">
        <p14:creationId xmlns:p14="http://schemas.microsoft.com/office/powerpoint/2010/main" val="3276231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173544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Execution Plans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>
                <a:solidFill>
                  <a:srgbClr val="444444"/>
                </a:solidFill>
                <a:ea typeface="ＭＳ Ｐゴシック" pitchFamily="34" charset="-128"/>
              </a:rPr>
              <a:t>SET SHOWPLAN_TEXT and SET SHOWPLAN_ALL for estimated plans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>
                <a:solidFill>
                  <a:srgbClr val="444444"/>
                </a:solidFill>
                <a:ea typeface="ＭＳ Ｐゴシック" pitchFamily="34" charset="-128"/>
              </a:rPr>
              <a:t>SET STATISTICS PROFILE for actual plans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>
                <a:solidFill>
                  <a:srgbClr val="444444"/>
                </a:solidFill>
                <a:ea typeface="ＭＳ Ｐゴシック" pitchFamily="34" charset="-128"/>
              </a:rPr>
              <a:t>SET SHOWPLAN_XML for estimated plans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>
                <a:solidFill>
                  <a:srgbClr val="444444"/>
                </a:solidFill>
                <a:ea typeface="ＭＳ Ｐゴシック" pitchFamily="34" charset="-128"/>
              </a:rPr>
              <a:t>SET STATISTICS XML for actual plan</a:t>
            </a:r>
            <a:endParaRPr lang="en-US" sz="1300" b="1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244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spc="0" dirty="0">
                <a:solidFill>
                  <a:srgbClr val="464547"/>
                </a:solidFill>
                <a:highlight>
                  <a:srgbClr val="A3C644"/>
                </a:highlight>
              </a:rPr>
              <a:t>IN PREVIOUS PART: </a:t>
            </a:r>
            <a:r>
              <a:rPr lang="en-US" dirty="0">
                <a:highlight>
                  <a:srgbClr val="A3C644"/>
                </a:highlight>
              </a:rPr>
              <a:t> MSBI.Dev.S20E10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A9E903-BDC3-4972-8D37-A062F4DC0329}"/>
              </a:ext>
            </a:extLst>
          </p:cNvPr>
          <p:cNvSpPr/>
          <p:nvPr/>
        </p:nvSpPr>
        <p:spPr>
          <a:xfrm>
            <a:off x="277091" y="724464"/>
            <a:ext cx="87288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Implementing Triggers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DML Triggers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AFTER Triggers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keywords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Nested AFTER Triggers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INSTEAD OF Triggers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DML Trigger Functions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keywords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UP DATE 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COLUMNS _UPDATED()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Using Cursors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20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173544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Execution Plans</a:t>
            </a:r>
            <a:endParaRPr lang="en-US" sz="18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720" y="907598"/>
            <a:ext cx="6025846" cy="38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79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173544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Execution Plans</a:t>
            </a:r>
            <a:endParaRPr lang="en-US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661" y="907598"/>
            <a:ext cx="6707586" cy="373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01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173544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Execution Plans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Nested Loops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Merge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Hash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Bitmap Filtering Optimized Hash (also called Star join optimization)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Adaptive join (SQL 2017)</a:t>
            </a:r>
          </a:p>
        </p:txBody>
      </p:sp>
    </p:spTree>
    <p:extLst>
      <p:ext uri="{BB962C8B-B14F-4D97-AF65-F5344CB8AC3E}">
        <p14:creationId xmlns:p14="http://schemas.microsoft.com/office/powerpoint/2010/main" val="305204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Agenda: MSBI.Dev.S20E11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77091" y="724464"/>
            <a:ext cx="872888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Implementing Indexes and Statistics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Heap Tables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Clustered Indexes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Supporting Queries with Indexes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Using Tools to Analyze Query Performance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Query Optimization Problems and the Query Optimizer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SQL Server Extended Events, SQL Trace, and SQL Server Profiler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Using SET Session Options and Analyzing Query Plans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Using Dynamic Management Objects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105294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Implementing Indexes and Statistics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0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18519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Heap Tables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Heap tables are tables without a clustered index.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The data in heap tables is unsorted.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SQL Server does not guarantee, nor does it maintain, a sorting order of the data in the heap tables.</a:t>
            </a:r>
          </a:p>
        </p:txBody>
      </p:sp>
      <p:pic>
        <p:nvPicPr>
          <p:cNvPr id="3074" name="Picture 2" descr="http://previews.123rf.com/images/okssi68/okssi680911/okssi68091100038/5937933-Heap-of-newspapers-and-magazines-is-in-an-office-disorder-on-a-table--Stock-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7" y="1015218"/>
            <a:ext cx="2321958" cy="349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86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18519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Heap Tables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Heap tables are tables without a clustered index.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The data in heap tables is unsorted.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SQL Server does not </a:t>
            </a:r>
            <a:r>
              <a:rPr lang="en-US" err="1"/>
              <a:t>guarantee,nor</a:t>
            </a:r>
            <a:r>
              <a:rPr lang="en-US"/>
              <a:t> does it maintain, a sorting order of the data in the heap tables.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59" y="1162951"/>
            <a:ext cx="8640417" cy="361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7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18519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Heap Tables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Forwarding pointers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259" y="1724025"/>
            <a:ext cx="7194241" cy="290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1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749" y="1400174"/>
            <a:ext cx="6905226" cy="326790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18519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Heap Tables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17782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Reading data when the forwarding pointers exist</a:t>
            </a:r>
          </a:p>
        </p:txBody>
      </p:sp>
    </p:spTree>
    <p:extLst>
      <p:ext uri="{BB962C8B-B14F-4D97-AF65-F5344CB8AC3E}">
        <p14:creationId xmlns:p14="http://schemas.microsoft.com/office/powerpoint/2010/main" val="87281590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288694-7F1C-4CF0-90DC-5999138514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609121fb-01d0-49fe-b3fd-9a3e3a0646a9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c8fb4810-c3cf-44db-bdf0-77d94482a97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5903</TotalTime>
  <Words>1475</Words>
  <Application>Microsoft Office PowerPoint</Application>
  <PresentationFormat>On-screen Show (16:9)</PresentationFormat>
  <Paragraphs>217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Arial Black</vt:lpstr>
      <vt:lpstr>Calibri</vt:lpstr>
      <vt:lpstr>Consolas</vt:lpstr>
      <vt:lpstr>Lucida Grande</vt:lpstr>
      <vt:lpstr>Segoe</vt:lpstr>
      <vt:lpstr>Segoe-Bold</vt:lpstr>
      <vt:lpstr>Trebuchet MS</vt:lpstr>
      <vt:lpstr>ZapfDingbatsStd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Vladimir Mitiurin</cp:lastModifiedBy>
  <cp:revision>4</cp:revision>
  <cp:lastPrinted>2014-07-09T13:30:36Z</cp:lastPrinted>
  <dcterms:created xsi:type="dcterms:W3CDTF">2015-03-18T06:37:43Z</dcterms:created>
  <dcterms:modified xsi:type="dcterms:W3CDTF">2019-12-18T21:10:50Z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0x0101009B22848A6E75B0409A42E310CF3F8F4E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