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8"/>
  </p:notesMasterIdLst>
  <p:handoutMasterIdLst>
    <p:handoutMasterId r:id="rId19"/>
  </p:handoutMasterIdLst>
  <p:sldIdLst>
    <p:sldId id="258" r:id="rId5"/>
    <p:sldId id="620" r:id="rId6"/>
    <p:sldId id="632" r:id="rId7"/>
    <p:sldId id="626" r:id="rId8"/>
    <p:sldId id="627" r:id="rId9"/>
    <p:sldId id="636" r:id="rId10"/>
    <p:sldId id="637" r:id="rId11"/>
    <p:sldId id="631" r:id="rId12"/>
    <p:sldId id="633" r:id="rId13"/>
    <p:sldId id="634" r:id="rId14"/>
    <p:sldId id="635" r:id="rId15"/>
    <p:sldId id="628" r:id="rId16"/>
    <p:sldId id="638" r:id="rId1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2101" autoAdjust="0"/>
  </p:normalViewPr>
  <p:slideViewPr>
    <p:cSldViewPr snapToGrid="0">
      <p:cViewPr varScale="1">
        <p:scale>
          <a:sx n="118" d="100"/>
          <a:sy n="118" d="100"/>
        </p:scale>
        <p:origin x="624" y="12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204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4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7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  <p:sldLayoutId id="2147483765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what-is-the-direction-of-relationship-in-power-b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do-you-need-a-date-dimen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03, 2020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Use cases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277092" y="833800"/>
            <a:ext cx="69096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a calculated column if you want to do the following:</a:t>
            </a:r>
          </a:p>
          <a:p>
            <a:r>
              <a:rPr lang="en-US" dirty="0"/>
              <a:t>1) Place the calculated results in a slicer or see results in rows or columns in a pivot table (as opposed to the values area), or in the axes of a chart, or use the result as a filter condition in a DAX query.</a:t>
            </a:r>
          </a:p>
          <a:p>
            <a:r>
              <a:rPr lang="en-US" dirty="0"/>
              <a:t>2) Define an expression that is strictly bound to the current row.</a:t>
            </a:r>
          </a:p>
          <a:p>
            <a:r>
              <a:rPr lang="en-US" dirty="0"/>
              <a:t>   For example, Price * Quantity cannot work on an average or on a sum of the two columns.</a:t>
            </a:r>
          </a:p>
          <a:p>
            <a:r>
              <a:rPr lang="en-US" dirty="0"/>
              <a:t>3) Categorize text or numbers. For example, a range of values for a measure, a range of ages of customers, such as 0–18, 18–25, and so on.</a:t>
            </a:r>
          </a:p>
          <a:p>
            <a:endParaRPr lang="en-US" i="1" dirty="0"/>
          </a:p>
          <a:p>
            <a:endParaRPr lang="en-US" i="1" dirty="0"/>
          </a:p>
          <a:p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5E97EE-2843-4294-89A3-324652CA156C}"/>
              </a:ext>
            </a:extLst>
          </p:cNvPr>
          <p:cNvSpPr/>
          <p:nvPr/>
        </p:nvSpPr>
        <p:spPr>
          <a:xfrm>
            <a:off x="277092" y="2818959"/>
            <a:ext cx="6909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Nunito"/>
              </a:rPr>
              <a:t>Define a measure if you want to display resulting calculation values that reflect user selections and see them in the values area of a pivot table, or in the plot area of a chart.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137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Calculated Tables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277092" y="766542"/>
            <a:ext cx="690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DAX expressions can help to create tables too:</a:t>
            </a:r>
          </a:p>
          <a:p>
            <a:r>
              <a:rPr lang="en-US" i="1" dirty="0"/>
              <a:t>Calendar = CALENDAR (DATE (2005, 1, 1), DATE (2020, 12, 31))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5C624-F6BA-47BB-BE1D-7D2DB85D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7" y="1407123"/>
            <a:ext cx="7818049" cy="1396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884B9-3B87-4064-8C92-559A11D5B766}"/>
              </a:ext>
            </a:extLst>
          </p:cNvPr>
          <p:cNvSpPr txBox="1"/>
          <p:nvPr/>
        </p:nvSpPr>
        <p:spPr>
          <a:xfrm>
            <a:off x="277092" y="3355593"/>
            <a:ext cx="69096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i="1" dirty="0"/>
          </a:p>
          <a:p>
            <a:r>
              <a:rPr lang="en-US" i="1" dirty="0"/>
              <a:t>  Countries = DISTINCT(Locations[Country])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6429E-9FAD-4EC6-888D-765E1B0DA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758" y="2853963"/>
            <a:ext cx="3920404" cy="18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Basic DAX functions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B5C2F-CB2B-482B-A9E5-5D6B9CBB858B}"/>
              </a:ext>
            </a:extLst>
          </p:cNvPr>
          <p:cNvSpPr/>
          <p:nvPr/>
        </p:nvSpPr>
        <p:spPr>
          <a:xfrm>
            <a:off x="277092" y="918720"/>
            <a:ext cx="69397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/>
              </a:rPr>
              <a:t>Aggregation Functions (SUM, MIN, MAX, AVERAGE </a:t>
            </a:r>
            <a:r>
              <a:rPr lang="en-US" b="1" dirty="0" err="1">
                <a:latin typeface="medium-content-serif-font"/>
              </a:rPr>
              <a:t>etc</a:t>
            </a:r>
            <a:r>
              <a:rPr lang="en-US" b="1" dirty="0">
                <a:latin typeface="medium-content-serif-font"/>
              </a:rPr>
              <a:t>)</a:t>
            </a:r>
          </a:p>
          <a:p>
            <a:r>
              <a:rPr lang="en-US" dirty="0"/>
              <a:t>Total Sales=SUM(Sales[Revenue])</a:t>
            </a:r>
          </a:p>
          <a:p>
            <a:endParaRPr lang="en-US" b="1" dirty="0">
              <a:latin typeface="medium-content-serif-font"/>
            </a:endParaRPr>
          </a:p>
          <a:p>
            <a:r>
              <a:rPr lang="en-US" b="1" dirty="0"/>
              <a:t>‘X’ Aggregation Functions </a:t>
            </a:r>
            <a:r>
              <a:rPr lang="en-US" b="1" dirty="0">
                <a:latin typeface="medium-content-serif-font"/>
              </a:rPr>
              <a:t> (SUMX, MINX, MAXX, AVERAGEX </a:t>
            </a:r>
            <a:r>
              <a:rPr lang="en-US" b="1" dirty="0" err="1">
                <a:latin typeface="medium-content-serif-font"/>
              </a:rPr>
              <a:t>etc</a:t>
            </a:r>
            <a:r>
              <a:rPr lang="en-US" b="1" dirty="0">
                <a:latin typeface="medium-content-serif-font"/>
              </a:rPr>
              <a:t>)</a:t>
            </a:r>
            <a:endParaRPr lang="en-US" b="1" dirty="0"/>
          </a:p>
          <a:p>
            <a:r>
              <a:rPr lang="en-US" dirty="0"/>
              <a:t>Total Sales=SUMX(Sales, [Sales]*[Quantity])</a:t>
            </a:r>
          </a:p>
          <a:p>
            <a:endParaRPr lang="en-US" b="1" dirty="0"/>
          </a:p>
          <a:p>
            <a:r>
              <a:rPr lang="en-US" b="1" dirty="0"/>
              <a:t>VAR Function</a:t>
            </a:r>
          </a:p>
          <a:p>
            <a:endParaRPr lang="en-US" b="1" dirty="0"/>
          </a:p>
          <a:p>
            <a:r>
              <a:rPr lang="en-US" b="1" dirty="0"/>
              <a:t>Time Intelligence Functions</a:t>
            </a:r>
          </a:p>
          <a:p>
            <a:endParaRPr lang="en-US" b="1" dirty="0"/>
          </a:p>
          <a:p>
            <a:r>
              <a:rPr lang="en-US" b="1" dirty="0"/>
              <a:t>Text Functions</a:t>
            </a:r>
          </a:p>
          <a:p>
            <a:endParaRPr lang="en-US" b="1" dirty="0"/>
          </a:p>
          <a:p>
            <a:r>
              <a:rPr lang="en-US" b="1" dirty="0"/>
              <a:t>FILTER Functions (FILTER, ALL, RELATEDTABLE,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r>
              <a:rPr lang="en-US" dirty="0"/>
              <a:t>USA Sales = FILTER (Sales, Sales[Country Name] = “USA”)</a:t>
            </a:r>
          </a:p>
          <a:p>
            <a:endParaRPr lang="en-US" dirty="0"/>
          </a:p>
          <a:p>
            <a:r>
              <a:rPr lang="en-US" b="1" dirty="0"/>
              <a:t>CALCULATE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BA46CF-1C4A-4AEE-A2E1-C2DAE0503B0F}"/>
              </a:ext>
            </a:extLst>
          </p:cNvPr>
          <p:cNvSpPr/>
          <p:nvPr/>
        </p:nvSpPr>
        <p:spPr>
          <a:xfrm>
            <a:off x="277092" y="4427063"/>
            <a:ext cx="3042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https://docs.microsoft.com/en-us/dax/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70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E77399-4019-403C-8647-61D0A2397218}"/>
              </a:ext>
            </a:extLst>
          </p:cNvPr>
          <p:cNvSpPr/>
          <p:nvPr/>
        </p:nvSpPr>
        <p:spPr>
          <a:xfrm>
            <a:off x="145657" y="323682"/>
            <a:ext cx="67730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Quality Of Life Report</a:t>
            </a:r>
          </a:p>
          <a:p>
            <a:endParaRPr lang="en-US" dirty="0"/>
          </a:p>
          <a:p>
            <a:r>
              <a:rPr lang="ru-RU" dirty="0"/>
              <a:t>Column</a:t>
            </a:r>
          </a:p>
          <a:p>
            <a:r>
              <a:rPr lang="ru-RU" dirty="0"/>
              <a:t>GroupValue = SWITCH(TRUE(), FactQualityOfLife[Value] &gt;= 100, 100, FactQualityOfLife[Value] &gt;= 80, 80, FactQualityOfLife[Value] &gt;= 60, 60, FactQualityOfLife[Value] &gt;= 40, 40, FactQualityOfLife[Value] &gt;= 20, 20, 0)</a:t>
            </a:r>
          </a:p>
          <a:p>
            <a:endParaRPr lang="ru-RU" dirty="0"/>
          </a:p>
          <a:p>
            <a:r>
              <a:rPr lang="ru-RU" dirty="0"/>
              <a:t>Mesure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Measure Max Quality Of life Index value</a:t>
            </a:r>
          </a:p>
          <a:p>
            <a:endParaRPr lang="ru-RU" dirty="0"/>
          </a:p>
          <a:p>
            <a:r>
              <a:rPr lang="en-US" dirty="0"/>
              <a:t>Example</a:t>
            </a:r>
            <a:r>
              <a:rPr lang="en-US"/>
              <a:t>: </a:t>
            </a:r>
          </a:p>
          <a:p>
            <a:r>
              <a:rPr lang="ru-RU"/>
              <a:t>Avg </a:t>
            </a:r>
            <a:r>
              <a:rPr lang="ru-RU" dirty="0"/>
              <a:t>Safety Index = CALCULATE(AVERAGE(FactQualityOfLife[Value]), FILTER(DimIndexType, DimIndexType[IndexType] = "Safety Index"))</a:t>
            </a:r>
          </a:p>
        </p:txBody>
      </p:sp>
    </p:spTree>
    <p:extLst>
      <p:ext uri="{BB962C8B-B14F-4D97-AF65-F5344CB8AC3E}">
        <p14:creationId xmlns:p14="http://schemas.microsoft.com/office/powerpoint/2010/main" val="1225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MSBI.Dev.PowerBI.S20E02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87288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Data Modelling in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Managing Data Relationships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Calculated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Optimizing Models for Reporting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Calculated Measures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and Managing Hierarchies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Using Calculated Tables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Time Intelligence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Manually Typing in a Data Table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Include / Exclude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Grouping / Binning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Summary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radacad.com/wp-content/uploads/2018/05/3013.png">
            <a:extLst>
              <a:ext uri="{FF2B5EF4-FFF2-40B4-BE49-F238E27FC236}">
                <a16:creationId xmlns:a16="http://schemas.microsoft.com/office/drawing/2014/main" id="{A6D65EF2-54D5-4916-82BA-66EBBB47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9" y="769202"/>
            <a:ext cx="7178180" cy="40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B7CEAD1-B9F6-4EA1-8A80-107C4F6B3036}"/>
              </a:ext>
            </a:extLst>
          </p:cNvPr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Enterprise Architecture for Power BI</a:t>
            </a:r>
          </a:p>
        </p:txBody>
      </p:sp>
    </p:spTree>
    <p:extLst>
      <p:ext uri="{BB962C8B-B14F-4D97-AF65-F5344CB8AC3E}">
        <p14:creationId xmlns:p14="http://schemas.microsoft.com/office/powerpoint/2010/main" val="316550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91479" y="316862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1"/>
            <a:r>
              <a:rPr lang="en-US" sz="2000" spc="100" dirty="0">
                <a:highlight>
                  <a:srgbClr val="2FC2D9"/>
                </a:highlight>
                <a:latin typeface="+mj-lt"/>
                <a:ea typeface="+mj-ea"/>
              </a:rPr>
              <a:t>Managing Data Relationships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D4F8A-8E11-4606-9FE4-01AD1E724FDE}"/>
              </a:ext>
            </a:extLst>
          </p:cNvPr>
          <p:cNvSpPr txBox="1"/>
          <p:nvPr/>
        </p:nvSpPr>
        <p:spPr>
          <a:xfrm>
            <a:off x="577901" y="1470354"/>
            <a:ext cx="690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Both-Directional relationship is one of the ways you can kill the performance of your Power BI Model!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Ambiguity might be very well hidden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to avoid both-directional relationships: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 1: Change the Data Model! Design Appropriately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 2: Using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CrossFilter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DAX function ONLY IF the first method does not work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u="sng" dirty="0">
                <a:hlinkClick r:id="rId3"/>
              </a:rPr>
              <a:t>http://radacad.com/what-is-the-direction-of-relationship-in-power-bi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Optimizing Models for Reporting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651053" y="884327"/>
            <a:ext cx="6909681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should we remove redundant columns in Power Query? 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should we hide redundant columns in Report? 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Do you need a date dim?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Powerful Slice and Dice by quarter, weekday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Consistency in Analysis Date Dimension on the other hand is a dimension that is shared between all fact tables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DAX time intelligence functions won’t work properly if you don’t have a proper date dimension. proper date dimension is a table that has a full date column in one of the fields, and has no gaps in dates</a:t>
            </a:r>
          </a:p>
          <a:p>
            <a:pPr>
              <a:lnSpc>
                <a:spcPct val="107000"/>
              </a:lnSpc>
            </a:pPr>
            <a:r>
              <a:rPr lang="en-US" i="1" dirty="0">
                <a:solidFill>
                  <a:srgbClr val="1155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http://radacad.com/do-you-need-a-date-dimension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0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132153" y="331777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Hierarchies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277092" y="900520"/>
            <a:ext cx="690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help aggregate and show data on each level using Drill up and Drill down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88565-B282-4BBF-AC3F-1DB7A2EE9068}"/>
              </a:ext>
            </a:extLst>
          </p:cNvPr>
          <p:cNvSpPr/>
          <p:nvPr/>
        </p:nvSpPr>
        <p:spPr>
          <a:xfrm>
            <a:off x="4026818" y="2417862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Hierarchies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BBA95-50D2-4248-89DD-F98CC40D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5" y="1313905"/>
            <a:ext cx="7674487" cy="32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331777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Other useful features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658092" y="1232601"/>
            <a:ext cx="690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  and binning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BB631-3B21-4313-94AD-77205F25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607" y="331777"/>
            <a:ext cx="4811943" cy="2050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B8D941-2F82-444F-8426-F828FF7E90C3}"/>
              </a:ext>
            </a:extLst>
          </p:cNvPr>
          <p:cNvSpPr txBox="1"/>
          <p:nvPr/>
        </p:nvSpPr>
        <p:spPr>
          <a:xfrm>
            <a:off x="4980378" y="3450424"/>
            <a:ext cx="690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Include/Exclude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2FE78-5F76-4CE9-8808-504A92B7C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2" y="2455295"/>
            <a:ext cx="3621566" cy="23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Calculated Columns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277092" y="833800"/>
            <a:ext cx="69096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content of the columns is defined by a DAX expression evaluated row by row. They are computed during the database processing and then stored in the model.</a:t>
            </a:r>
          </a:p>
          <a:p>
            <a:r>
              <a:rPr lang="en-US" i="1" dirty="0"/>
              <a:t>Example:</a:t>
            </a:r>
          </a:p>
          <a:p>
            <a:r>
              <a:rPr lang="en-US" i="1" dirty="0" err="1"/>
              <a:t>GrossMargin</a:t>
            </a:r>
            <a:r>
              <a:rPr lang="en-US" i="1" dirty="0"/>
              <a:t> = Sales[</a:t>
            </a:r>
            <a:r>
              <a:rPr lang="en-US" i="1" dirty="0" err="1"/>
              <a:t>SalesAmount</a:t>
            </a:r>
            <a:r>
              <a:rPr lang="en-US" i="1" dirty="0"/>
              <a:t>] - Sales[</a:t>
            </a:r>
            <a:r>
              <a:rPr lang="en-US" i="1" dirty="0" err="1"/>
              <a:t>TotalCost</a:t>
            </a:r>
            <a:r>
              <a:rPr lang="en-US" i="1" dirty="0"/>
              <a:t>]</a:t>
            </a:r>
          </a:p>
          <a:p>
            <a:r>
              <a:rPr lang="en-US" i="1" dirty="0" err="1"/>
              <a:t>GrossMarginPct</a:t>
            </a:r>
            <a:r>
              <a:rPr lang="en-US" i="1" dirty="0"/>
              <a:t> = DIVIDE (Sales[</a:t>
            </a:r>
            <a:r>
              <a:rPr lang="en-US" i="1" dirty="0" err="1"/>
              <a:t>GrossMargin</a:t>
            </a:r>
            <a:r>
              <a:rPr lang="en-US" i="1" dirty="0"/>
              <a:t>], Sales[</a:t>
            </a:r>
            <a:r>
              <a:rPr lang="en-US" i="1" dirty="0" err="1"/>
              <a:t>SalesAmount</a:t>
            </a:r>
            <a:r>
              <a:rPr lang="en-US" i="1" dirty="0"/>
              <a:t>]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100134-699A-46A7-BD52-CAEA01C04F4A}"/>
              </a:ext>
            </a:extLst>
          </p:cNvPr>
          <p:cNvSpPr/>
          <p:nvPr/>
        </p:nvSpPr>
        <p:spPr>
          <a:xfrm>
            <a:off x="277092" y="212168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What is DAX?</a:t>
            </a:r>
          </a:p>
          <a:p>
            <a:r>
              <a:rPr lang="en-US" dirty="0"/>
              <a:t>DAX is a collection of functions, operators, and constants that can be used in a formula, or expression, to calculate and return one or more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88309-CC4B-4BD5-AB98-621514E7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2" y="3200049"/>
            <a:ext cx="8866908" cy="15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Measures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CFBE-CEB1-4084-9B07-8C622DABE44B}"/>
              </a:ext>
            </a:extLst>
          </p:cNvPr>
          <p:cNvSpPr txBox="1"/>
          <p:nvPr/>
        </p:nvSpPr>
        <p:spPr>
          <a:xfrm>
            <a:off x="277092" y="833800"/>
            <a:ext cx="69096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Calculations in a DAX  to aggregate values from many rows in a table.</a:t>
            </a:r>
          </a:p>
          <a:p>
            <a:r>
              <a:rPr lang="en-US" b="1" dirty="0"/>
              <a:t>Measures are evaluated at query time it does not consume memory and disk space. </a:t>
            </a:r>
          </a:p>
          <a:p>
            <a:endParaRPr lang="en-US" b="1" dirty="0"/>
          </a:p>
          <a:p>
            <a:r>
              <a:rPr lang="en-US" i="1" dirty="0"/>
              <a:t>Examples:</a:t>
            </a:r>
          </a:p>
          <a:p>
            <a:r>
              <a:rPr lang="en-US" i="1" dirty="0"/>
              <a:t>Total Sales = SUM(Sales[</a:t>
            </a:r>
            <a:r>
              <a:rPr lang="en-US" i="1" dirty="0" err="1"/>
              <a:t>SalesAmount</a:t>
            </a:r>
            <a:r>
              <a:rPr lang="en-US" i="1" dirty="0"/>
              <a:t>])</a:t>
            </a:r>
          </a:p>
          <a:p>
            <a:endParaRPr lang="en-US" i="1" dirty="0"/>
          </a:p>
          <a:p>
            <a:r>
              <a:rPr lang="en-US" i="1" dirty="0" err="1"/>
              <a:t>GrossMarginPct</a:t>
            </a:r>
            <a:r>
              <a:rPr lang="en-US" i="1" dirty="0"/>
              <a:t> = DIVIDE (SUM(Sales[</a:t>
            </a:r>
            <a:r>
              <a:rPr lang="en-US" i="1" dirty="0" err="1"/>
              <a:t>GrossMargin</a:t>
            </a:r>
            <a:r>
              <a:rPr lang="en-US" i="1" dirty="0"/>
              <a:t>]), SUM(Sales[</a:t>
            </a:r>
            <a:r>
              <a:rPr lang="en-US" i="1" dirty="0" err="1"/>
              <a:t>SalesAmount</a:t>
            </a:r>
            <a:r>
              <a:rPr lang="en-US" i="1" dirty="0"/>
              <a:t>]) )</a:t>
            </a:r>
          </a:p>
          <a:p>
            <a:endParaRPr lang="en-US" i="1" dirty="0"/>
          </a:p>
          <a:p>
            <a:r>
              <a:rPr lang="en-US" i="1" dirty="0" err="1"/>
              <a:t>GrossMargin</a:t>
            </a:r>
            <a:r>
              <a:rPr lang="en-US" i="1" dirty="0"/>
              <a:t> = SUM(Sales[</a:t>
            </a:r>
            <a:r>
              <a:rPr lang="en-US" i="1" dirty="0" err="1"/>
              <a:t>SalesAmount</a:t>
            </a:r>
            <a:r>
              <a:rPr lang="en-US" i="1" dirty="0"/>
              <a:t>]) - SUM(Sales[</a:t>
            </a:r>
            <a:r>
              <a:rPr lang="en-US" i="1" dirty="0" err="1"/>
              <a:t>TotalCost</a:t>
            </a:r>
            <a:r>
              <a:rPr lang="en-US" i="1" dirty="0"/>
              <a:t>])</a:t>
            </a:r>
          </a:p>
          <a:p>
            <a:endParaRPr lang="en-US" i="1" dirty="0"/>
          </a:p>
          <a:p>
            <a:r>
              <a:rPr lang="en-US" i="1" dirty="0"/>
              <a:t>Previous Quarter Sales = CALCULATE([Total Sales], PREVIOUSQUARTER(Calendar[</a:t>
            </a:r>
            <a:r>
              <a:rPr lang="en-US" i="1" dirty="0" err="1"/>
              <a:t>DateKey</a:t>
            </a:r>
            <a:r>
              <a:rPr lang="en-US" i="1" dirty="0"/>
              <a:t>]))</a:t>
            </a:r>
          </a:p>
          <a:p>
            <a:endParaRPr lang="en-US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254596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16697</TotalTime>
  <Words>873</Words>
  <Application>Microsoft Office PowerPoint</Application>
  <PresentationFormat>On-screen Show (16:9)</PresentationFormat>
  <Paragraphs>120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Lucida Grande</vt:lpstr>
      <vt:lpstr>medium-content-serif-font</vt:lpstr>
      <vt:lpstr>Nunito</vt:lpstr>
      <vt:lpstr>Roboto</vt:lpstr>
      <vt:lpstr>Segoe UI</vt:lpstr>
      <vt:lpstr>Symbol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Anastasiia Kudriashova1</cp:lastModifiedBy>
  <cp:revision>232</cp:revision>
  <cp:lastPrinted>2014-07-09T13:30:36Z</cp:lastPrinted>
  <dcterms:created xsi:type="dcterms:W3CDTF">2015-03-18T06:37:43Z</dcterms:created>
  <dcterms:modified xsi:type="dcterms:W3CDTF">2020-04-03T08:36:35Z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