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3" r:id="rId6"/>
    <p:sldId id="273" r:id="rId7"/>
    <p:sldId id="268" r:id="rId8"/>
    <p:sldId id="272" r:id="rId9"/>
    <p:sldId id="271" r:id="rId10"/>
    <p:sldId id="264" r:id="rId11"/>
    <p:sldId id="265" r:id="rId12"/>
    <p:sldId id="266" r:id="rId13"/>
    <p:sldId id="270" r:id="rId14"/>
    <p:sldId id="269" r:id="rId1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99" autoAdjust="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5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jjohnson1\Desktop\EBI-Retention%20for%20Snap%20sho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One-Semester</a:t>
            </a:r>
            <a:r>
              <a:rPr lang="en-US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Retention by Risk Level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26898605983729867"/>
          <c:y val="3.1977661108548688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323315219400393"/>
          <c:y val="0.18958788784679656"/>
          <c:w val="0.81545229381538575"/>
          <c:h val="0.577581633474122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Low</c:v>
                </c:pt>
              </c:strCache>
            </c:strRef>
          </c:tx>
          <c:spPr>
            <a:pattFill prst="pct5">
              <a:fgClr>
                <a:sysClr val="windowText" lastClr="00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numRef>
              <c:f>Sheet1!$B$11:$E$11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Sheet1!$B$12:$E$12</c:f>
              <c:numCache>
                <c:formatCode>0%</c:formatCode>
                <c:ptCount val="4"/>
                <c:pt idx="0">
                  <c:v>0.95830000000000004</c:v>
                </c:pt>
                <c:pt idx="1">
                  <c:v>0.96050000000000002</c:v>
                </c:pt>
                <c:pt idx="2">
                  <c:v>0.95409999999999995</c:v>
                </c:pt>
                <c:pt idx="3">
                  <c:v>0.96699999999999997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E7-4F16-8003-3BB54426828F}"/>
            </c:ext>
          </c:extLst>
        </c:ser>
        <c:ser>
          <c:idx val="1"/>
          <c:order val="1"/>
          <c:tx>
            <c:strRef>
              <c:f>Sheet1!$A$13</c:f>
              <c:strCache>
                <c:ptCount val="1"/>
                <c:pt idx="0">
                  <c:v>Moderate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numRef>
              <c:f>Sheet1!$B$11:$E$11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Sheet1!$B$13:$E$13</c:f>
              <c:numCache>
                <c:formatCode>0%</c:formatCode>
                <c:ptCount val="4"/>
                <c:pt idx="0">
                  <c:v>0.86309999999999998</c:v>
                </c:pt>
                <c:pt idx="1">
                  <c:v>0.83709999999999996</c:v>
                </c:pt>
                <c:pt idx="2">
                  <c:v>0.87590000000000001</c:v>
                </c:pt>
                <c:pt idx="3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E7-4F16-8003-3BB54426828F}"/>
            </c:ext>
          </c:extLst>
        </c:ser>
        <c:ser>
          <c:idx val="2"/>
          <c:order val="2"/>
          <c:tx>
            <c:strRef>
              <c:f>Sheet1!$A$14</c:f>
              <c:strCache>
                <c:ptCount val="1"/>
                <c:pt idx="0">
                  <c:v>High</c:v>
                </c:pt>
              </c:strCache>
            </c:strRef>
          </c:tx>
          <c:spPr>
            <a:pattFill prst="narHorz">
              <a:fgClr>
                <a:sysClr val="windowText" lastClr="00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numRef>
              <c:f>Sheet1!$B$11:$E$11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Sheet1!$B$14:$E$14</c:f>
              <c:numCache>
                <c:formatCode>0%</c:formatCode>
                <c:ptCount val="4"/>
                <c:pt idx="0">
                  <c:v>0.77390000000000003</c:v>
                </c:pt>
                <c:pt idx="1">
                  <c:v>0.73870000000000002</c:v>
                </c:pt>
                <c:pt idx="2">
                  <c:v>0.70440000000000003</c:v>
                </c:pt>
                <c:pt idx="3">
                  <c:v>0.79600000000000004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E7-4F16-8003-3BB54426828F}"/>
            </c:ext>
          </c:extLst>
        </c:ser>
        <c:ser>
          <c:idx val="3"/>
          <c:order val="3"/>
          <c:tx>
            <c:strRef>
              <c:f>Sheet1!$A$15</c:f>
              <c:strCache>
                <c:ptCount val="1"/>
                <c:pt idx="0">
                  <c:v>Very High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numRef>
              <c:f>Sheet1!$B$11:$E$11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Sheet1!$B$15:$E$15</c:f>
              <c:numCache>
                <c:formatCode>0%</c:formatCode>
                <c:ptCount val="4"/>
                <c:pt idx="0">
                  <c:v>0.23810000000000001</c:v>
                </c:pt>
                <c:pt idx="1">
                  <c:v>0.74229999999999996</c:v>
                </c:pt>
                <c:pt idx="2">
                  <c:v>0.51749999999999996</c:v>
                </c:pt>
                <c:pt idx="3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E7-4F16-8003-3BB5442682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4823136"/>
        <c:axId val="294825880"/>
      </c:barChart>
      <c:catAx>
        <c:axId val="294823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 i="0" baseline="0"/>
            </a:pPr>
            <a:endParaRPr lang="en-US"/>
          </a:p>
        </c:txPr>
        <c:crossAx val="294825880"/>
        <c:crosses val="autoZero"/>
        <c:auto val="1"/>
        <c:lblAlgn val="ctr"/>
        <c:lblOffset val="100"/>
        <c:noMultiLvlLbl val="0"/>
      </c:catAx>
      <c:valAx>
        <c:axId val="294825880"/>
        <c:scaling>
          <c:orientation val="minMax"/>
          <c:max val="1"/>
        </c:scaling>
        <c:delete val="0"/>
        <c:axPos val="l"/>
        <c:majorGridlines>
          <c:spPr>
            <a:ln w="19050"/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b="1" i="0" baseline="0"/>
            </a:pPr>
            <a:endParaRPr lang="en-US"/>
          </a:p>
        </c:txPr>
        <c:crossAx val="294823136"/>
        <c:crosses val="autoZero"/>
        <c:crossBetween val="between"/>
        <c:majorUnit val="0.1"/>
      </c:valAx>
    </c:plotArea>
    <c:legend>
      <c:legendPos val="b"/>
      <c:layout>
        <c:manualLayout>
          <c:xMode val="edge"/>
          <c:yMode val="edge"/>
          <c:x val="0.10310953384348082"/>
          <c:y val="0.88652745065189753"/>
          <c:w val="0.87265387601197741"/>
          <c:h val="0.11319507596761673"/>
        </c:manualLayout>
      </c:layout>
      <c:overlay val="0"/>
      <c:txPr>
        <a:bodyPr/>
        <a:lstStyle/>
        <a:p>
          <a:pPr>
            <a:defRPr b="1" i="1" baseline="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anchor="ctr" anchorCtr="0"/>
          <a:lstStyle/>
          <a:p>
            <a:pPr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One-Semester</a:t>
            </a:r>
            <a:r>
              <a:rPr lang="en-US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Retention by Risk Level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27025926243126314"/>
          <c:y val="4.172427329312668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323315219400393"/>
          <c:y val="0.12896725937426834"/>
          <c:w val="0.85312479853629075"/>
          <c:h val="0.628455675452285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bg1"/>
            </a:solidFill>
            <a:ln w="12700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6623-48BE-9670-35FA6B9A65A9}"/>
              </c:ext>
            </c:extLst>
          </c:dPt>
          <c:cat>
            <c:numRef>
              <c:f>Sheet1!$B$11:$E$11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Sheet1!$B$12:$E$12</c:f>
              <c:numCache>
                <c:formatCode>0%</c:formatCode>
                <c:ptCount val="4"/>
                <c:pt idx="0">
                  <c:v>0.95830000000000004</c:v>
                </c:pt>
                <c:pt idx="1">
                  <c:v>0.96050000000000002</c:v>
                </c:pt>
                <c:pt idx="2">
                  <c:v>0.95409999999999995</c:v>
                </c:pt>
                <c:pt idx="3">
                  <c:v>0.96699999999999997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23-48BE-9670-35FA6B9A65A9}"/>
            </c:ext>
          </c:extLst>
        </c:ser>
        <c:ser>
          <c:idx val="1"/>
          <c:order val="1"/>
          <c:tx>
            <c:strRef>
              <c:f>Sheet1!$A$13</c:f>
              <c:strCache>
                <c:ptCount val="1"/>
                <c:pt idx="0">
                  <c:v>Moderate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c:spPr>
          <c:invertIfNegative val="0"/>
          <c:cat>
            <c:numRef>
              <c:f>Sheet1!$B$11:$E$11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Sheet1!$B$13:$E$13</c:f>
              <c:numCache>
                <c:formatCode>0%</c:formatCode>
                <c:ptCount val="4"/>
                <c:pt idx="0">
                  <c:v>0.86309999999999998</c:v>
                </c:pt>
                <c:pt idx="1">
                  <c:v>0.83709999999999996</c:v>
                </c:pt>
                <c:pt idx="2">
                  <c:v>0.87590000000000001</c:v>
                </c:pt>
                <c:pt idx="3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23-48BE-9670-35FA6B9A65A9}"/>
            </c:ext>
          </c:extLst>
        </c:ser>
        <c:ser>
          <c:idx val="2"/>
          <c:order val="2"/>
          <c:tx>
            <c:strRef>
              <c:f>Sheet1!$A$14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c:spPr>
          <c:invertIfNegative val="0"/>
          <c:cat>
            <c:numRef>
              <c:f>Sheet1!$B$11:$E$11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Sheet1!$B$14:$E$14</c:f>
              <c:numCache>
                <c:formatCode>0%</c:formatCode>
                <c:ptCount val="4"/>
                <c:pt idx="0">
                  <c:v>0.77390000000000003</c:v>
                </c:pt>
                <c:pt idx="1">
                  <c:v>0.73870000000000002</c:v>
                </c:pt>
                <c:pt idx="2">
                  <c:v>0.70440000000000003</c:v>
                </c:pt>
                <c:pt idx="3">
                  <c:v>0.79600000000000004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23-48BE-9670-35FA6B9A65A9}"/>
            </c:ext>
          </c:extLst>
        </c:ser>
        <c:ser>
          <c:idx val="3"/>
          <c:order val="3"/>
          <c:tx>
            <c:strRef>
              <c:f>Sheet1!$A$15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c:spPr>
          <c:invertIfNegative val="0"/>
          <c:cat>
            <c:numRef>
              <c:f>Sheet1!$B$11:$E$11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Sheet1!$B$15:$E$15</c:f>
              <c:numCache>
                <c:formatCode>0%</c:formatCode>
                <c:ptCount val="4"/>
                <c:pt idx="0">
                  <c:v>0.23810000000000001</c:v>
                </c:pt>
                <c:pt idx="1">
                  <c:v>0.74229999999999996</c:v>
                </c:pt>
                <c:pt idx="2">
                  <c:v>0.51749999999999996</c:v>
                </c:pt>
                <c:pt idx="3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623-48BE-9670-35FA6B9A6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axId val="294823136"/>
        <c:axId val="294825880"/>
      </c:barChart>
      <c:catAx>
        <c:axId val="294823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94825880"/>
        <c:crosses val="autoZero"/>
        <c:auto val="1"/>
        <c:lblAlgn val="ctr"/>
        <c:lblOffset val="100"/>
        <c:noMultiLvlLbl val="0"/>
      </c:catAx>
      <c:valAx>
        <c:axId val="294825880"/>
        <c:scaling>
          <c:orientation val="minMax"/>
          <c:max val="1"/>
        </c:scaling>
        <c:delete val="0"/>
        <c:axPos val="l"/>
        <c:numFmt formatCode="0%" sourceLinked="1"/>
        <c:majorTickMark val="out"/>
        <c:minorTickMark val="none"/>
        <c:tickLblPos val="nextTo"/>
        <c:crossAx val="294823136"/>
        <c:crosses val="autoZero"/>
        <c:crossBetween val="between"/>
        <c:majorUnit val="0.25"/>
      </c:valAx>
    </c:plotArea>
    <c:legend>
      <c:legendPos val="b"/>
      <c:layout/>
      <c:overlay val="0"/>
      <c:txPr>
        <a:bodyPr/>
        <a:lstStyle/>
        <a:p>
          <a:pPr>
            <a:defRPr sz="1050" baseline="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Athletes</a:t>
            </a:r>
            <a:r>
              <a:rPr lang="en-US" baseline="0" dirty="0"/>
              <a:t> by</a:t>
            </a:r>
            <a:r>
              <a:rPr lang="en-US" dirty="0"/>
              <a:t> Grade</a:t>
            </a:r>
          </a:p>
        </c:rich>
      </c:tx>
      <c:layout/>
      <c:overlay val="0"/>
    </c:title>
    <c:autoTitleDeleted val="0"/>
    <c:view3D>
      <c:rotX val="30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091B59"/>
              </a:solidFill>
            </c:spPr>
            <c:extLst>
              <c:ext xmlns:c16="http://schemas.microsoft.com/office/drawing/2014/chart" uri="{C3380CC4-5D6E-409C-BE32-E72D297353CC}">
                <c16:uniqueId val="{00000001-DCC8-43A4-BA71-DD9BC6D3AE00}"/>
              </c:ext>
            </c:extLst>
          </c:dPt>
          <c:dPt>
            <c:idx val="1"/>
            <c:invertIfNegative val="0"/>
            <c:bubble3D val="0"/>
            <c:spPr>
              <a:solidFill>
                <a:srgbClr val="CF102D"/>
              </a:solidFill>
            </c:spPr>
            <c:extLst>
              <c:ext xmlns:c16="http://schemas.microsoft.com/office/drawing/2014/chart" uri="{C3380CC4-5D6E-409C-BE32-E72D297353CC}">
                <c16:uniqueId val="{00000003-DCC8-43A4-BA71-DD9BC6D3AE00}"/>
              </c:ext>
            </c:extLst>
          </c:dPt>
          <c:dPt>
            <c:idx val="2"/>
            <c:invertIfNegative val="0"/>
            <c:bubble3D val="0"/>
            <c:spPr>
              <a:solidFill>
                <a:srgbClr val="003F87"/>
              </a:solidFill>
            </c:spPr>
            <c:extLst>
              <c:ext xmlns:c16="http://schemas.microsoft.com/office/drawing/2014/chart" uri="{C3380CC4-5D6E-409C-BE32-E72D297353CC}">
                <c16:uniqueId val="{00000005-DCC8-43A4-BA71-DD9BC6D3AE00}"/>
              </c:ext>
            </c:extLst>
          </c:dPt>
          <c:dPt>
            <c:idx val="3"/>
            <c:invertIfNegative val="0"/>
            <c:bubble3D val="0"/>
            <c:spPr>
              <a:solidFill>
                <a:srgbClr val="3A7728"/>
              </a:solidFill>
            </c:spPr>
            <c:extLst>
              <c:ext xmlns:c16="http://schemas.microsoft.com/office/drawing/2014/chart" uri="{C3380CC4-5D6E-409C-BE32-E72D297353CC}">
                <c16:uniqueId val="{00000007-DCC8-43A4-BA71-DD9BC6D3AE00}"/>
              </c:ext>
            </c:extLst>
          </c:dPt>
          <c:dPt>
            <c:idx val="4"/>
            <c:invertIfNegative val="0"/>
            <c:bubble3D val="0"/>
            <c:spPr>
              <a:solidFill>
                <a:srgbClr val="7030A0"/>
              </a:solidFill>
            </c:spPr>
            <c:extLst>
              <c:ext xmlns:c16="http://schemas.microsoft.com/office/drawing/2014/chart" uri="{C3380CC4-5D6E-409C-BE32-E72D297353CC}">
                <c16:uniqueId val="{00000009-DCC8-43A4-BA71-DD9BC6D3AE00}"/>
              </c:ext>
            </c:extLst>
          </c:dPt>
          <c:dLbls>
            <c:dLbl>
              <c:idx val="0"/>
              <c:layout>
                <c:manualLayout>
                  <c:x val="1.185276993166922E-2"/>
                  <c:y val="-1.1791979272114545E-2"/>
                </c:manualLayout>
              </c:layout>
              <c:tx>
                <c:rich>
                  <a:bodyPr/>
                  <a:lstStyle/>
                  <a:p>
                    <a:fld id="{55778A33-1A06-4220-B0F6-C095D4E7B710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DCC8-43A4-BA71-DD9BC6D3AE00}"/>
                </c:ext>
              </c:extLst>
            </c:dLbl>
            <c:dLbl>
              <c:idx val="1"/>
              <c:layout>
                <c:manualLayout>
                  <c:x val="-0.22424782116682368"/>
                  <c:y val="-0.21255400460487825"/>
                </c:manualLayout>
              </c:layout>
              <c:tx>
                <c:rich>
                  <a:bodyPr/>
                  <a:lstStyle/>
                  <a:p>
                    <a:fld id="{E496501E-F6EE-4809-B739-5E6CE60B2C0A}" type="CELLRANGE">
                      <a:rPr lang="en-US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DCC8-43A4-BA71-DD9BC6D3AE00}"/>
                </c:ext>
              </c:extLst>
            </c:dLbl>
            <c:dLbl>
              <c:idx val="2"/>
              <c:layout>
                <c:manualLayout>
                  <c:x val="0.13884905470337652"/>
                  <c:y val="-0.24877068415377113"/>
                </c:manualLayout>
              </c:layout>
              <c:tx>
                <c:rich>
                  <a:bodyPr/>
                  <a:lstStyle/>
                  <a:p>
                    <a:fld id="{4B39C3BA-2800-4A13-913D-EB30A90B3415}" type="CELLRANGE">
                      <a:rPr lang="en-US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DCC8-43A4-BA71-DD9BC6D3AE00}"/>
                </c:ext>
              </c:extLst>
            </c:dLbl>
            <c:dLbl>
              <c:idx val="3"/>
              <c:layout>
                <c:manualLayout>
                  <c:x val="0.20160904830462784"/>
                  <c:y val="5.2895804252376902E-2"/>
                </c:manualLayout>
              </c:layout>
              <c:tx>
                <c:rich>
                  <a:bodyPr/>
                  <a:lstStyle/>
                  <a:p>
                    <a:fld id="{8B446926-5BE8-4762-A593-23CDF50B424C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DCC8-43A4-BA71-DD9BC6D3AE00}"/>
                </c:ext>
              </c:extLst>
            </c:dLbl>
            <c:dLbl>
              <c:idx val="4"/>
              <c:layout>
                <c:manualLayout>
                  <c:x val="2.1068472535741158E-2"/>
                  <c:y val="-3.078402612036743E-2"/>
                </c:manualLayout>
              </c:layout>
              <c:tx>
                <c:rich>
                  <a:bodyPr/>
                  <a:lstStyle/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fld id="{897A6560-FAB5-41FB-8B25-1D06F4986920}" type="CELLRANGE">
                      <a:rPr lang="en-US" dirty="0"/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US"/>
                  </a:p>
                </c:rich>
              </c:tx>
              <c:numFmt formatCode="0.0%" sourceLinked="0"/>
              <c:spPr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DCC8-43A4-BA71-DD9BC6D3AE00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cat>
            <c:strRef>
              <c:f>'[Data Dashboard Tables OPRA 4-27-15 DRAFT.xlsx]Sheet2'!$F$3:$F$7</c:f>
              <c:strCache>
                <c:ptCount val="5"/>
                <c:pt idx="0">
                  <c:v>Freshman</c:v>
                </c:pt>
                <c:pt idx="1">
                  <c:v>Sophomore</c:v>
                </c:pt>
                <c:pt idx="2">
                  <c:v>Junior</c:v>
                </c:pt>
                <c:pt idx="3">
                  <c:v>Senior</c:v>
                </c:pt>
                <c:pt idx="4">
                  <c:v>Graduate</c:v>
                </c:pt>
              </c:strCache>
            </c:strRef>
          </c:cat>
          <c:val>
            <c:numRef>
              <c:f>'[Data Dashboard Tables OPRA 4-27-15 DRAFT.xlsx]Sheet2'!$G$3:$G$7</c:f>
              <c:numCache>
                <c:formatCode>General</c:formatCode>
                <c:ptCount val="5"/>
                <c:pt idx="0">
                  <c:v>75</c:v>
                </c:pt>
                <c:pt idx="1">
                  <c:v>75</c:v>
                </c:pt>
                <c:pt idx="2">
                  <c:v>53</c:v>
                </c:pt>
                <c:pt idx="3">
                  <c:v>99</c:v>
                </c:pt>
                <c:pt idx="4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'[Data Dashboard Tables OPRA 4-27-15 DRAFT.xlsx]Sheet2'!$G$3:$G$7</c15:f>
                <c15:dlblRangeCache>
                  <c:ptCount val="5"/>
                  <c:pt idx="0">
                    <c:v>75</c:v>
                  </c:pt>
                  <c:pt idx="1">
                    <c:v>75</c:v>
                  </c:pt>
                  <c:pt idx="2">
                    <c:v>53</c:v>
                  </c:pt>
                  <c:pt idx="3">
                    <c:v>99</c:v>
                  </c:pt>
                  <c:pt idx="4">
                    <c:v>2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DCC8-43A4-BA71-DD9BC6D3AE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box"/>
        <c:axId val="555310320"/>
        <c:axId val="555310648"/>
        <c:axId val="552481984"/>
      </c:bar3DChart>
      <c:catAx>
        <c:axId val="555310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55310648"/>
        <c:crosses val="autoZero"/>
        <c:auto val="1"/>
        <c:lblAlgn val="ctr"/>
        <c:lblOffset val="100"/>
        <c:noMultiLvlLbl val="0"/>
      </c:catAx>
      <c:valAx>
        <c:axId val="555310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55310320"/>
        <c:crosses val="autoZero"/>
        <c:crossBetween val="between"/>
      </c:valAx>
      <c:serAx>
        <c:axId val="552481984"/>
        <c:scaling>
          <c:orientation val="minMax"/>
        </c:scaling>
        <c:delete val="1"/>
        <c:axPos val="b"/>
        <c:majorTickMark val="out"/>
        <c:minorTickMark val="none"/>
        <c:tickLblPos val="nextTo"/>
        <c:crossAx val="555310648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Athletes</a:t>
            </a:r>
            <a:r>
              <a:rPr lang="en-US" baseline="0" dirty="0"/>
              <a:t> by</a:t>
            </a:r>
            <a:r>
              <a:rPr lang="en-US" dirty="0"/>
              <a:t> Grade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7250789475243363E-2"/>
          <c:y val="0.14760606627555065"/>
          <c:w val="0.86964161082573477"/>
          <c:h val="0.77903832253098537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091B59"/>
              </a:solidFill>
            </c:spPr>
            <c:extLst>
              <c:ext xmlns:c16="http://schemas.microsoft.com/office/drawing/2014/chart" uri="{C3380CC4-5D6E-409C-BE32-E72D297353CC}">
                <c16:uniqueId val="{00000001-6214-48F1-8A37-A5EB529C1C95}"/>
              </c:ext>
            </c:extLst>
          </c:dPt>
          <c:dPt>
            <c:idx val="1"/>
            <c:invertIfNegative val="0"/>
            <c:bubble3D val="0"/>
            <c:spPr>
              <a:solidFill>
                <a:srgbClr val="CF102D"/>
              </a:solidFill>
            </c:spPr>
            <c:extLst>
              <c:ext xmlns:c16="http://schemas.microsoft.com/office/drawing/2014/chart" uri="{C3380CC4-5D6E-409C-BE32-E72D297353CC}">
                <c16:uniqueId val="{00000003-6214-48F1-8A37-A5EB529C1C95}"/>
              </c:ext>
            </c:extLst>
          </c:dPt>
          <c:dPt>
            <c:idx val="2"/>
            <c:invertIfNegative val="0"/>
            <c:bubble3D val="0"/>
            <c:spPr>
              <a:solidFill>
                <a:srgbClr val="003F87"/>
              </a:solidFill>
            </c:spPr>
            <c:extLst>
              <c:ext xmlns:c16="http://schemas.microsoft.com/office/drawing/2014/chart" uri="{C3380CC4-5D6E-409C-BE32-E72D297353CC}">
                <c16:uniqueId val="{00000005-6214-48F1-8A37-A5EB529C1C95}"/>
              </c:ext>
            </c:extLst>
          </c:dPt>
          <c:dPt>
            <c:idx val="3"/>
            <c:invertIfNegative val="0"/>
            <c:bubble3D val="0"/>
            <c:spPr>
              <a:solidFill>
                <a:srgbClr val="3A7728"/>
              </a:solidFill>
            </c:spPr>
            <c:extLst>
              <c:ext xmlns:c16="http://schemas.microsoft.com/office/drawing/2014/chart" uri="{C3380CC4-5D6E-409C-BE32-E72D297353CC}">
                <c16:uniqueId val="{00000007-6214-48F1-8A37-A5EB529C1C95}"/>
              </c:ext>
            </c:extLst>
          </c:dPt>
          <c:dPt>
            <c:idx val="4"/>
            <c:invertIfNegative val="0"/>
            <c:bubble3D val="0"/>
            <c:spPr>
              <a:solidFill>
                <a:srgbClr val="7030A0"/>
              </a:solidFill>
            </c:spPr>
            <c:extLst>
              <c:ext xmlns:c16="http://schemas.microsoft.com/office/drawing/2014/chart" uri="{C3380CC4-5D6E-409C-BE32-E72D297353CC}">
                <c16:uniqueId val="{00000009-6214-48F1-8A37-A5EB529C1C95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64A77019-98EF-4731-98B3-81254D42EEE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6214-48F1-8A37-A5EB529C1C95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AF1AB025-449B-4A2B-8F0F-991D41F3ED9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214-48F1-8A37-A5EB529C1C95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40999159-DA85-4842-B872-4CF0B8B7FC4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214-48F1-8A37-A5EB529C1C95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BEBCA124-DA14-45EA-AA45-EA6624A7B1D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214-48F1-8A37-A5EB529C1C95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fld id="{032FA7B1-9E3D-4333-A3D9-01B09951F53F}" type="CELLRANGE">
                      <a:rPr lang="en-US"/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US"/>
                  </a:p>
                </c:rich>
              </c:tx>
              <c:numFmt formatCode="0.0%" sourceLinked="0"/>
              <c:spPr/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6214-48F1-8A37-A5EB529C1C95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0"/>
              </c:ext>
            </c:extLst>
          </c:dLbls>
          <c:cat>
            <c:strRef>
              <c:f>'[Data Dashboard Tables OPRA 4-27-15 DRAFT.xlsx]Sheet2'!$F$3:$F$7</c:f>
              <c:strCache>
                <c:ptCount val="5"/>
                <c:pt idx="0">
                  <c:v>Freshman</c:v>
                </c:pt>
                <c:pt idx="1">
                  <c:v>Sophomore</c:v>
                </c:pt>
                <c:pt idx="2">
                  <c:v>Junior</c:v>
                </c:pt>
                <c:pt idx="3">
                  <c:v>Senior</c:v>
                </c:pt>
                <c:pt idx="4">
                  <c:v>Graduate</c:v>
                </c:pt>
              </c:strCache>
            </c:strRef>
          </c:cat>
          <c:val>
            <c:numRef>
              <c:f>'[Data Dashboard Tables OPRA 4-27-15 DRAFT.xlsx]Sheet2'!$G$3:$G$7</c:f>
              <c:numCache>
                <c:formatCode>General</c:formatCode>
                <c:ptCount val="5"/>
                <c:pt idx="0">
                  <c:v>75</c:v>
                </c:pt>
                <c:pt idx="1">
                  <c:v>75</c:v>
                </c:pt>
                <c:pt idx="2">
                  <c:v>53</c:v>
                </c:pt>
                <c:pt idx="3">
                  <c:v>99</c:v>
                </c:pt>
                <c:pt idx="4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'[Data Dashboard Tables OPRA 4-27-15 DRAFT.xlsx]Sheet2'!$G$3:$G$7</c15:f>
                <c15:dlblRangeCache>
                  <c:ptCount val="5"/>
                  <c:pt idx="0">
                    <c:v>75</c:v>
                  </c:pt>
                  <c:pt idx="1">
                    <c:v>75</c:v>
                  </c:pt>
                  <c:pt idx="2">
                    <c:v>53</c:v>
                  </c:pt>
                  <c:pt idx="3">
                    <c:v>99</c:v>
                  </c:pt>
                  <c:pt idx="4">
                    <c:v>2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6214-48F1-8A37-A5EB529C1C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"/>
        <c:axId val="555310320"/>
        <c:axId val="555310648"/>
      </c:barChart>
      <c:catAx>
        <c:axId val="555310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55310648"/>
        <c:crosses val="autoZero"/>
        <c:auto val="1"/>
        <c:lblAlgn val="ctr"/>
        <c:lblOffset val="100"/>
        <c:noMultiLvlLbl val="0"/>
      </c:catAx>
      <c:valAx>
        <c:axId val="555310648"/>
        <c:scaling>
          <c:orientation val="minMax"/>
          <c:max val="100"/>
        </c:scaling>
        <c:delete val="0"/>
        <c:axPos val="l"/>
        <c:numFmt formatCode="General" sourceLinked="1"/>
        <c:majorTickMark val="out"/>
        <c:minorTickMark val="none"/>
        <c:tickLblPos val="nextTo"/>
        <c:crossAx val="555310320"/>
        <c:crosses val="autoZero"/>
        <c:crossBetween val="between"/>
        <c:majorUnit val="20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CE7977-F93C-481C-9E33-60D1C75D9153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325596A-1E6F-4C8C-B460-1E466DB380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0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capitalist.com/74-trillion-global-economy-one-chart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pload.wikimedia.org/wikipedia/commons/8/81/20_Largest_economies_pie_chart.pdf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#type=qualitative&amp;scheme=Paired&amp;n=3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comingdepression.net/main-street/deindustrialization/8-million-jobs-lost-many-forever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5428526"/>
            <a:ext cx="5608320" cy="613459"/>
          </a:xfrm>
        </p:spPr>
        <p:txBody>
          <a:bodyPr/>
          <a:lstStyle/>
          <a:p>
            <a:r>
              <a:rPr lang="en-US" dirty="0"/>
              <a:t>Perceptual Edge focuses on the tools and techniques of visual business intelligence to help you make better use of your valuable information assets.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33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careful not to include too much information into one pie chart as it can cause more questions than answers.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Global Economy:  Graph within a graph – lots of data</a:t>
            </a:r>
          </a:p>
          <a:p>
            <a:endParaRPr lang="en-US" dirty="0"/>
          </a:p>
          <a:p>
            <a:r>
              <a:rPr lang="en-US" dirty="0"/>
              <a:t>Largest Economies:  Some labels are missing – lack of room.  Don’t know what is included in the “Other 20%”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http://www.visualcapitalist.com/74-trillion-global-economy-one-chart/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https://upload.wikimedia.org/wikipedia/commons/8/81/20_Largest_economies_pie_chart.pdf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23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5173884"/>
            <a:ext cx="5608320" cy="1539432"/>
          </a:xfrm>
        </p:spPr>
        <p:txBody>
          <a:bodyPr/>
          <a:lstStyle/>
          <a:p>
            <a:r>
              <a:rPr lang="en-US" dirty="0"/>
              <a:t>3-D Graph with Axis Table:  The change over time is hard to determine since the difference between the categories are minimal.  A table is provided to show the actual amounts to make it easier to read.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 better choice for a dashboard would be to use a straight table to save space and make it easier for a reader to quickly determine changes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11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5185458"/>
            <a:ext cx="5608320" cy="2948892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Colorbrewer.org</a:t>
            </a:r>
            <a:endParaRPr lang="en-US" sz="1800" dirty="0"/>
          </a:p>
          <a:p>
            <a:endParaRPr lang="en-US" dirty="0"/>
          </a:p>
          <a:p>
            <a:r>
              <a:rPr lang="en-US" dirty="0"/>
              <a:t>Use color key on dashboards</a:t>
            </a:r>
          </a:p>
          <a:p>
            <a:endParaRPr lang="en-US" dirty="0"/>
          </a:p>
          <a:p>
            <a:r>
              <a:rPr lang="en-US" dirty="0"/>
              <a:t>Use soft, natural colors for normal use</a:t>
            </a:r>
          </a:p>
          <a:p>
            <a:endParaRPr lang="en-US" dirty="0"/>
          </a:p>
          <a:p>
            <a:r>
              <a:rPr lang="en-US" dirty="0"/>
              <a:t>Use colors equal in tone to not emphasize one area over another</a:t>
            </a:r>
          </a:p>
          <a:p>
            <a:endParaRPr lang="en-US" dirty="0"/>
          </a:p>
          <a:p>
            <a:r>
              <a:rPr lang="en-US" dirty="0"/>
              <a:t>Use fully saturated, dark colors for emphasis only</a:t>
            </a:r>
          </a:p>
          <a:p>
            <a:endParaRPr lang="en-US" dirty="0"/>
          </a:p>
          <a:p>
            <a:r>
              <a:rPr lang="en-US" dirty="0"/>
              <a:t>Use lightest colors for large bars, dark for smaller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37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1675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73891"/>
            <a:ext cx="5608320" cy="451963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Primary Focus of Dashboard:  Top Left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Dashboard Title: Top Right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Dashboard Description:  Provide short description regarding contents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Dashboard Size: Printable to one page or sized to fit within constraints of web page.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Visualizations per Dashboard:  3-6 graphs/charts to ensure content is interesting, but not cluttered.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Filters:  Placed across the top or down the left-hand side.  Should be no more than two rows of filters.  Apply to every visualization on the dashboard if possible.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tool tips where needed: Make sure they are easy to read and understand.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Online Dashboard:  Minimize scrolling, both horizontal and vertical.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Information Icon:  Include instructions or explanations about the dashboard.  Note the source and date of the data displayed.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Limit unnecessary color and decoration.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1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5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884516"/>
            <a:ext cx="5608320" cy="3249834"/>
          </a:xfrm>
        </p:spPr>
        <p:txBody>
          <a:bodyPr/>
          <a:lstStyle/>
          <a:p>
            <a:r>
              <a:rPr lang="en-US" dirty="0" smtClean="0"/>
              <a:t>Stephen Few has over </a:t>
            </a:r>
            <a:r>
              <a:rPr lang="en-US" dirty="0"/>
              <a:t>20 years of experience as an innovator, consultant, and educator in the fields of business intelligence </a:t>
            </a:r>
            <a:r>
              <a:rPr lang="en-US" dirty="0" smtClean="0"/>
              <a:t>and </a:t>
            </a:r>
            <a:r>
              <a:rPr lang="en-US" dirty="0"/>
              <a:t>information design.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Information </a:t>
            </a:r>
            <a:r>
              <a:rPr lang="en-US" dirty="0"/>
              <a:t>lies in rapidly expanding pools as our ability to collect and warehouse data increases, but our ability to make sense of and communicate it remains stagnant. </a:t>
            </a:r>
          </a:p>
          <a:p>
            <a:endParaRPr lang="en-US" dirty="0"/>
          </a:p>
          <a:p>
            <a:r>
              <a:rPr lang="en-US" dirty="0"/>
              <a:t>Computers speed the process of information handling, but they don't tell us what the information means or how to communicate its meaning to decision makers. </a:t>
            </a:r>
          </a:p>
          <a:p>
            <a:endParaRPr lang="en-US" dirty="0"/>
          </a:p>
          <a:p>
            <a:r>
              <a:rPr lang="en-US" dirty="0"/>
              <a:t>These skills rely largely on analysis and presentation skills that must be learned. </a:t>
            </a:r>
          </a:p>
          <a:p>
            <a:endParaRPr lang="en-US" dirty="0"/>
          </a:p>
          <a:p>
            <a:r>
              <a:rPr lang="en-US" dirty="0"/>
              <a:t>The Perceptual Edge Workshop focused on the tools and techniques of visually displaying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20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5324354"/>
            <a:ext cx="5608320" cy="2856478"/>
          </a:xfrm>
        </p:spPr>
        <p:txBody>
          <a:bodyPr/>
          <a:lstStyle/>
          <a:p>
            <a:r>
              <a:rPr lang="en-US" dirty="0"/>
              <a:t>Books by Stephen Few that were used during the workshops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Data holds great promise, but that promise will forever remain unfulfilled by those who pursue the Big Data illusion rather than investing in the time-proven skills and hard work of data sensemaking.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63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530" y="4925305"/>
            <a:ext cx="5608320" cy="3660458"/>
          </a:xfrm>
        </p:spPr>
        <p:txBody>
          <a:bodyPr/>
          <a:lstStyle/>
          <a:p>
            <a:r>
              <a:rPr lang="en-US" dirty="0"/>
              <a:t>Tables work best when… </a:t>
            </a:r>
          </a:p>
          <a:p>
            <a:pPr lvl="0"/>
            <a:r>
              <a:rPr lang="en-US" dirty="0"/>
              <a:t>Used to look up individual values</a:t>
            </a:r>
          </a:p>
          <a:p>
            <a:pPr lvl="0"/>
            <a:r>
              <a:rPr lang="en-US" dirty="0"/>
              <a:t>Data must be precise</a:t>
            </a:r>
          </a:p>
          <a:p>
            <a:pPr lvl="0"/>
            <a:r>
              <a:rPr lang="en-US" dirty="0"/>
              <a:t>Must include multiple units of measures (N, %, etc.)  Graphs use single unit of measure</a:t>
            </a:r>
          </a:p>
          <a:p>
            <a:pPr lvl="0"/>
            <a:r>
              <a:rPr lang="en-US" dirty="0"/>
              <a:t>Wish to show both details and summary </a:t>
            </a:r>
            <a:r>
              <a:rPr lang="en-US" dirty="0" smtClean="0"/>
              <a:t>data</a:t>
            </a:r>
          </a:p>
          <a:p>
            <a:pPr lvl="0"/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Graphs enable people to …</a:t>
            </a:r>
          </a:p>
          <a:p>
            <a:pPr lvl="0"/>
            <a:r>
              <a:rPr lang="en-US" dirty="0"/>
              <a:t>See the big picture</a:t>
            </a:r>
          </a:p>
          <a:p>
            <a:pPr lvl="0"/>
            <a:r>
              <a:rPr lang="en-US" dirty="0"/>
              <a:t>Easily and rapidly compare values</a:t>
            </a:r>
          </a:p>
          <a:p>
            <a:pPr lvl="0"/>
            <a:r>
              <a:rPr lang="en-US" dirty="0"/>
              <a:t>See patterns and relationships</a:t>
            </a:r>
          </a:p>
          <a:p>
            <a:pPr lvl="0"/>
            <a:r>
              <a:rPr lang="en-US" dirty="0"/>
              <a:t>Compare patterns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Bar </a:t>
            </a:r>
            <a:r>
              <a:rPr lang="en-US" dirty="0" smtClean="0"/>
              <a:t>Graphs…</a:t>
            </a:r>
            <a:endParaRPr lang="en-US" dirty="0"/>
          </a:p>
          <a:p>
            <a:r>
              <a:rPr lang="en-US" dirty="0" smtClean="0"/>
              <a:t>Good </a:t>
            </a:r>
            <a:r>
              <a:rPr lang="en-US" dirty="0"/>
              <a:t>for displaying close changes, but not good for showing large changes.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45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5243332"/>
            <a:ext cx="5608320" cy="2083443"/>
          </a:xfrm>
        </p:spPr>
        <p:txBody>
          <a:bodyPr/>
          <a:lstStyle/>
          <a:p>
            <a:r>
              <a:rPr lang="en-US" b="1" dirty="0"/>
              <a:t>Elegance through Simplicity</a:t>
            </a:r>
          </a:p>
          <a:p>
            <a:endParaRPr lang="en-US" dirty="0"/>
          </a:p>
          <a:p>
            <a:r>
              <a:rPr lang="en-US" dirty="0"/>
              <a:t>Change bar shading from multiple busy patterns to solid color</a:t>
            </a:r>
          </a:p>
          <a:p>
            <a:endParaRPr lang="en-US" dirty="0"/>
          </a:p>
          <a:p>
            <a:r>
              <a:rPr lang="en-US" dirty="0"/>
              <a:t>Remove grid lines</a:t>
            </a:r>
          </a:p>
          <a:p>
            <a:endParaRPr lang="en-US" dirty="0"/>
          </a:p>
          <a:p>
            <a:r>
              <a:rPr lang="en-US" dirty="0"/>
              <a:t>Reset axis labels to larger increments to reduce </a:t>
            </a:r>
            <a:r>
              <a:rPr lang="en-US" dirty="0" smtClean="0"/>
              <a:t>clutter</a:t>
            </a:r>
          </a:p>
          <a:p>
            <a:endParaRPr lang="en-US" dirty="0"/>
          </a:p>
          <a:p>
            <a:r>
              <a:rPr lang="en-US" dirty="0" smtClean="0"/>
              <a:t>Remove unnecessary BOLD fonts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08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5312780"/>
            <a:ext cx="5608320" cy="3181806"/>
          </a:xfrm>
        </p:spPr>
        <p:txBody>
          <a:bodyPr/>
          <a:lstStyle/>
          <a:p>
            <a:r>
              <a:rPr lang="en-US" dirty="0"/>
              <a:t>Improving Tables by reducing clutter:</a:t>
            </a:r>
          </a:p>
          <a:p>
            <a:endParaRPr lang="en-US" dirty="0"/>
          </a:p>
          <a:p>
            <a:r>
              <a:rPr lang="en-US" dirty="0"/>
              <a:t>Remove decimals and $ signs</a:t>
            </a:r>
          </a:p>
          <a:p>
            <a:endParaRPr lang="en-US" dirty="0"/>
          </a:p>
          <a:p>
            <a:r>
              <a:rPr lang="en-US" dirty="0"/>
              <a:t>Right-align numbers, left-align text</a:t>
            </a:r>
          </a:p>
          <a:p>
            <a:endParaRPr lang="en-US" dirty="0"/>
          </a:p>
          <a:p>
            <a:r>
              <a:rPr lang="en-US" dirty="0"/>
              <a:t>Gridlines: use lightly</a:t>
            </a:r>
            <a:r>
              <a:rPr lang="en-US" baseline="0" dirty="0"/>
              <a:t> o</a:t>
            </a:r>
            <a:r>
              <a:rPr lang="en-US" dirty="0"/>
              <a:t>r remove gridlines and use light shading instead.</a:t>
            </a:r>
          </a:p>
          <a:p>
            <a:endParaRPr lang="en-US" dirty="0"/>
          </a:p>
          <a:p>
            <a:r>
              <a:rPr lang="en-US" dirty="0"/>
              <a:t>Remove shading that doesn’t serve a purpose.</a:t>
            </a:r>
          </a:p>
          <a:p>
            <a:endParaRPr lang="en-US" dirty="0"/>
          </a:p>
          <a:p>
            <a:r>
              <a:rPr lang="en-US" dirty="0"/>
              <a:t>No background color or use light color on total row/column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82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7550" y="5486399"/>
            <a:ext cx="5608320" cy="221076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Readers </a:t>
            </a:r>
            <a:r>
              <a:rPr lang="en-US" dirty="0"/>
              <a:t>must focus more time and energy to decipher data in a 3D graph.</a:t>
            </a:r>
          </a:p>
          <a:p>
            <a:endParaRPr lang="en-US" dirty="0"/>
          </a:p>
          <a:p>
            <a:r>
              <a:rPr lang="en-US" dirty="0"/>
              <a:t>3-D graphs take up more space on a dashboard and are harder to read.</a:t>
            </a:r>
          </a:p>
          <a:p>
            <a:endParaRPr lang="en-US" dirty="0"/>
          </a:p>
          <a:p>
            <a:r>
              <a:rPr lang="en-US" dirty="0"/>
              <a:t> Example: Junior 3-D column looks closer to 40 than 60.</a:t>
            </a:r>
          </a:p>
          <a:p>
            <a:endParaRPr lang="en-US" dirty="0"/>
          </a:p>
          <a:p>
            <a:r>
              <a:rPr lang="en-US" dirty="0"/>
              <a:t>The column labels get lost in the grid lines.</a:t>
            </a:r>
          </a:p>
          <a:p>
            <a:endParaRPr lang="en-US" dirty="0"/>
          </a:p>
          <a:p>
            <a:r>
              <a:rPr lang="en-US" dirty="0"/>
              <a:t>The axis labels are harder to read since they are shown at an angle 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55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Graphs are better at representing data over time.  They are best used to show trends, fluctuations, etc.</a:t>
            </a:r>
          </a:p>
          <a:p>
            <a:endParaRPr lang="en-US" dirty="0"/>
          </a:p>
          <a:p>
            <a:r>
              <a:rPr lang="en-US" dirty="0"/>
              <a:t>Line Graphs should not be used to show individual values or close comparisons of data.</a:t>
            </a:r>
          </a:p>
          <a:p>
            <a:endParaRPr lang="en-US" dirty="0"/>
          </a:p>
          <a:p>
            <a:r>
              <a:rPr lang="en-US" dirty="0"/>
              <a:t>Quantity:  Limit the number of variables to make the graph easier to read instead of jamming too many into one graph.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https://www.sweetspot.com/en/2014/05/13/focus-visualization-line-graphs/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57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913730"/>
            <a:ext cx="5608320" cy="3660458"/>
          </a:xfrm>
        </p:spPr>
        <p:txBody>
          <a:bodyPr/>
          <a:lstStyle/>
          <a:p>
            <a:r>
              <a:rPr lang="en-US" dirty="0"/>
              <a:t>While Pie Charts can be a quick and easy way to show data, many times they are overused or used incorrectly.</a:t>
            </a:r>
          </a:p>
          <a:p>
            <a:endParaRPr lang="en-US" dirty="0"/>
          </a:p>
          <a:p>
            <a:r>
              <a:rPr lang="en-US" dirty="0"/>
              <a:t>Pie charts are meaningless if the reader can’t determine which category each of the sections represents. </a:t>
            </a:r>
          </a:p>
          <a:p>
            <a:endParaRPr lang="en-US" dirty="0"/>
          </a:p>
          <a:p>
            <a:r>
              <a:rPr lang="en-US" dirty="0"/>
              <a:t>#1 - Distribution between categories is roughly the same size for some of the wedges. Add axis labels to make it easier for the reader.</a:t>
            </a:r>
          </a:p>
          <a:p>
            <a:endParaRPr lang="en-US" dirty="0"/>
          </a:p>
          <a:p>
            <a:r>
              <a:rPr lang="en-US" dirty="0"/>
              <a:t>#2 – the Pie Chart adds up to over 100%. Non-mutually exclusive categories are plotted on the same chart.  The same business can be counted in all three categories.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800" dirty="0">
                <a:hlinkClick r:id="rId3"/>
              </a:rPr>
              <a:t>http://www.thecomingdepression.net/main-street/deindustrialization/8-million-jobs-lost-many-forever/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https://www.shinobicontrols.com/blog/6-common-mistakes-with-data-visualization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596A-1E6F-4C8C-B460-1E466DB380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7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#type=qualitative&amp;scheme=Paired&amp;n=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ceptualedge.com/files/GraphDesignIQ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856" y="907488"/>
            <a:ext cx="11155680" cy="1042416"/>
          </a:xfrm>
        </p:spPr>
        <p:txBody>
          <a:bodyPr>
            <a:noAutofit/>
          </a:bodyPr>
          <a:lstStyle/>
          <a:p>
            <a:r>
              <a:rPr lang="en-US" sz="4000" dirty="0"/>
              <a:t>Data Visualization: Show Me the Numbers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056" y="182880"/>
            <a:ext cx="379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Jeanne McAlister</a:t>
            </a:r>
          </a:p>
          <a:p>
            <a:r>
              <a:rPr lang="en-US" sz="900" dirty="0"/>
              <a:t>University of Southern Indiana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49424" y="4297680"/>
            <a:ext cx="6062472" cy="112628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East Cost Visual Business Intelligence Workshop</a:t>
            </a:r>
          </a:p>
          <a:p>
            <a:r>
              <a:rPr lang="en-US" dirty="0"/>
              <a:t>April 24 – 27, 2017</a:t>
            </a:r>
          </a:p>
          <a:p>
            <a:r>
              <a:rPr lang="en-US" dirty="0"/>
              <a:t>Portsmouth, Virginia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6952" y="2754630"/>
            <a:ext cx="4114800" cy="3086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4109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969008" y="746604"/>
            <a:ext cx="4786849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The Pie Chart Debate</a:t>
            </a:r>
          </a:p>
        </p:txBody>
      </p:sp>
      <p:pic>
        <p:nvPicPr>
          <p:cNvPr id="5130" name="Picture 10" descr="File:20 Largest economies pie chart.p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771" y="2390060"/>
            <a:ext cx="3200400" cy="307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The $74 Trillion Global Economy in One Ch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160" y="2392480"/>
            <a:ext cx="3618819" cy="310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85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969008" y="457200"/>
            <a:ext cx="8915400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Less is More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627" y="2247752"/>
            <a:ext cx="4023360" cy="34574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942" y="2247752"/>
            <a:ext cx="3419475" cy="1562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8734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987296" y="722376"/>
            <a:ext cx="8915400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Color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5224" y="1847088"/>
            <a:ext cx="827532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Use color key on dashboards</a:t>
            </a:r>
          </a:p>
          <a:p>
            <a:endParaRPr lang="en-US" dirty="0"/>
          </a:p>
          <a:p>
            <a:r>
              <a:rPr lang="en-US" dirty="0"/>
              <a:t>Use soft, natural colors for normal use</a:t>
            </a:r>
          </a:p>
          <a:p>
            <a:endParaRPr lang="en-US" dirty="0"/>
          </a:p>
          <a:p>
            <a:r>
              <a:rPr lang="en-US" dirty="0"/>
              <a:t>Use colors equal in tone to not emphasize one area over another</a:t>
            </a:r>
          </a:p>
          <a:p>
            <a:endParaRPr lang="en-US" dirty="0"/>
          </a:p>
          <a:p>
            <a:r>
              <a:rPr lang="en-US" dirty="0"/>
              <a:t>Use fully saturated, dark colors for emphasis only</a:t>
            </a:r>
          </a:p>
          <a:p>
            <a:endParaRPr lang="en-US" dirty="0"/>
          </a:p>
          <a:p>
            <a:r>
              <a:rPr lang="en-US" dirty="0"/>
              <a:t>Use lightest colors for large bars, dark for smaller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Colorbrewer.org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7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1408" y="685800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Dashboard Design – Best Practices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4640" y="1748909"/>
            <a:ext cx="897026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Primary Focus of Dashboard:  Top Left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Dashboard Title: Top Right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Dashboard Description:  Provide short description regarding contents 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Dashboard Size: Printable to one page or sized to fit within constraints of web page. 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Number of Visualizations per Dashboard:  3-6 graphs/charts to ensure content is interesting, but not cluttered.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Filters:  Placed across the top or down the left-hand side.  Should be no more than two rows of filters.  Apply to every visualization on the dashboard if possible.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Provide tool tips where needed: Make sure they are easy to read and understand.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Online Dashboard:  Minimize scrolling, both horizontal and vertical.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Information Icon:  Include instructions or explanations about the dashboard.  Note the source and date of the data displayed.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Limit unnecessary color and decoration.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1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0752" y="1864924"/>
            <a:ext cx="68762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Graphic Design IQ Test</a:t>
            </a:r>
            <a:endParaRPr lang="en-US" b="1" dirty="0" smtClean="0">
              <a:hlinkClick r:id="rId3"/>
            </a:endParaRPr>
          </a:p>
          <a:p>
            <a:pPr algn="ctr"/>
            <a:endParaRPr lang="en-US" dirty="0">
              <a:hlinkClick r:id="rId3"/>
            </a:endParaRPr>
          </a:p>
          <a:p>
            <a:pPr algn="ctr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://www.perceptualedge.com/files/GraphDesignIQ.html</a:t>
            </a:r>
            <a:endParaRPr lang="en-US" dirty="0"/>
          </a:p>
          <a:p>
            <a:pPr algn="ctr"/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505456" y="4389120"/>
            <a:ext cx="905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1192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4808" y="2133914"/>
            <a:ext cx="5367528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Perceptual Edge is a data visualization consultancy founded by Stephen Few in 2003.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Data Sensemaking</a:t>
            </a:r>
          </a:p>
          <a:p>
            <a:r>
              <a:rPr lang="en-US" dirty="0"/>
              <a:t>Perception and Cognition</a:t>
            </a:r>
          </a:p>
          <a:p>
            <a:r>
              <a:rPr lang="en-US" dirty="0"/>
              <a:t>Data Ethics</a:t>
            </a:r>
          </a:p>
          <a:p>
            <a:r>
              <a:rPr lang="en-US" dirty="0"/>
              <a:t>Critical Thinking</a:t>
            </a:r>
          </a:p>
          <a:p>
            <a:r>
              <a:rPr lang="en-US" dirty="0"/>
              <a:t>Effective Communication</a:t>
            </a:r>
          </a:p>
        </p:txBody>
      </p:sp>
      <p:pic>
        <p:nvPicPr>
          <p:cNvPr id="1026" name="Picture 2" descr="Photo of Stephen Few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147" y="2133916"/>
            <a:ext cx="1828800" cy="275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Stephen Few of Perceptual Edge</a:t>
            </a:r>
          </a:p>
        </p:txBody>
      </p:sp>
    </p:spTree>
    <p:extLst>
      <p:ext uri="{BB962C8B-B14F-4D97-AF65-F5344CB8AC3E}">
        <p14:creationId xmlns:p14="http://schemas.microsoft.com/office/powerpoint/2010/main" val="272251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140" y="1160477"/>
            <a:ext cx="4023360" cy="4336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Big Data, Big Dupe Co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349" y="1490608"/>
            <a:ext cx="2434917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89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94883" y="624110"/>
            <a:ext cx="10473069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Choose the Proper Medium: Tables versus Graphs</a:t>
            </a:r>
          </a:p>
        </p:txBody>
      </p:sp>
      <p:pic>
        <p:nvPicPr>
          <p:cNvPr id="24" name="Picture Placeholder 2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745442" y="1772829"/>
            <a:ext cx="4171950" cy="1781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1" y="4304335"/>
            <a:ext cx="8989231" cy="20526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0412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969008" y="457200"/>
            <a:ext cx="8915400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Simplify Graphs: Less is More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67920" y="1619276"/>
            <a:ext cx="7690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 complex information in the simplest form possible</a:t>
            </a:r>
          </a:p>
          <a:p>
            <a:endParaRPr lang="en-US" dirty="0"/>
          </a:p>
          <a:p>
            <a:r>
              <a:rPr lang="en-US" dirty="0"/>
              <a:t>Reduce non-data ink</a:t>
            </a:r>
          </a:p>
          <a:p>
            <a:endParaRPr lang="en-US" dirty="0"/>
          </a:p>
          <a:p>
            <a:r>
              <a:rPr lang="en-US" dirty="0"/>
              <a:t>Enhance data ink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284421748"/>
              </p:ext>
            </p:extLst>
          </p:nvPr>
        </p:nvGraphicFramePr>
        <p:xfrm>
          <a:off x="1969008" y="3691942"/>
          <a:ext cx="4663145" cy="2606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219563173"/>
              </p:ext>
            </p:extLst>
          </p:nvPr>
        </p:nvGraphicFramePr>
        <p:xfrm>
          <a:off x="7140085" y="3691943"/>
          <a:ext cx="4682167" cy="2606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3411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969008" y="457200"/>
            <a:ext cx="8915400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Simplify Tables: Less is More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017838"/>
              </p:ext>
            </p:extLst>
          </p:nvPr>
        </p:nvGraphicFramePr>
        <p:xfrm>
          <a:off x="3438144" y="4028934"/>
          <a:ext cx="5833872" cy="221739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01499">
                  <a:extLst>
                    <a:ext uri="{9D8B030D-6E8A-4147-A177-3AD203B41FA5}">
                      <a16:colId xmlns:a16="http://schemas.microsoft.com/office/drawing/2014/main" val="2760691232"/>
                    </a:ext>
                  </a:extLst>
                </a:gridCol>
                <a:gridCol w="965605">
                  <a:extLst>
                    <a:ext uri="{9D8B030D-6E8A-4147-A177-3AD203B41FA5}">
                      <a16:colId xmlns:a16="http://schemas.microsoft.com/office/drawing/2014/main" val="2756260926"/>
                    </a:ext>
                  </a:extLst>
                </a:gridCol>
                <a:gridCol w="752421">
                  <a:extLst>
                    <a:ext uri="{9D8B030D-6E8A-4147-A177-3AD203B41FA5}">
                      <a16:colId xmlns:a16="http://schemas.microsoft.com/office/drawing/2014/main" val="1096295033"/>
                    </a:ext>
                  </a:extLst>
                </a:gridCol>
                <a:gridCol w="790040">
                  <a:extLst>
                    <a:ext uri="{9D8B030D-6E8A-4147-A177-3AD203B41FA5}">
                      <a16:colId xmlns:a16="http://schemas.microsoft.com/office/drawing/2014/main" val="3185678186"/>
                    </a:ext>
                  </a:extLst>
                </a:gridCol>
                <a:gridCol w="752421">
                  <a:extLst>
                    <a:ext uri="{9D8B030D-6E8A-4147-A177-3AD203B41FA5}">
                      <a16:colId xmlns:a16="http://schemas.microsoft.com/office/drawing/2014/main" val="4101291617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3821927158"/>
                    </a:ext>
                  </a:extLst>
                </a:gridCol>
                <a:gridCol w="894062">
                  <a:extLst>
                    <a:ext uri="{9D8B030D-6E8A-4147-A177-3AD203B41FA5}">
                      <a16:colId xmlns:a16="http://schemas.microsoft.com/office/drawing/2014/main" val="1768424752"/>
                    </a:ext>
                  </a:extLst>
                </a:gridCol>
              </a:tblGrid>
              <a:tr h="351042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YTD Sales ($)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209864"/>
                  </a:ext>
                </a:extLst>
              </a:tr>
              <a:tr h="2804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Product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January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February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March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April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May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Total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503246"/>
                  </a:ext>
                </a:extLst>
              </a:tr>
              <a:tr h="318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Disc Drives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       4,182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289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271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48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929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u="none" strike="noStrike" dirty="0">
                          <a:effectLst/>
                        </a:rPr>
                        <a:t>5,719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061773"/>
                  </a:ext>
                </a:extLst>
              </a:tr>
              <a:tr h="341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Monitors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348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22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78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u="none" strike="noStrike" dirty="0">
                          <a:effectLst/>
                        </a:rPr>
                        <a:t>476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397030"/>
                  </a:ext>
                </a:extLst>
              </a:tr>
              <a:tr h="328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Printers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4,860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13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31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48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                 -  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u="none" strike="noStrike" dirty="0">
                          <a:effectLst/>
                        </a:rPr>
                        <a:t>4,952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479911"/>
                  </a:ext>
                </a:extLst>
              </a:tr>
              <a:tr h="327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Computers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33,526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269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213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127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u="none" strike="noStrike" dirty="0">
                          <a:effectLst/>
                        </a:rPr>
                        <a:t>                 -  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u="none" strike="noStrike" dirty="0">
                          <a:effectLst/>
                        </a:rPr>
                        <a:t>34,135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88049"/>
                  </a:ext>
                </a:extLst>
              </a:tr>
              <a:tr h="269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u="none" strike="noStrike" dirty="0">
                          <a:effectLst/>
                        </a:rPr>
                        <a:t>Total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u="none" strike="noStrike" dirty="0">
                          <a:effectLst/>
                        </a:rPr>
                        <a:t>42,916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u="none" strike="noStrike" dirty="0">
                          <a:effectLst/>
                        </a:rPr>
                        <a:t>595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u="none" strike="noStrike" dirty="0">
                          <a:effectLst/>
                        </a:rPr>
                        <a:t>537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u="none" strike="noStrike" dirty="0">
                          <a:effectLst/>
                        </a:rPr>
                        <a:t>227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u="none" strike="noStrike" dirty="0">
                          <a:effectLst/>
                        </a:rPr>
                        <a:t>1,007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u="none" strike="noStrike" dirty="0">
                          <a:effectLst/>
                        </a:rPr>
                        <a:t>45,282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134006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907" y="1834374"/>
            <a:ext cx="588397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7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897770" y="689401"/>
            <a:ext cx="4786849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2D versus 3D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423415"/>
              </p:ext>
            </p:extLst>
          </p:nvPr>
        </p:nvGraphicFramePr>
        <p:xfrm>
          <a:off x="2466607" y="2203704"/>
          <a:ext cx="4285918" cy="3919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8470523"/>
              </p:ext>
            </p:extLst>
          </p:nvPr>
        </p:nvGraphicFramePr>
        <p:xfrm>
          <a:off x="7309525" y="2203704"/>
          <a:ext cx="4219575" cy="3919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2400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897770" y="689401"/>
            <a:ext cx="4786849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Line Graphs</a:t>
            </a:r>
          </a:p>
        </p:txBody>
      </p:sp>
      <p:pic>
        <p:nvPicPr>
          <p:cNvPr id="1028" name="Picture 4" descr="https://www.sweetspot.com/en/wp-content/uploads/sites/5/2014/05/image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15" y="2660908"/>
            <a:ext cx="3931920" cy="235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sweetspot.com/en/wp-content/uploads/sites/5/2014/05/image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748" y="2660908"/>
            <a:ext cx="3931920" cy="238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59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969008" y="746604"/>
            <a:ext cx="4786849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The Pie Chart Debate</a:t>
            </a:r>
          </a:p>
        </p:txBody>
      </p:sp>
      <p:pic>
        <p:nvPicPr>
          <p:cNvPr id="5134" name="Picture 14" descr="http://businomics.typepad.com/.a/6a00d8341cd0c953ef0115724da972970b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333" y="2462001"/>
            <a:ext cx="3676755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891" y="2416281"/>
            <a:ext cx="470916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097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654</TotalTime>
  <Words>1166</Words>
  <Application>Microsoft Office PowerPoint</Application>
  <PresentationFormat>Widescreen</PresentationFormat>
  <Paragraphs>272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Wisp</vt:lpstr>
      <vt:lpstr>Data Visualization: Show Me the Numbers</vt:lpstr>
      <vt:lpstr>Stephen Few of Perceptual Edge</vt:lpstr>
      <vt:lpstr>PowerPoint Presentation</vt:lpstr>
      <vt:lpstr>Choose the Proper Medium: Tables versus Graphs</vt:lpstr>
      <vt:lpstr>Simplify Graphs: Less is More</vt:lpstr>
      <vt:lpstr>Simplify Tables: Less is More</vt:lpstr>
      <vt:lpstr>2D versus 3D</vt:lpstr>
      <vt:lpstr>Line Graphs</vt:lpstr>
      <vt:lpstr>The Pie Chart Debate</vt:lpstr>
      <vt:lpstr>The Pie Chart Debate</vt:lpstr>
      <vt:lpstr>Less is More</vt:lpstr>
      <vt:lpstr>Color</vt:lpstr>
      <vt:lpstr>PowerPoint Presentation</vt:lpstr>
      <vt:lpstr>PowerPoint Presentation</vt:lpstr>
    </vt:vector>
  </TitlesOfParts>
  <Company>USI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Visualization:  Show Me the Numbers</dc:title>
  <dc:creator>McAlister, Jeanne L</dc:creator>
  <cp:lastModifiedBy>McAlister, Jeanne L</cp:lastModifiedBy>
  <cp:revision>56</cp:revision>
  <cp:lastPrinted>2018-03-27T14:47:54Z</cp:lastPrinted>
  <dcterms:created xsi:type="dcterms:W3CDTF">2018-03-22T15:12:34Z</dcterms:created>
  <dcterms:modified xsi:type="dcterms:W3CDTF">2018-03-27T20:21:56Z</dcterms:modified>
</cp:coreProperties>
</file>