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13"/>
  </p:notesMasterIdLst>
  <p:handoutMasterIdLst>
    <p:handoutMasterId r:id="rId14"/>
  </p:handoutMasterIdLst>
  <p:sldIdLst>
    <p:sldId id="258" r:id="rId5"/>
    <p:sldId id="620" r:id="rId6"/>
    <p:sldId id="626" r:id="rId7"/>
    <p:sldId id="627" r:id="rId8"/>
    <p:sldId id="625" r:id="rId9"/>
    <p:sldId id="628" r:id="rId10"/>
    <p:sldId id="629" r:id="rId11"/>
    <p:sldId id="630" r:id="rId12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644"/>
    <a:srgbClr val="2FC2D9"/>
    <a:srgbClr val="B22746"/>
    <a:srgbClr val="999999"/>
    <a:srgbClr val="1A9CB0"/>
    <a:srgbClr val="E6E6E6"/>
    <a:srgbClr val="CCCCCC"/>
    <a:srgbClr val="666666"/>
    <a:srgbClr val="464547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27" autoAdjust="0"/>
    <p:restoredTop sz="94249" autoAdjust="0"/>
  </p:normalViewPr>
  <p:slideViewPr>
    <p:cSldViewPr snapToGrid="0">
      <p:cViewPr varScale="1">
        <p:scale>
          <a:sx n="116" d="100"/>
          <a:sy n="116" d="100"/>
        </p:scale>
        <p:origin x="180" y="10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-2046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4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80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4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09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24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42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76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20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43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2" r:id="rId6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handsonlabs/selfpacedlab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adacad.com/directquery-live-connection-or-import-data-tough-decis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cs.microsoft.com/en-us/power-bi/desktop-directquery-abou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53DBC-8030-4694-8839-C82DD373D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03" y="0"/>
            <a:ext cx="4076955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B2F94-165E-4906-8F86-176BC581B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172" y="0"/>
            <a:ext cx="3504364" cy="1483743"/>
          </a:xfrm>
          <a:prstGeom prst="rect">
            <a:avLst/>
          </a:prstGeom>
        </p:spPr>
      </p:pic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30CB4107-093C-4672-AD73-7CA9BBAF9CB0}"/>
              </a:ext>
            </a:extLst>
          </p:cNvPr>
          <p:cNvSpPr txBox="1">
            <a:spLocks/>
          </p:cNvSpPr>
          <p:nvPr/>
        </p:nvSpPr>
        <p:spPr>
          <a:xfrm>
            <a:off x="412836" y="4422418"/>
            <a:ext cx="3649662" cy="27979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April 29, 2020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AB26131-E6C9-4D84-856A-091BF03C9E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649" y="207688"/>
            <a:ext cx="4928736" cy="418866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C92E745-184C-4844-8943-1151AEE7C0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1577" y="3717217"/>
            <a:ext cx="2191808" cy="77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3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Agenda: </a:t>
            </a:r>
            <a:r>
              <a:rPr lang="en-US" b="1" dirty="0">
                <a:highlight>
                  <a:srgbClr val="2FC2D9"/>
                </a:highlight>
              </a:rPr>
              <a:t>MSBI.Dev.PowerBI.S20E06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AF75B5-6BF0-4BF2-B9EB-BEC381C1BECA}"/>
              </a:ext>
            </a:extLst>
          </p:cNvPr>
          <p:cNvSpPr/>
          <p:nvPr/>
        </p:nvSpPr>
        <p:spPr>
          <a:xfrm>
            <a:off x="231941" y="1695811"/>
            <a:ext cx="3703637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5. Working with Excel</a:t>
            </a: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Connecting and Collaborating with Excel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Importing Excel Data using Simple Table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Excel Workbook with Excel Data Model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Connecting to Excel Workbook on OneDrive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Pinning Excel Tables or Visuals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Analyzing Data in Excel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E6629F-925F-4CDA-827D-8D934A1FF888}"/>
              </a:ext>
            </a:extLst>
          </p:cNvPr>
          <p:cNvSpPr/>
          <p:nvPr/>
        </p:nvSpPr>
        <p:spPr>
          <a:xfrm>
            <a:off x="4095963" y="1695811"/>
            <a:ext cx="385145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6. Organization Packs, Security and Groups</a:t>
            </a:r>
            <a:endParaRPr lang="en-US" dirty="0"/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Working with Others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Creating a Group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Creating a Content Pack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Using a Content Pack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Editing a Content Pack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OneDrive for Business Integration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Row Level Security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Data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57228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Agenda: </a:t>
            </a:r>
            <a:r>
              <a:rPr lang="en-US" b="1" dirty="0">
                <a:highlight>
                  <a:srgbClr val="2FC2D9"/>
                </a:highlight>
              </a:rPr>
              <a:t>MSBI.Dev.PowerBI.S20E06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AF75B5-6BF0-4BF2-B9EB-BEC381C1BECA}"/>
              </a:ext>
            </a:extLst>
          </p:cNvPr>
          <p:cNvSpPr/>
          <p:nvPr/>
        </p:nvSpPr>
        <p:spPr>
          <a:xfrm>
            <a:off x="231941" y="1695811"/>
            <a:ext cx="370363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7. Direct Connectivity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Direct Connectivity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Direct Connectivity to SQL Azure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Direct Connectivity to SQL Database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Direct Connectivity to SSAS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Using SSAS Connector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SSAS Multi Dimensional Preview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SAP HANA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E6629F-925F-4CDA-827D-8D934A1FF888}"/>
              </a:ext>
            </a:extLst>
          </p:cNvPr>
          <p:cNvSpPr/>
          <p:nvPr/>
        </p:nvSpPr>
        <p:spPr>
          <a:xfrm>
            <a:off x="4095963" y="1695811"/>
            <a:ext cx="3851453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8. Developer API</a:t>
            </a:r>
            <a:endParaRPr lang="en-US" dirty="0"/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Developer API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Introduction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Interactive API Console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Registering a Client App and Embedding a Tile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Using 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PubNub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to Push Data to a Tile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Creating Custom Visuals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Using Custom Visuals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Power BI Embedded</a:t>
            </a:r>
          </a:p>
        </p:txBody>
      </p:sp>
    </p:spTree>
    <p:extLst>
      <p:ext uri="{BB962C8B-B14F-4D97-AF65-F5344CB8AC3E}">
        <p14:creationId xmlns:p14="http://schemas.microsoft.com/office/powerpoint/2010/main" val="134910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Agenda: </a:t>
            </a:r>
            <a:r>
              <a:rPr lang="en-US" b="1" dirty="0">
                <a:highlight>
                  <a:srgbClr val="2FC2D9"/>
                </a:highlight>
              </a:rPr>
              <a:t>MSBI.Dev.PowerBI.S20E06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AF75B5-6BF0-4BF2-B9EB-BEC381C1BECA}"/>
              </a:ext>
            </a:extLst>
          </p:cNvPr>
          <p:cNvSpPr/>
          <p:nvPr/>
        </p:nvSpPr>
        <p:spPr>
          <a:xfrm>
            <a:off x="231941" y="1695811"/>
            <a:ext cx="3703637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9. Mobile App</a:t>
            </a:r>
            <a:endParaRPr lang="en-US" dirty="0"/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Mobile App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Introduction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Report Gallery and Search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Mobile Dashboard Layout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Sharing and Annotating in Power BI Mobile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Taking Your Mobile Content Offline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Platform Specific Features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Search and Recent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Limiting Access to Mobile + MAM</a:t>
            </a:r>
          </a:p>
        </p:txBody>
      </p:sp>
    </p:spTree>
    <p:extLst>
      <p:ext uri="{BB962C8B-B14F-4D97-AF65-F5344CB8AC3E}">
        <p14:creationId xmlns:p14="http://schemas.microsoft.com/office/powerpoint/2010/main" val="364474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Workshop plan: </a:t>
            </a:r>
            <a:r>
              <a:rPr lang="en-US" b="1" dirty="0">
                <a:highlight>
                  <a:srgbClr val="2FC2D9"/>
                </a:highlight>
              </a:rPr>
              <a:t>MSBI.Dev.PowerBI.S20E06</a:t>
            </a:r>
            <a:endParaRPr lang="en-US" dirty="0">
              <a:highlight>
                <a:srgbClr val="2FC2D9"/>
              </a:highlight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AF75B5-6BF0-4BF2-B9EB-BEC381C1BECA}"/>
              </a:ext>
            </a:extLst>
          </p:cNvPr>
          <p:cNvSpPr/>
          <p:nvPr/>
        </p:nvSpPr>
        <p:spPr>
          <a:xfrm>
            <a:off x="277091" y="724464"/>
            <a:ext cx="87288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Working with Excel(20min)</a:t>
            </a:r>
          </a:p>
          <a:p>
            <a:pPr marL="228600" indent="-228600">
              <a:buFontTx/>
              <a:buAutoNum type="arabicPeriod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Organization Packs, Security and Groups(30min)</a:t>
            </a:r>
          </a:p>
          <a:p>
            <a:pPr marL="228600" indent="-228600">
              <a:buFontTx/>
              <a:buAutoNum type="arabicPeriod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Direct Connectivity(20min)</a:t>
            </a:r>
          </a:p>
          <a:p>
            <a:pPr marL="228600" indent="-228600">
              <a:buFontTx/>
              <a:buAutoNum type="arabicPeriod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Developer API(10min)</a:t>
            </a:r>
          </a:p>
          <a:p>
            <a:pPr marL="228600" indent="-228600">
              <a:buFontTx/>
              <a:buAutoNum type="arabicPeriod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Mobile App(10min)</a:t>
            </a:r>
          </a:p>
          <a:p>
            <a:pPr marL="0" lvl="1"/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6.   Summary (15min)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86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Row Level Security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AF75B5-6BF0-4BF2-B9EB-BEC381C1BECA}"/>
              </a:ext>
            </a:extLst>
          </p:cNvPr>
          <p:cNvSpPr/>
          <p:nvPr/>
        </p:nvSpPr>
        <p:spPr>
          <a:xfrm>
            <a:off x="277091" y="724464"/>
            <a:ext cx="87288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Static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Developing a Data-Driven Security 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205C2B-7AF3-4909-BCD6-BC8D0C1A9A12}"/>
              </a:ext>
            </a:extLst>
          </p:cNvPr>
          <p:cNvSpPr/>
          <p:nvPr/>
        </p:nvSpPr>
        <p:spPr>
          <a:xfrm>
            <a:off x="267043" y="2975605"/>
            <a:ext cx="54102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https://www.microsoft.com/handsonlabs/selfpacedlabs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3678F7-59E8-4C03-AE5C-8C17EC643D60}"/>
              </a:ext>
            </a:extLst>
          </p:cNvPr>
          <p:cNvSpPr/>
          <p:nvPr/>
        </p:nvSpPr>
        <p:spPr>
          <a:xfrm>
            <a:off x="277091" y="245238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Segoe UI" panose="020B0502040204020203" pitchFamily="34" charset="0"/>
              </a:rPr>
              <a:t>Applying Row-level Security to a Power BI Dataset</a:t>
            </a:r>
          </a:p>
          <a:p>
            <a:r>
              <a:rPr lang="en-US" dirty="0">
                <a:latin typeface="Segoe UI" panose="020B0502040204020203" pitchFamily="34" charset="0"/>
              </a:rPr>
              <a:t>SQ00157</a:t>
            </a:r>
            <a:endParaRPr lang="en-US" b="0" i="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38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pPr fontAlgn="base"/>
            <a:r>
              <a:rPr lang="en-US" b="1" dirty="0" err="1">
                <a:highlight>
                  <a:srgbClr val="2FC2D9"/>
                </a:highlight>
              </a:rPr>
              <a:t>DirectQuery</a:t>
            </a:r>
            <a:r>
              <a:rPr lang="en-US" b="1" dirty="0">
                <a:highlight>
                  <a:srgbClr val="2FC2D9"/>
                </a:highlight>
              </a:rPr>
              <a:t>, Live Connection or Import Data? 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03AF80-35D9-458A-BD3F-B70BF898E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412269"/>
              </p:ext>
            </p:extLst>
          </p:nvPr>
        </p:nvGraphicFramePr>
        <p:xfrm>
          <a:off x="277092" y="779232"/>
          <a:ext cx="8444877" cy="3807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749">
                  <a:extLst>
                    <a:ext uri="{9D8B030D-6E8A-4147-A177-3AD203B41FA5}">
                      <a16:colId xmlns:a16="http://schemas.microsoft.com/office/drawing/2014/main" val="3333422935"/>
                    </a:ext>
                  </a:extLst>
                </a:gridCol>
                <a:gridCol w="2362728">
                  <a:extLst>
                    <a:ext uri="{9D8B030D-6E8A-4147-A177-3AD203B41FA5}">
                      <a16:colId xmlns:a16="http://schemas.microsoft.com/office/drawing/2014/main" val="1012522834"/>
                    </a:ext>
                  </a:extLst>
                </a:gridCol>
                <a:gridCol w="2893926">
                  <a:extLst>
                    <a:ext uri="{9D8B030D-6E8A-4147-A177-3AD203B41FA5}">
                      <a16:colId xmlns:a16="http://schemas.microsoft.com/office/drawing/2014/main" val="3383938062"/>
                    </a:ext>
                  </a:extLst>
                </a:gridCol>
                <a:gridCol w="2592474">
                  <a:extLst>
                    <a:ext uri="{9D8B030D-6E8A-4147-A177-3AD203B41FA5}">
                      <a16:colId xmlns:a16="http://schemas.microsoft.com/office/drawing/2014/main" val="3174231489"/>
                    </a:ext>
                  </a:extLst>
                </a:gridCol>
              </a:tblGrid>
              <a:tr h="3048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Data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DirectQuery</a:t>
                      </a:r>
                      <a:endParaRPr lang="en-US" sz="14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Live Connection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767218"/>
                  </a:ext>
                </a:extLst>
              </a:tr>
              <a:tr h="1538288"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Fastest Possible Connection</a:t>
                      </a:r>
                    </a:p>
                    <a:p>
                      <a:pPr fontAlgn="base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BI Fully Functional</a:t>
                      </a:r>
                    </a:p>
                    <a:p>
                      <a:pPr fontAlgn="base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Combining Data from different sources</a:t>
                      </a:r>
                    </a:p>
                    <a:p>
                      <a:pPr fontAlgn="base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 DAX expressions</a:t>
                      </a:r>
                    </a:p>
                    <a:p>
                      <a:pPr fontAlgn="base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 Power Query transformation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 Scale data sources supported. No size limitation.</a:t>
                      </a:r>
                    </a:p>
                    <a:p>
                      <a:pPr fontAlgn="base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Pre-Built models in some data sources can be used instantly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 Scale data sources supported. No size limitation as far as SSAS Supports.</a:t>
                      </a:r>
                    </a:p>
                    <a:p>
                      <a:pPr fontAlgn="base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Many organizations already have SSAS models built. </a:t>
                      </a:r>
                    </a:p>
                    <a:p>
                      <a:pPr fontAlgn="base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Level Measures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731562"/>
                  </a:ext>
                </a:extLst>
              </a:tr>
              <a:tr h="1704591"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BI file size limitation </a:t>
                      </a:r>
                      <a:r>
                        <a:rPr lang="en-US" dirty="0"/>
                        <a:t>Refresh limitation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Power Query functionality</a:t>
                      </a:r>
                    </a:p>
                    <a:p>
                      <a:pPr fontAlgn="base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DAX very limited</a:t>
                      </a:r>
                    </a:p>
                    <a:p>
                      <a:pPr fontAlgn="base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Cannot combine data from multiple sources</a:t>
                      </a:r>
                    </a:p>
                    <a:p>
                      <a:pPr fontAlgn="base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Slower Connection type: Performance Tuning in the data source is MUST 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Power Query</a:t>
                      </a:r>
                    </a:p>
                    <a:p>
                      <a:pPr fontAlgn="base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Cannot combine data from multiple sources</a:t>
                      </a:r>
                    </a:p>
                    <a:p>
                      <a:pPr fontAlgn="base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Slower Connection type: Performance Tuning in the data source is MUST DO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16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36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pPr fontAlgn="base"/>
            <a:r>
              <a:rPr lang="en-US" b="1" dirty="0">
                <a:highlight>
                  <a:srgbClr val="2FC2D9"/>
                </a:highlight>
              </a:rPr>
              <a:t>Links 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AF75B5-6BF0-4BF2-B9EB-BEC381C1BECA}"/>
              </a:ext>
            </a:extLst>
          </p:cNvPr>
          <p:cNvSpPr/>
          <p:nvPr/>
        </p:nvSpPr>
        <p:spPr>
          <a:xfrm>
            <a:off x="277092" y="2090802"/>
            <a:ext cx="87288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https://radacad.com/directquery-live-connection-or-import-data-tough-decision</a:t>
            </a: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205C2B-7AF3-4909-BCD6-BC8D0C1A9A12}"/>
              </a:ext>
            </a:extLst>
          </p:cNvPr>
          <p:cNvSpPr/>
          <p:nvPr/>
        </p:nvSpPr>
        <p:spPr>
          <a:xfrm>
            <a:off x="277092" y="1586080"/>
            <a:ext cx="54102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https://docs.microsoft.com/en-us/power-bi/desktop-directquery-about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4267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71A64D0A1A6140B6A122276D7E3196" ma:contentTypeVersion="2" ma:contentTypeDescription="Create a new document." ma:contentTypeScope="" ma:versionID="eb9d7e4f071135b1952b799147512b58">
  <xsd:schema xmlns:xsd="http://www.w3.org/2001/XMLSchema" xmlns:xs="http://www.w3.org/2001/XMLSchema" xmlns:p="http://schemas.microsoft.com/office/2006/metadata/properties" xmlns:ns2="14e46183-14a5-4343-a187-db51ef71da05" targetNamespace="http://schemas.microsoft.com/office/2006/metadata/properties" ma:root="true" ma:fieldsID="feccca8fb05b9d0c739dd1af05fd115a" ns2:_="">
    <xsd:import namespace="14e46183-14a5-4343-a187-db51ef71da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46183-14a5-4343-a187-db51ef71da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F192F7-0338-428F-B5C7-A9E8C76560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e46183-14a5-4343-a187-db51ef71da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14e46183-14a5-4343-a187-db51ef71da05"/>
    <ds:schemaRef ds:uri="http://www.w3.org/XML/1998/namespace"/>
    <ds:schemaRef ds:uri="http://schemas.microsoft.com/office/2006/metadata/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21854</TotalTime>
  <Words>486</Words>
  <Application>Microsoft Office PowerPoint</Application>
  <PresentationFormat>On-screen Show (16:9)</PresentationFormat>
  <Paragraphs>96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Consolas</vt:lpstr>
      <vt:lpstr>Lucida Grande</vt:lpstr>
      <vt:lpstr>Segoe UI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Anastasiia Kudriashova1</cp:lastModifiedBy>
  <cp:revision>242</cp:revision>
  <cp:lastPrinted>2014-07-09T13:30:36Z</cp:lastPrinted>
  <dcterms:created xsi:type="dcterms:W3CDTF">2015-03-18T06:37:43Z</dcterms:created>
  <dcterms:modified xsi:type="dcterms:W3CDTF">2020-04-28T14:42:16Z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0x0101002F71A64D0A1A6140B6A122276D7E3196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</Properties>
</file>