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20"/>
  </p:notesMasterIdLst>
  <p:handoutMasterIdLst>
    <p:handoutMasterId r:id="rId21"/>
  </p:handoutMasterIdLst>
  <p:sldIdLst>
    <p:sldId id="276" r:id="rId8"/>
    <p:sldId id="652" r:id="rId9"/>
    <p:sldId id="665" r:id="rId10"/>
    <p:sldId id="672" r:id="rId11"/>
    <p:sldId id="673" r:id="rId12"/>
    <p:sldId id="674" r:id="rId13"/>
    <p:sldId id="675" r:id="rId14"/>
    <p:sldId id="676" r:id="rId15"/>
    <p:sldId id="680" r:id="rId16"/>
    <p:sldId id="681" r:id="rId17"/>
    <p:sldId id="682" r:id="rId18"/>
    <p:sldId id="679" r:id="rId1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dacad.com/what-is-the-direction-of-relationship-in-power-b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ax/dax-function-refer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formatt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microsoft.com/en-us/learn/modules/create-measures-dax-power-bi/" TargetMode="External"/><Relationship Id="rId5" Type="http://schemas.openxmlformats.org/officeDocument/2006/relationships/hyperlink" Target="https://www.youtube.com/playlist?list=PL1N57mwBHtN0JFoKSR0n-tBkUJHeMP2cP" TargetMode="External"/><Relationship Id="rId4" Type="http://schemas.openxmlformats.org/officeDocument/2006/relationships/hyperlink" Target="https://www.sqlbi.com/p/introducing-dax-video-cour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#2 </a:t>
            </a:r>
            <a:r>
              <a:rPr lang="en-US" dirty="0"/>
              <a:t>E02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February 12,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CALCULATED TABLES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5848-141A-4553-B41A-41AE34600B8F}"/>
              </a:ext>
            </a:extLst>
          </p:cNvPr>
          <p:cNvSpPr txBox="1"/>
          <p:nvPr/>
        </p:nvSpPr>
        <p:spPr>
          <a:xfrm>
            <a:off x="360364" y="873125"/>
            <a:ext cx="83223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Option to create a table using DAX function.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i="1" dirty="0"/>
              <a:t>Calendar = CALENDAR (DATE (2005, 1, 1), DATE (2020, 12, 31))</a:t>
            </a:r>
          </a:p>
          <a:p>
            <a:endParaRPr lang="en-US" i="1" dirty="0"/>
          </a:p>
          <a:p>
            <a:r>
              <a:rPr lang="en-US" i="1" dirty="0"/>
              <a:t>Country = DISTINCT(Geography[Country])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E6720-DCFA-4032-BE4E-51DFDB53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18" y="873125"/>
            <a:ext cx="3440927" cy="30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1059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Manage data relationships in Power BI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Calculated columns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Hierarchies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708937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Date dimension in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Practice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035957"/>
            <a:ext cx="8429625" cy="3397250"/>
          </a:xfrm>
        </p:spPr>
        <p:txBody>
          <a:bodyPr/>
          <a:lstStyle/>
          <a:p>
            <a:r>
              <a:rPr lang="en-US" sz="1800" b="1" i="1" dirty="0">
                <a:latin typeface="+mn-lt"/>
                <a:cs typeface="Calibri Light" panose="020F0302020204030204" pitchFamily="34" charset="0"/>
              </a:rPr>
              <a:t>Both-Directional relationship is one of the ways you can kill the performance of your Power BI Model!</a:t>
            </a:r>
          </a:p>
          <a:p>
            <a:endParaRPr lang="en-US" sz="1800" b="1" i="1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Ambiguity might be very well hidden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Microsoft recommend using bi-directional filtering only as needed.</a:t>
            </a:r>
          </a:p>
          <a:p>
            <a:pPr marL="0" indent="0">
              <a:buNone/>
            </a:pPr>
            <a:endParaRPr lang="en-US" sz="16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How to avoid both-directional relationships: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1: Change the Data Model! Design Appropriately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2: Using </a:t>
            </a:r>
            <a:r>
              <a:rPr lang="en-US" sz="1400" dirty="0" err="1">
                <a:latin typeface="+mn-lt"/>
                <a:cs typeface="Calibri Light" panose="020F0302020204030204" pitchFamily="34" charset="0"/>
              </a:rPr>
              <a:t>CrossFilter</a:t>
            </a:r>
            <a:r>
              <a:rPr lang="en-US" sz="1400" dirty="0">
                <a:latin typeface="+mn-lt"/>
                <a:cs typeface="Calibri Light" panose="020F0302020204030204" pitchFamily="34" charset="0"/>
              </a:rPr>
              <a:t> DAX function ONLY IF the first method does not work</a:t>
            </a:r>
          </a:p>
          <a:p>
            <a:endParaRPr lang="en-US" sz="18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i="1" u="sng" dirty="0">
                <a:latin typeface="+mn-lt"/>
                <a:hlinkClick r:id="rId3"/>
              </a:rPr>
              <a:t>http://radacad.com/what-is-the-direction-of-relationship-in-power-bi</a:t>
            </a:r>
            <a:endParaRPr lang="en-US" sz="1400" dirty="0">
              <a:latin typeface="+mn-lt"/>
            </a:endParaRPr>
          </a:p>
          <a:p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04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300" dirty="0"/>
              <a:t>Hierarchies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9231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Hierarchies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Can help aggregate and show data on each level using Drill up and Drill down functions;</a:t>
            </a:r>
          </a:p>
          <a:p>
            <a:r>
              <a:rPr lang="en-US" sz="1600" dirty="0">
                <a:latin typeface="+mn-lt"/>
              </a:rPr>
              <a:t>Use Drill Up and Drill Down for moving within one category;</a:t>
            </a:r>
          </a:p>
          <a:p>
            <a:r>
              <a:rPr lang="en-US" sz="1600" dirty="0">
                <a:latin typeface="+mn-lt"/>
              </a:rPr>
              <a:t>Use Expand all for moving on the next level of hierarchy </a:t>
            </a:r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AFD33-1017-44FB-9C7C-FF55C803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3" y="2209800"/>
            <a:ext cx="2476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99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r>
              <a:rPr lang="en-US" sz="1400" b="1" dirty="0">
                <a:solidFill>
                  <a:srgbClr val="171717"/>
                </a:solidFill>
                <a:latin typeface="Segoe UI" panose="020B0502040204020203" pitchFamily="34" charset="0"/>
              </a:rPr>
              <a:t>What is DAX?</a:t>
            </a:r>
          </a:p>
          <a:p>
            <a:r>
              <a:rPr lang="en-US" sz="1400" dirty="0"/>
              <a:t>DAX is a collection of functions, operators, and constants that can be used in a formula, or expression, to calculate and return one or more values.</a:t>
            </a:r>
          </a:p>
          <a:p>
            <a:endParaRPr lang="en-US" sz="1400" dirty="0"/>
          </a:p>
          <a:p>
            <a:r>
              <a:rPr lang="en-US" sz="1400" dirty="0"/>
              <a:t>Aggregation Functions (SUM, MIN, MAX, AVERAGE </a:t>
            </a:r>
            <a:r>
              <a:rPr lang="en-US" sz="1400" dirty="0" err="1"/>
              <a:t>etc</a:t>
            </a:r>
            <a:r>
              <a:rPr lang="en-US" sz="1400" dirty="0"/>
              <a:t>): Total Sales=SUM(Sales[Revenue])</a:t>
            </a:r>
          </a:p>
          <a:p>
            <a:r>
              <a:rPr lang="en-US" sz="1400" dirty="0"/>
              <a:t>‘X’ Aggregation Functions  (SUMX, MINX, MAXX, AVERAGEX </a:t>
            </a:r>
            <a:r>
              <a:rPr lang="en-US" sz="1400" dirty="0" err="1"/>
              <a:t>etc</a:t>
            </a:r>
            <a:r>
              <a:rPr lang="en-US" sz="1400" dirty="0"/>
              <a:t>): Total Sales=SUMX(Sales, [Sales]*[Quantity])</a:t>
            </a:r>
          </a:p>
          <a:p>
            <a:r>
              <a:rPr lang="en-US" sz="1400" dirty="0"/>
              <a:t>VAR Function</a:t>
            </a:r>
          </a:p>
          <a:p>
            <a:r>
              <a:rPr lang="en-US" sz="1400" dirty="0"/>
              <a:t>Time Intelligence Functions</a:t>
            </a:r>
          </a:p>
          <a:p>
            <a:r>
              <a:rPr lang="en-US" sz="1400" dirty="0"/>
              <a:t>Text Functions</a:t>
            </a:r>
          </a:p>
          <a:p>
            <a:r>
              <a:rPr lang="en-US" sz="1400" dirty="0"/>
              <a:t>Table Functions (FILTER, ALL, RELATEDTABLE, </a:t>
            </a:r>
            <a:r>
              <a:rPr lang="en-US" sz="1400" dirty="0" err="1"/>
              <a:t>etc</a:t>
            </a:r>
            <a:r>
              <a:rPr lang="en-US" sz="1400" dirty="0"/>
              <a:t>):  USA Sales = FILTER (Sales, Sales[Country Name] = “USA”)</a:t>
            </a:r>
          </a:p>
          <a:p>
            <a:r>
              <a:rPr lang="en-US" sz="1400" dirty="0"/>
              <a:t>CALCULATE</a:t>
            </a:r>
          </a:p>
          <a:p>
            <a:r>
              <a:rPr lang="en-US" sz="1400" dirty="0">
                <a:hlinkClick r:id="rId3"/>
              </a:rPr>
              <a:t>https://docs.microsoft.com/ru-ru/dax/dax-function-reference</a:t>
            </a:r>
            <a:r>
              <a:rPr lang="en-US" sz="14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729611"/>
            <a:ext cx="8429625" cy="36165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DAX Formatter - </a:t>
            </a:r>
            <a:r>
              <a:rPr lang="en-US" sz="1400" dirty="0">
                <a:hlinkClick r:id="rId3"/>
              </a:rPr>
              <a:t>https://www.daxformatter.com/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DAX Course –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https://www.sqlbi.com/p/introducing-dax-video-course/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hlinkClick r:id="rId5"/>
              </a:rPr>
              <a:t>https://www.youtube.com/playlist?list=PL1N57mwBHtN0JFoKSR0n-tBkUJHeMP2cP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6"/>
              </a:rPr>
              <a:t>https://docs.microsoft.com/en-us/learn/modules/create-measures-dax-power-bi/</a:t>
            </a:r>
            <a:r>
              <a:rPr lang="en-US" sz="1400" dirty="0"/>
              <a:t> 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776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418</Words>
  <Application>Microsoft Office PowerPoint</Application>
  <PresentationFormat>On-screen Show (16:9)</PresentationFormat>
  <Paragraphs>79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Quick Start #2 E02</vt:lpstr>
      <vt:lpstr>Power BI Quick Start #2 E01</vt:lpstr>
      <vt:lpstr>Manage data relationships in Power BI</vt:lpstr>
      <vt:lpstr>Manage data relationships in Power BI</vt:lpstr>
      <vt:lpstr>Hierarchies</vt:lpstr>
      <vt:lpstr>Hierarchies</vt:lpstr>
      <vt:lpstr>DAX</vt:lpstr>
      <vt:lpstr>DAX</vt:lpstr>
      <vt:lpstr>DAX</vt:lpstr>
      <vt:lpstr>Calculated tables</vt:lpstr>
      <vt:lpstr>CALCULATED TABLES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28</cp:revision>
  <dcterms:created xsi:type="dcterms:W3CDTF">2021-02-07T11:54:25Z</dcterms:created>
  <dcterms:modified xsi:type="dcterms:W3CDTF">2021-02-12T07:36:29Z</dcterms:modified>
</cp:coreProperties>
</file>