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2"/>
  </p:notesMasterIdLst>
  <p:handoutMasterIdLst>
    <p:handoutMasterId r:id="rId33"/>
  </p:handoutMasterIdLst>
  <p:sldIdLst>
    <p:sldId id="258" r:id="rId5"/>
    <p:sldId id="581" r:id="rId6"/>
    <p:sldId id="580" r:id="rId7"/>
    <p:sldId id="582" r:id="rId8"/>
    <p:sldId id="268" r:id="rId9"/>
    <p:sldId id="546" r:id="rId10"/>
    <p:sldId id="556" r:id="rId11"/>
    <p:sldId id="557" r:id="rId12"/>
    <p:sldId id="558" r:id="rId13"/>
    <p:sldId id="559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9" r:id="rId22"/>
    <p:sldId id="570" r:id="rId23"/>
    <p:sldId id="571" r:id="rId24"/>
    <p:sldId id="583" r:id="rId25"/>
    <p:sldId id="573" r:id="rId26"/>
    <p:sldId id="574" r:id="rId27"/>
    <p:sldId id="575" r:id="rId28"/>
    <p:sldId id="576" r:id="rId29"/>
    <p:sldId id="577" r:id="rId30"/>
    <p:sldId id="578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3C644"/>
    <a:srgbClr val="999999"/>
    <a:srgbClr val="B22746"/>
    <a:srgbClr val="1A9CB0"/>
    <a:srgbClr val="E6E6E6"/>
    <a:srgbClr val="CCCCCC"/>
    <a:srgbClr val="666666"/>
    <a:srgbClr val="464547"/>
    <a:srgbClr val="2FC2D9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76410" autoAdjust="0"/>
  </p:normalViewPr>
  <p:slideViewPr>
    <p:cSldViewPr snapToGrid="0">
      <p:cViewPr varScale="1">
        <p:scale>
          <a:sx n="111" d="100"/>
          <a:sy n="111" d="100"/>
        </p:scale>
        <p:origin x="834" y="90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6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1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5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63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47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50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89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9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63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1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60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3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61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4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4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6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Appendix includes recent awards, please visit elements.epam.com for all 2016-2017 awards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4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2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8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8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14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_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8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11" r:id="rId4"/>
    <p:sldLayoutId id="2147483749" r:id="rId5"/>
    <p:sldLayoutId id="2147483751" r:id="rId6"/>
    <p:sldLayoutId id="2147483752" r:id="rId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rray_data_structure" TargetMode="External"/><Relationship Id="rId3" Type="http://schemas.openxmlformats.org/officeDocument/2006/relationships/hyperlink" Target="https://en.wikipedia.org/wiki/E_notation" TargetMode="External"/><Relationship Id="rId7" Type="http://schemas.openxmlformats.org/officeDocument/2006/relationships/hyperlink" Target="https://en.wikipedia.org/wiki/Escape_characte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Unicode" TargetMode="External"/><Relationship Id="rId11" Type="http://schemas.openxmlformats.org/officeDocument/2006/relationships/hyperlink" Target="https://en.wikipedia.org/wiki/Attribute%E2%80%93value_pair" TargetMode="External"/><Relationship Id="rId5" Type="http://schemas.openxmlformats.org/officeDocument/2006/relationships/hyperlink" Target="https://en.wikipedia.org/wiki/String_(computer_science)" TargetMode="External"/><Relationship Id="rId10" Type="http://schemas.openxmlformats.org/officeDocument/2006/relationships/hyperlink" Target="https://en.wikipedia.org/wiki/Square_bracket" TargetMode="External"/><Relationship Id="rId4" Type="http://schemas.openxmlformats.org/officeDocument/2006/relationships/hyperlink" Target="https://en.wikipedia.org/wiki/NaN" TargetMode="External"/><Relationship Id="rId9" Type="http://schemas.openxmlformats.org/officeDocument/2006/relationships/hyperlink" Target="https://en.wikipedia.org/wiki/List_(abstract_data_type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53DBC-8030-4694-8839-C82DD373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03" y="0"/>
            <a:ext cx="4076955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5B2F94-165E-4906-8F86-176BC581B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172" y="0"/>
            <a:ext cx="3504364" cy="1483743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7707736-60A1-404C-9248-3B4D93C85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092" y="474453"/>
            <a:ext cx="4415499" cy="37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3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81934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XML</a:t>
            </a:r>
            <a:endParaRPr lang="en-US" b="1" dirty="0"/>
          </a:p>
        </p:txBody>
      </p:sp>
      <p:pic>
        <p:nvPicPr>
          <p:cNvPr id="2050" name="Picture 2" descr="http://img.c4learn.com/2012/05/What-is-an-XML-ELemen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41" y="799649"/>
            <a:ext cx="5147193" cy="39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21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436728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Characters with special values in XML documents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501" y="1390456"/>
            <a:ext cx="5969696" cy="30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30901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NAMESPACES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35818" y="1376568"/>
            <a:ext cx="13997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Name Conflicts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6" y="1811686"/>
            <a:ext cx="1990725" cy="1362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39" y="3301102"/>
            <a:ext cx="3162300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814" y="1530456"/>
            <a:ext cx="49911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3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277120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i="1" dirty="0"/>
              <a:t>XML Schema Description </a:t>
            </a:r>
            <a:r>
              <a:rPr lang="en-US" dirty="0"/>
              <a:t>(XSD)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471" y="780836"/>
            <a:ext cx="5197726" cy="406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2"/>
            <a:ext cx="3189719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Producing XML from Relational Data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3817113" y="2065553"/>
            <a:ext cx="44831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FOR XML RAW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7113" y="2725639"/>
            <a:ext cx="4736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FOR XML AUTO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7113" y="3385725"/>
            <a:ext cx="47934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FOR XML PATH</a:t>
            </a:r>
            <a:endParaRPr lang="en-US" sz="4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49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3"/>
            <a:ext cx="224087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Shredding XML to Tables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17113" y="2065553"/>
            <a:ext cx="3195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OPENXML</a:t>
            </a:r>
            <a:endParaRPr lang="en-US" sz="4800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5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5194" y="1249230"/>
            <a:ext cx="42578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XQuery Basics</a:t>
            </a:r>
            <a:endParaRPr lang="en-US" sz="4800" dirty="0">
              <a:solidFill>
                <a:srgbClr val="99999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8" y="2080227"/>
            <a:ext cx="4705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0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5193" y="699516"/>
            <a:ext cx="51171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XQuery Functions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501" y="1784761"/>
            <a:ext cx="7956390" cy="268524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Numeric functions </a:t>
            </a:r>
            <a:r>
              <a:rPr lang="en-US" sz="2000" dirty="0"/>
              <a:t>ceiling(), floor(), and round()</a:t>
            </a:r>
          </a:p>
          <a:p>
            <a:r>
              <a:rPr lang="en-US" sz="2000" b="1" dirty="0"/>
              <a:t>String functions </a:t>
            </a:r>
            <a:r>
              <a:rPr lang="en-US" sz="2000" dirty="0" err="1"/>
              <a:t>concat</a:t>
            </a:r>
            <a:r>
              <a:rPr lang="en-US" sz="2000" dirty="0"/>
              <a:t>(), contains(), substring(), string-length(), lower-case(), and upper-case()</a:t>
            </a:r>
          </a:p>
          <a:p>
            <a:r>
              <a:rPr lang="en-US" sz="2000" b="1" dirty="0"/>
              <a:t>Boolean and Boolean constructor functions </a:t>
            </a:r>
            <a:r>
              <a:rPr lang="en-US" sz="2000" dirty="0"/>
              <a:t>not(), true(), and false()</a:t>
            </a:r>
          </a:p>
          <a:p>
            <a:r>
              <a:rPr lang="en-US" sz="2000" b="1" dirty="0"/>
              <a:t>Nodes functions </a:t>
            </a:r>
            <a:r>
              <a:rPr lang="en-US" sz="2000" dirty="0"/>
              <a:t>local-name() and namespace-</a:t>
            </a:r>
            <a:r>
              <a:rPr lang="en-US" sz="2000" dirty="0" err="1"/>
              <a:t>uri</a:t>
            </a:r>
            <a:r>
              <a:rPr lang="en-US" sz="2000" dirty="0"/>
              <a:t>()</a:t>
            </a:r>
          </a:p>
          <a:p>
            <a:r>
              <a:rPr lang="en-US" sz="2000" b="1" dirty="0"/>
              <a:t>Aggregate functions </a:t>
            </a:r>
            <a:r>
              <a:rPr lang="en-US" sz="2000" dirty="0"/>
              <a:t>count(), min(), max(), </a:t>
            </a:r>
            <a:r>
              <a:rPr lang="en-US" sz="2000" dirty="0" err="1"/>
              <a:t>avg</a:t>
            </a:r>
            <a:r>
              <a:rPr lang="en-US" sz="2000" dirty="0"/>
              <a:t>(), and sum()</a:t>
            </a:r>
          </a:p>
          <a:p>
            <a:r>
              <a:rPr lang="en-US" sz="2000" b="1" dirty="0"/>
              <a:t>Data </a:t>
            </a:r>
            <a:r>
              <a:rPr lang="en-US" sz="2000" b="1" dirty="0" err="1"/>
              <a:t>accessor</a:t>
            </a:r>
            <a:r>
              <a:rPr lang="en-US" sz="2000" b="1" dirty="0"/>
              <a:t> functions </a:t>
            </a:r>
            <a:r>
              <a:rPr lang="en-US" sz="2000" dirty="0"/>
              <a:t>data() and string()</a:t>
            </a:r>
          </a:p>
          <a:p>
            <a:r>
              <a:rPr lang="en-US" sz="2000" b="1" dirty="0"/>
              <a:t>SQL Server extension functions </a:t>
            </a:r>
            <a:r>
              <a:rPr lang="en-US" sz="2000" dirty="0" err="1"/>
              <a:t>sql:column</a:t>
            </a:r>
            <a:r>
              <a:rPr lang="en-US" sz="2000" dirty="0"/>
              <a:t>() and </a:t>
            </a:r>
            <a:r>
              <a:rPr lang="en-US" sz="2000" dirty="0" err="1"/>
              <a:t>sql:variable</a:t>
            </a:r>
            <a:r>
              <a:rPr lang="en-US" sz="2000" dirty="0"/>
              <a:t>()</a:t>
            </a:r>
            <a:endParaRPr lang="en-US" sz="2000" b="1" dirty="0">
              <a:solidFill>
                <a:srgbClr val="444444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984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5193" y="699516"/>
            <a:ext cx="30957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999999"/>
                </a:solidFill>
                <a:latin typeface="Segoe-Semibold"/>
              </a:rPr>
              <a:t>Navigation</a:t>
            </a:r>
            <a:endParaRPr lang="en-US" sz="4800" dirty="0">
              <a:solidFill>
                <a:srgbClr val="99999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2917" y="1413286"/>
            <a:ext cx="7818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LucidaSansTypewriterStd"/>
              </a:rPr>
              <a:t>ode-name/child::element-name[@attribute-name=value]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4856" y="2039008"/>
            <a:ext cx="842900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Axis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Specifies the direction of travel. In the example, the axis is child::, which specifies child nodes of the node from the previous step.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Predicate 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Further narrows down the search. In the example, there is one predicate: [@attribute-name=value], which selects only nodes that have an attribute named attribute-name with value 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value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, such as [@</a:t>
            </a:r>
            <a:r>
              <a:rPr lang="en-US" sz="1600" dirty="0" err="1">
                <a:solidFill>
                  <a:srgbClr val="444444"/>
                </a:solidFill>
                <a:ea typeface="ＭＳ Ｐゴシック" pitchFamily="34" charset="-128"/>
              </a:rPr>
              <a:t>orderid</a:t>
            </a:r>
            <a:r>
              <a:rPr lang="en-US" sz="1600" dirty="0">
                <a:solidFill>
                  <a:srgbClr val="444444"/>
                </a:solidFill>
                <a:ea typeface="ＭＳ Ｐゴシック" pitchFamily="34" charset="-128"/>
              </a:rPr>
              <a:t>=10952].</a:t>
            </a:r>
          </a:p>
        </p:txBody>
      </p:sp>
    </p:spTree>
    <p:extLst>
      <p:ext uri="{BB962C8B-B14F-4D97-AF65-F5344CB8AC3E}">
        <p14:creationId xmlns:p14="http://schemas.microsoft.com/office/powerpoint/2010/main" val="89968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4"/>
            <a:ext cx="2861168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XML Data with XQuery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704096" y="987620"/>
            <a:ext cx="5026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999999"/>
                </a:solidFill>
                <a:latin typeface="Segoe-Semibold"/>
              </a:rPr>
              <a:t>Axes supported in SQL Server</a:t>
            </a:r>
            <a:endParaRPr lang="en-US" sz="2800" dirty="0">
              <a:solidFill>
                <a:srgbClr val="9999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1" y="1537334"/>
            <a:ext cx="8265594" cy="3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IN PREVIOUS PART: S18E05 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703713" y="1130650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Window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118" y="1083817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4799" y="1064661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4799" y="1064661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701924" y="1762356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Creating and Altering Tables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330329" y="1715523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313010" y="1696367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673010" y="1696367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700135" y="238699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Enforcing Data Integrity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328540" y="2340164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311221" y="232100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671221" y="2321008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698346" y="3057838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SSDT How to manage database as a source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326751" y="3011005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309432" y="2991849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669432" y="2991849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46EBC2DF-6340-46FA-B2EC-1353C55B04F9}"/>
              </a:ext>
            </a:extLst>
          </p:cNvPr>
          <p:cNvSpPr txBox="1">
            <a:spLocks/>
          </p:cNvSpPr>
          <p:nvPr/>
        </p:nvSpPr>
        <p:spPr>
          <a:xfrm>
            <a:off x="703713" y="367145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Jira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B5C9F1-D652-4ABD-BE04-750BB921C554}"/>
              </a:ext>
            </a:extLst>
          </p:cNvPr>
          <p:cNvSpPr/>
          <p:nvPr/>
        </p:nvSpPr>
        <p:spPr>
          <a:xfrm>
            <a:off x="332118" y="3624621"/>
            <a:ext cx="357138" cy="307777"/>
          </a:xfrm>
          <a:prstGeom prst="rect">
            <a:avLst/>
          </a:prstGeom>
          <a:solidFill>
            <a:srgbClr val="A3C644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36A4F4-2276-46BA-A97B-8E511541CF12}"/>
              </a:ext>
            </a:extLst>
          </p:cNvPr>
          <p:cNvSpPr/>
          <p:nvPr/>
        </p:nvSpPr>
        <p:spPr>
          <a:xfrm>
            <a:off x="314799" y="360546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2265D19-150F-465F-8A80-7F5E5549F248}"/>
              </a:ext>
            </a:extLst>
          </p:cNvPr>
          <p:cNvSpPr/>
          <p:nvPr/>
        </p:nvSpPr>
        <p:spPr>
          <a:xfrm>
            <a:off x="674799" y="3605465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8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5"/>
            <a:ext cx="226523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Using the XML Data Type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170" y="1512023"/>
            <a:ext cx="688733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Using the XML Data Type for Dynamic Schema</a:t>
            </a:r>
          </a:p>
          <a:p>
            <a:endParaRPr lang="en-US" sz="2800" dirty="0">
              <a:solidFill>
                <a:srgbClr val="999999"/>
              </a:solidFill>
            </a:endParaRPr>
          </a:p>
          <a:p>
            <a:r>
              <a:rPr lang="en-US" sz="2800" dirty="0">
                <a:solidFill>
                  <a:srgbClr val="999999"/>
                </a:solidFill>
              </a:rPr>
              <a:t>Skip it for S18</a:t>
            </a:r>
          </a:p>
        </p:txBody>
      </p:sp>
    </p:spTree>
    <p:extLst>
      <p:ext uri="{BB962C8B-B14F-4D97-AF65-F5344CB8AC3E}">
        <p14:creationId xmlns:p14="http://schemas.microsoft.com/office/powerpoint/2010/main" val="399502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JSON data in SQL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60818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JavaScript Object Notation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pic>
        <p:nvPicPr>
          <p:cNvPr id="2" name="Picture 2" descr="JSON vector 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1" y="845367"/>
            <a:ext cx="1622968" cy="16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6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2190921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JSON's basic data types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683" y="1329299"/>
            <a:ext cx="8148173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dirty="0"/>
              <a:t>Number: a signed decimal number that may contain a fractional part and may use exponential </a:t>
            </a:r>
            <a:r>
              <a:rPr lang="en-US" dirty="0">
                <a:hlinkClick r:id="rId3" tooltip="E notation"/>
              </a:rPr>
              <a:t>E notation</a:t>
            </a:r>
            <a:r>
              <a:rPr lang="en-US" dirty="0"/>
              <a:t>, but cannot include non-numbers such as </a:t>
            </a:r>
            <a:r>
              <a:rPr lang="en-US" dirty="0" err="1">
                <a:hlinkClick r:id="rId4" tooltip="NaN"/>
              </a:rPr>
              <a:t>NaN</a:t>
            </a:r>
            <a:r>
              <a:rPr lang="en-US" dirty="0"/>
              <a:t>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>
                <a:hlinkClick r:id="rId5" tooltip="String (computer science)"/>
              </a:rPr>
              <a:t>String</a:t>
            </a:r>
            <a:r>
              <a:rPr lang="en-US" dirty="0"/>
              <a:t>: a sequence of zero or more </a:t>
            </a:r>
            <a:r>
              <a:rPr lang="en-US" dirty="0">
                <a:hlinkClick r:id="rId6" tooltip="Unicode"/>
              </a:rPr>
              <a:t>Unicode</a:t>
            </a:r>
            <a:r>
              <a:rPr lang="en-US" dirty="0"/>
              <a:t> characters. Strings are delimited with double-quotation marks and support a backslash </a:t>
            </a:r>
            <a:r>
              <a:rPr lang="en-US" dirty="0">
                <a:hlinkClick r:id="rId7" tooltip="Escape character"/>
              </a:rPr>
              <a:t>escaping</a:t>
            </a:r>
            <a:r>
              <a:rPr lang="en-US" dirty="0"/>
              <a:t> syntax.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dirty="0"/>
              <a:t>Boolean : true or False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>
                <a:hlinkClick r:id="rId8" tooltip="Array data structure"/>
              </a:rPr>
              <a:t>Array</a:t>
            </a:r>
            <a:r>
              <a:rPr lang="en-US" dirty="0"/>
              <a:t>: an </a:t>
            </a:r>
            <a:r>
              <a:rPr lang="en-US" dirty="0">
                <a:hlinkClick r:id="rId9" tooltip="List (abstract data type)"/>
              </a:rPr>
              <a:t>ordered list</a:t>
            </a:r>
            <a:r>
              <a:rPr lang="en-US" dirty="0"/>
              <a:t> of zero or more values, each of which may be of any type. Arrays use </a:t>
            </a:r>
            <a:r>
              <a:rPr lang="en-US" dirty="0">
                <a:hlinkClick r:id="rId10" tooltip="Square bracket"/>
              </a:rPr>
              <a:t>square bracket</a:t>
            </a:r>
            <a:r>
              <a:rPr lang="en-US" dirty="0"/>
              <a:t> notation and elements are comma-separated.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Object: an unordered collection of </a:t>
            </a:r>
            <a:r>
              <a:rPr lang="en-US" dirty="0">
                <a:hlinkClick r:id="rId11" tooltip="Attribute–value pair"/>
              </a:rPr>
              <a:t>name–value pairs</a:t>
            </a:r>
            <a:r>
              <a:rPr lang="en-US" dirty="0"/>
              <a:t> where the names (also called keys) are strings.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50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60818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JSON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7" y="1323703"/>
            <a:ext cx="6302479" cy="30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33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50719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XML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69" y="1400991"/>
            <a:ext cx="59721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42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2235933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 data in SQL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02" y="1166948"/>
            <a:ext cx="7372151" cy="37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2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JSON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1414490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Base operation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0607" y="885161"/>
            <a:ext cx="682447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</a:t>
            </a:r>
            <a:r>
              <a:rPr lang="en-US" dirty="0"/>
              <a:t>Convert JSON collections to a </a:t>
            </a:r>
            <a:r>
              <a:rPr lang="en-US" dirty="0" err="1"/>
              <a:t>rowset</a:t>
            </a: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Convert SQL Server data to JSON or export JSON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Extract values from JSON text and use them in queries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JSON_VALUE extracts a scalar value from a JSON string.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JSON_QUERY extracts an object or an array from a JSON string.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ISJSON tests whether a string contains valid JSON.</a:t>
            </a:r>
          </a:p>
          <a:p>
            <a:pPr marL="516636" lvl="3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	JSON_MODIFY changes a value in a JSON string.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dirty="0"/>
              <a:t>Modify JSON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97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MSBI.Dev.S19E06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and Managing XML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200" dirty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Returning Results As XML with FOR XML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Querying XML Data with XQuery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Using the XML Data Type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Placeholder 1"/>
          <p:cNvSpPr txBox="1">
            <a:spLocks/>
          </p:cNvSpPr>
          <p:nvPr/>
        </p:nvSpPr>
        <p:spPr>
          <a:xfrm>
            <a:off x="0" y="231086"/>
            <a:ext cx="9144000" cy="300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274301" tIns="45717" rIns="274301" bIns="45717" rtlCol="0" anchor="ctr">
            <a:noAutofit/>
          </a:bodyPr>
          <a:lstStyle>
            <a:lvl1pPr algn="l" defTabSz="342875" rtl="0" eaLnBrk="1" latinLnBrk="0" hangingPunct="1">
              <a:spcBef>
                <a:spcPct val="0"/>
              </a:spcBef>
              <a:buNone/>
              <a:defRPr sz="2000" kern="1200" spc="100" baseline="0">
                <a:solidFill>
                  <a:schemeClr val="tx1"/>
                </a:solidFill>
                <a:effectLst/>
                <a:latin typeface="+mj-lt"/>
                <a:ea typeface="+mj-ea"/>
                <a:cs typeface="Arial Black"/>
              </a:defRPr>
            </a:lvl1pPr>
          </a:lstStyle>
          <a:p>
            <a:r>
              <a:rPr lang="en-US" dirty="0"/>
              <a:t>Agenda: MSBI.Dev.S19E06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77092" y="716437"/>
            <a:ext cx="431929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25" name="Content Placeholder 1"/>
          <p:cNvSpPr txBox="1">
            <a:spLocks/>
          </p:cNvSpPr>
          <p:nvPr/>
        </p:nvSpPr>
        <p:spPr>
          <a:xfrm>
            <a:off x="672845" y="967063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00" b="1" spc="300" dirty="0"/>
              <a:t>JSON data in SQL Server</a:t>
            </a:r>
            <a:endParaRPr lang="en-US" sz="1400" b="1" spc="300" dirty="0"/>
          </a:p>
        </p:txBody>
      </p:sp>
      <p:sp>
        <p:nvSpPr>
          <p:cNvPr id="4" name="Rectangle 3"/>
          <p:cNvSpPr/>
          <p:nvPr/>
        </p:nvSpPr>
        <p:spPr>
          <a:xfrm>
            <a:off x="301250" y="920230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283931" y="901074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3931" y="901074"/>
            <a:ext cx="790848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2"/>
          <p:cNvSpPr txBox="1">
            <a:spLocks/>
          </p:cNvSpPr>
          <p:nvPr/>
        </p:nvSpPr>
        <p:spPr>
          <a:xfrm>
            <a:off x="7487582" y="4826638"/>
            <a:ext cx="1373372" cy="3168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0D271F05-4B8F-49CB-91A7-098C38FFA22E}"/>
              </a:ext>
            </a:extLst>
          </p:cNvPr>
          <p:cNvSpPr txBox="1">
            <a:spLocks/>
          </p:cNvSpPr>
          <p:nvPr/>
        </p:nvSpPr>
        <p:spPr>
          <a:xfrm>
            <a:off x="1043724" y="1411894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Key JSON capabilities of SQL Server and SQL Database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605EE0-7A0F-4590-BE9A-93CFAEE81B3E}"/>
              </a:ext>
            </a:extLst>
          </p:cNvPr>
          <p:cNvSpPr/>
          <p:nvPr/>
        </p:nvSpPr>
        <p:spPr>
          <a:xfrm>
            <a:off x="672129" y="1365061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5F714-8112-4F7D-AC51-19C866F84A3D}"/>
              </a:ext>
            </a:extLst>
          </p:cNvPr>
          <p:cNvSpPr/>
          <p:nvPr/>
        </p:nvSpPr>
        <p:spPr>
          <a:xfrm>
            <a:off x="654810" y="1345905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E66A53-24CE-4612-9C58-3C5034919C9F}"/>
              </a:ext>
            </a:extLst>
          </p:cNvPr>
          <p:cNvSpPr/>
          <p:nvPr/>
        </p:nvSpPr>
        <p:spPr>
          <a:xfrm>
            <a:off x="1014810" y="1345905"/>
            <a:ext cx="7530449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12451519-EFAB-46AA-A2B1-C02F64CE6558}"/>
              </a:ext>
            </a:extLst>
          </p:cNvPr>
          <p:cNvSpPr txBox="1">
            <a:spLocks/>
          </p:cNvSpPr>
          <p:nvPr/>
        </p:nvSpPr>
        <p:spPr>
          <a:xfrm>
            <a:off x="1041935" y="1875881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Extract values from JSON text and use them in queries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4BCD0E-694B-46FA-B5C6-25C49B7A9227}"/>
              </a:ext>
            </a:extLst>
          </p:cNvPr>
          <p:cNvSpPr/>
          <p:nvPr/>
        </p:nvSpPr>
        <p:spPr>
          <a:xfrm>
            <a:off x="670340" y="182904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8AC7AC-5EC8-4F0D-9DB2-4ED2059BDB90}"/>
              </a:ext>
            </a:extLst>
          </p:cNvPr>
          <p:cNvSpPr/>
          <p:nvPr/>
        </p:nvSpPr>
        <p:spPr>
          <a:xfrm>
            <a:off x="653021" y="180989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BBE385-FD0B-4C44-A85D-AB0B1D150E54}"/>
              </a:ext>
            </a:extLst>
          </p:cNvPr>
          <p:cNvSpPr/>
          <p:nvPr/>
        </p:nvSpPr>
        <p:spPr>
          <a:xfrm>
            <a:off x="1013021" y="1809892"/>
            <a:ext cx="7539394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BC6EDEE7-17C1-4CD5-9094-A3461962A3FD}"/>
              </a:ext>
            </a:extLst>
          </p:cNvPr>
          <p:cNvSpPr txBox="1">
            <a:spLocks/>
          </p:cNvSpPr>
          <p:nvPr/>
        </p:nvSpPr>
        <p:spPr>
          <a:xfrm>
            <a:off x="1082730" y="2382795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Change JSON values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D790A6-44F9-4037-AD78-CF802663AA20}"/>
              </a:ext>
            </a:extLst>
          </p:cNvPr>
          <p:cNvSpPr/>
          <p:nvPr/>
        </p:nvSpPr>
        <p:spPr>
          <a:xfrm>
            <a:off x="668551" y="2341304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FC0617-3D1E-430A-A741-CBEE9C82C4E3}"/>
              </a:ext>
            </a:extLst>
          </p:cNvPr>
          <p:cNvSpPr/>
          <p:nvPr/>
        </p:nvSpPr>
        <p:spPr>
          <a:xfrm>
            <a:off x="651232" y="2322148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BC5EB1-7AF9-4291-AEB4-9F486B0B9546}"/>
              </a:ext>
            </a:extLst>
          </p:cNvPr>
          <p:cNvSpPr/>
          <p:nvPr/>
        </p:nvSpPr>
        <p:spPr>
          <a:xfrm>
            <a:off x="1011232" y="2322148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58DB31F5-BC2C-4885-BC9B-521F8A981355}"/>
              </a:ext>
            </a:extLst>
          </p:cNvPr>
          <p:cNvSpPr txBox="1">
            <a:spLocks/>
          </p:cNvSpPr>
          <p:nvPr/>
        </p:nvSpPr>
        <p:spPr>
          <a:xfrm>
            <a:off x="1073640" y="2914207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JSON collections to a </a:t>
            </a:r>
            <a:r>
              <a:rPr lang="en-US" sz="1400" b="1" spc="300" dirty="0" err="1"/>
              <a:t>rowset</a:t>
            </a:r>
            <a:endParaRPr lang="en-US" sz="1400" b="1" spc="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9C707A-B5E3-44AF-943B-03F34A915264}"/>
              </a:ext>
            </a:extLst>
          </p:cNvPr>
          <p:cNvSpPr/>
          <p:nvPr/>
        </p:nvSpPr>
        <p:spPr>
          <a:xfrm>
            <a:off x="659461" y="2872716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16C6BF-9C44-49E8-AF22-21314F154E60}"/>
              </a:ext>
            </a:extLst>
          </p:cNvPr>
          <p:cNvSpPr/>
          <p:nvPr/>
        </p:nvSpPr>
        <p:spPr>
          <a:xfrm>
            <a:off x="642142" y="2853560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9285D0-CA84-4018-844B-BD827D8383D6}"/>
              </a:ext>
            </a:extLst>
          </p:cNvPr>
          <p:cNvSpPr/>
          <p:nvPr/>
        </p:nvSpPr>
        <p:spPr>
          <a:xfrm>
            <a:off x="1002142" y="2853560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6B37CB91-5AD9-4FFA-B7B7-7D9E7A634A0C}"/>
              </a:ext>
            </a:extLst>
          </p:cNvPr>
          <p:cNvSpPr txBox="1">
            <a:spLocks/>
          </p:cNvSpPr>
          <p:nvPr/>
        </p:nvSpPr>
        <p:spPr>
          <a:xfrm>
            <a:off x="1071851" y="3442409"/>
            <a:ext cx="7765487" cy="23853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spc="300" dirty="0"/>
              <a:t>Convert SQL Server data to JSON or export JSON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FF078E-250E-4C8A-B0FE-71DB7815FD2F}"/>
              </a:ext>
            </a:extLst>
          </p:cNvPr>
          <p:cNvSpPr/>
          <p:nvPr/>
        </p:nvSpPr>
        <p:spPr>
          <a:xfrm>
            <a:off x="657672" y="3400918"/>
            <a:ext cx="3571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FCF62E-B3A2-4D47-857C-E923660C6B8D}"/>
              </a:ext>
            </a:extLst>
          </p:cNvPr>
          <p:cNvSpPr/>
          <p:nvPr/>
        </p:nvSpPr>
        <p:spPr>
          <a:xfrm>
            <a:off x="640353" y="3381762"/>
            <a:ext cx="358211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3868F-3B6B-4FFE-8025-69CDDE913EC4}"/>
              </a:ext>
            </a:extLst>
          </p:cNvPr>
          <p:cNvSpPr/>
          <p:nvPr/>
        </p:nvSpPr>
        <p:spPr>
          <a:xfrm>
            <a:off x="1000353" y="3381762"/>
            <a:ext cx="7541183" cy="358211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4826639"/>
          </a:xfrm>
          <a:prstGeom prst="rect">
            <a:avLst/>
          </a:prstGeom>
          <a:solidFill>
            <a:srgbClr val="77CE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780954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Font typeface="Arial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Trebuchet MS Bold Italic"/>
              </a:defRPr>
            </a:lvl1pPr>
            <a:lvl2pPr marL="228582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166" indent="-228582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4917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13756" indent="-171438" algn="l" defTabSz="342875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SzPct val="120000"/>
              <a:buFont typeface="Arial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Querying and Managing XML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954" y="1803228"/>
            <a:ext cx="5582093" cy="1220182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XML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3122906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Extensible Markup Language</a:t>
            </a:r>
            <a:r>
              <a:rPr lang="en-US" dirty="0"/>
              <a:t> (</a:t>
            </a:r>
            <a:r>
              <a:rPr lang="en-US" b="1" dirty="0"/>
              <a:t>XML</a:t>
            </a:r>
            <a:r>
              <a:rPr lang="en-US" dirty="0"/>
              <a:t>)</a:t>
            </a:r>
            <a:endParaRPr lang="en-US" b="1" dirty="0"/>
          </a:p>
        </p:txBody>
      </p:sp>
      <p:pic>
        <p:nvPicPr>
          <p:cNvPr id="1026" name="Picture 2" descr="XM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37" y="1249226"/>
            <a:ext cx="2619375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is a markup language that defines a set of rules for encoding documents in a format which is both human-readable and machine-readable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577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0"/>
            <a:ext cx="2903295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b="1" dirty="0"/>
              <a:t>MS SQL SERVER XML FEATURES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</p:spTree>
    <p:extLst>
      <p:ext uri="{BB962C8B-B14F-4D97-AF65-F5344CB8AC3E}">
        <p14:creationId xmlns:p14="http://schemas.microsoft.com/office/powerpoint/2010/main" val="73873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81934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XML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1381060"/>
            <a:ext cx="7815102" cy="33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b="1" dirty="0"/>
              <a:t>Querying and Managing XML Data</a:t>
            </a:r>
          </a:p>
        </p:txBody>
      </p:sp>
      <p:sp>
        <p:nvSpPr>
          <p:cNvPr id="25" name="Text Placeholder 4"/>
          <p:cNvSpPr txBox="1">
            <a:spLocks/>
          </p:cNvSpPr>
          <p:nvPr/>
        </p:nvSpPr>
        <p:spPr>
          <a:xfrm>
            <a:off x="236117" y="953761"/>
            <a:ext cx="1819344" cy="295466"/>
          </a:xfrm>
          <a:prstGeom prst="rect">
            <a:avLst/>
          </a:prstGeom>
          <a:solidFill>
            <a:srgbClr val="39C2D7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12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  <a:buSzPct val="140000"/>
            </a:pPr>
            <a:r>
              <a:rPr lang="en-US" dirty="0"/>
              <a:t>Introduction to XML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6227" y="1503470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Creating XML from relational data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Shredding XML into relational tabular format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Native XML data type</a:t>
            </a:r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XML Query Language (XQuery)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7" y="1381060"/>
            <a:ext cx="7815102" cy="33019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8225" y="1272600"/>
            <a:ext cx="2393878" cy="3712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227" y="4365947"/>
            <a:ext cx="2393878" cy="37126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3029" y="1930772"/>
            <a:ext cx="893852" cy="28617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1311" y="1643865"/>
            <a:ext cx="1299681" cy="286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0114" y="2848512"/>
            <a:ext cx="1395347" cy="2869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18825" y="953761"/>
            <a:ext cx="4103580" cy="3287972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r>
              <a:rPr lang="en-US" sz="1600" b="1" dirty="0">
                <a:solidFill>
                  <a:srgbClr val="444444"/>
                </a:solidFill>
                <a:ea typeface="ＭＳ Ｐゴシック" pitchFamily="34" charset="-128"/>
              </a:rPr>
              <a:t> TAGS</a:t>
            </a:r>
            <a:endParaRPr lang="en-US" sz="1600" dirty="0"/>
          </a:p>
          <a:p>
            <a:pPr marL="173736" lvl="2" indent="-173736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defRPr/>
            </a:pP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7784279" y="1935820"/>
            <a:ext cx="893852" cy="28617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817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requisites.potx" id="{CA5CFE4E-6FDF-4E55-B703-99AAA5166B49}" vid="{65F8F389-B394-4C5F-9B7C-EE83AB2022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71A64D0A1A6140B6A122276D7E3196" ma:contentTypeVersion="2" ma:contentTypeDescription="Create a new document." ma:contentTypeScope="" ma:versionID="eb9d7e4f071135b1952b799147512b58">
  <xsd:schema xmlns:xsd="http://www.w3.org/2001/XMLSchema" xmlns:xs="http://www.w3.org/2001/XMLSchema" xmlns:p="http://schemas.microsoft.com/office/2006/metadata/properties" xmlns:ns2="14e46183-14a5-4343-a187-db51ef71da05" targetNamespace="http://schemas.microsoft.com/office/2006/metadata/properties" ma:root="true" ma:fieldsID="feccca8fb05b9d0c739dd1af05fd115a" ns2:_="">
    <xsd:import namespace="14e46183-14a5-4343-a187-db51ef71d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6183-14a5-4343-a187-db51ef71da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4e46183-14a5-4343-a187-db51ef71da05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3581D-F3DD-48B0-BC67-1426F47C78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46183-14a5-4343-a187-db51ef71d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prerequisites</Template>
  <TotalTime>3214</TotalTime>
  <Words>731</Words>
  <Application>Microsoft Office PowerPoint</Application>
  <PresentationFormat>On-screen Show (16:9)</PresentationFormat>
  <Paragraphs>163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Lucida Grande</vt:lpstr>
      <vt:lpstr>LucidaSansTypewriterStd</vt:lpstr>
      <vt:lpstr>Segoe-Semibold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104</cp:revision>
  <cp:lastPrinted>2014-07-09T13:30:36Z</cp:lastPrinted>
  <dcterms:created xsi:type="dcterms:W3CDTF">2015-03-18T06:37:43Z</dcterms:created>
  <dcterms:modified xsi:type="dcterms:W3CDTF">2019-02-17T18:27:24Z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0x0101002F71A64D0A1A6140B6A122276D7E3196</vt:lpwstr>
  </property>
  <property fmtid="{D5CDD505-2E9C-101B-9397-08002B2CF9AE}" pid="3" name="IsMyDocuments">
    <vt:bool>true</vt:bool>
  </property>
  <property fmtid="{D5CDD505-2E9C-101B-9397-08002B2CF9AE}" pid="4" name="_dlc_DocIdItemGuid">
    <vt:lpwstr>dacd157f-9e9b-4d8c-bb01-20daca300eae</vt:lpwstr>
  </property>
</Properties>
</file>