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2"/>
  </p:notesMasterIdLst>
  <p:handoutMasterIdLst>
    <p:handoutMasterId r:id="rId23"/>
  </p:handoutMasterIdLst>
  <p:sldIdLst>
    <p:sldId id="505" r:id="rId5"/>
    <p:sldId id="543" r:id="rId6"/>
    <p:sldId id="545" r:id="rId7"/>
    <p:sldId id="546" r:id="rId8"/>
    <p:sldId id="554" r:id="rId9"/>
    <p:sldId id="555" r:id="rId10"/>
    <p:sldId id="548" r:id="rId11"/>
    <p:sldId id="550" r:id="rId12"/>
    <p:sldId id="549" r:id="rId13"/>
    <p:sldId id="551" r:id="rId14"/>
    <p:sldId id="552" r:id="rId15"/>
    <p:sldId id="553" r:id="rId16"/>
    <p:sldId id="556" r:id="rId17"/>
    <p:sldId id="558" r:id="rId18"/>
    <p:sldId id="559" r:id="rId19"/>
    <p:sldId id="560" r:id="rId20"/>
    <p:sldId id="557" r:id="rId2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834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DML statements (INSERT, UPDATE, and DELETE) must reference exactly one table at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no matter how many tables the view references.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view columns must directly reference table columns, and not be expressions or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surrounding the column value.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Accordingly, you cannot modify a view column that has an aggregate function, such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SUM(), MAX(), or MIN(), applied to the table's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that is computed from a UNION/UNION ALL, CROSS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JOIN, EXCEPT, or INTERSECT.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whose values result from grouping, such as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DISTINCT, or the GROUP BY and HAVING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that has a TOP operator or OFFSET FETCH in the SELECT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along with the WITH CHECK OPTION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really must update tables through a view, and the view does not meet all the requirements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updatability, you can create an INSTEAD OF trigger on the view and use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 to update the underlying tables. For more information on INSTEAD OF triggers, see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"INSTEAD OF Triggers" in Chapter 13, “Designing and Implementing T-SQL Routines.”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Partitioned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002404" cy="744805"/>
          </a:xfrm>
        </p:spPr>
        <p:txBody>
          <a:bodyPr>
            <a:noAutofit/>
          </a:bodyPr>
          <a:lstStyle/>
          <a:p>
            <a:r>
              <a:rPr lang="en-US" dirty="0"/>
              <a:t>MSBI.DEV </a:t>
            </a:r>
          </a:p>
          <a:p>
            <a:r>
              <a:rPr lang="en-US" dirty="0"/>
              <a:t>Course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2459648" cy="739433"/>
          </a:xfrm>
        </p:spPr>
        <p:txBody>
          <a:bodyPr/>
          <a:lstStyle/>
          <a:p>
            <a:r>
              <a:rPr lang="en-US" sz="4400" dirty="0"/>
              <a:t>S18E07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March 16, 2018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  <p:pic>
        <p:nvPicPr>
          <p:cNvPr id="1026" name="Picture 2" descr="BI.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t="23645" r="5243" b="18570"/>
          <a:stretch/>
        </p:blipFill>
        <p:spPr bwMode="auto">
          <a:xfrm>
            <a:off x="2189584" y="420860"/>
            <a:ext cx="952806" cy="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 and Metadata</a:t>
            </a:r>
          </a:p>
        </p:txBody>
      </p:sp>
    </p:spTree>
    <p:extLst>
      <p:ext uri="{BB962C8B-B14F-4D97-AF65-F5344CB8AC3E}">
        <p14:creationId xmlns:p14="http://schemas.microsoft.com/office/powerpoint/2010/main" val="181456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48983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Inline Functions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the body of the function can only be a SELECT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</p:txBody>
      </p:sp>
    </p:spTree>
    <p:extLst>
      <p:ext uri="{BB962C8B-B14F-4D97-AF65-F5344CB8AC3E}">
        <p14:creationId xmlns:p14="http://schemas.microsoft.com/office/powerpoint/2010/main" val="21469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5"/>
            <a:ext cx="152509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Synonyms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Synonyms are names stored in a database that can be used as substitutes for other object names</a:t>
            </a:r>
          </a:p>
        </p:txBody>
      </p:sp>
    </p:spTree>
    <p:extLst>
      <p:ext uri="{BB962C8B-B14F-4D97-AF65-F5344CB8AC3E}">
        <p14:creationId xmlns:p14="http://schemas.microsoft.com/office/powerpoint/2010/main" val="2357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95827" y="1337417"/>
            <a:ext cx="4347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ManagersDirectory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md_pk1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5827" y="30954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https://www.simple-talk.com/sql/performance/the-performance-of-traversing-a-sql-hierarchy-/</a:t>
            </a:r>
          </a:p>
        </p:txBody>
      </p:sp>
    </p:spTree>
    <p:extLst>
      <p:ext uri="{BB962C8B-B14F-4D97-AF65-F5344CB8AC3E}">
        <p14:creationId xmlns:p14="http://schemas.microsoft.com/office/powerpoint/2010/main" val="153740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2050" name="Picture 2" descr="https://upload.wikimedia.org/wikipedia/commons/thumb/4/41/NestedSetModel.svg/400px-NestedSet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6" y="872103"/>
            <a:ext cx="5326294" cy="35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6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3074" name="Picture 2" descr="https://upload.wikimedia.org/wikipedia/commons/thumb/b/b5/Clothing-hierarchy-traversal-2.svg/400px-Clothing-hierarchy-traversal-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7" y="1273795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8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b="1" i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37382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https://technet.microsoft.com/ru-ru/library/bb677290(v=sql.105).aspx</a:t>
            </a:r>
          </a:p>
        </p:txBody>
      </p:sp>
    </p:spTree>
    <p:extLst>
      <p:ext uri="{BB962C8B-B14F-4D97-AF65-F5344CB8AC3E}">
        <p14:creationId xmlns:p14="http://schemas.microsoft.com/office/powerpoint/2010/main" val="151662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7"/>
            <a:ext cx="350506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Remnants, Fact Tables and Dimensions </a:t>
            </a:r>
          </a:p>
        </p:txBody>
      </p:sp>
    </p:spTree>
    <p:extLst>
      <p:ext uri="{BB962C8B-B14F-4D97-AF65-F5344CB8AC3E}">
        <p14:creationId xmlns:p14="http://schemas.microsoft.com/office/powerpoint/2010/main" val="384395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S18E06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5773" y="919486"/>
            <a:ext cx="7840717" cy="362728"/>
            <a:chOff x="448467" y="1385345"/>
            <a:chExt cx="10454288" cy="483635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Querying and Managing XML Data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5773" y="1487894"/>
            <a:ext cx="7840717" cy="362729"/>
            <a:chOff x="448467" y="1385345"/>
            <a:chExt cx="10454288" cy="483636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it-IT" sz="1600" b="1" dirty="0"/>
                <a:t>JSON data in SQL Server</a:t>
              </a:r>
              <a:endParaRPr lang="en-US" sz="16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69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S16E07 AGENDA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59695" y="3276882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 OLTP Database :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7207" y="1934528"/>
            <a:ext cx="7840717" cy="362732"/>
            <a:chOff x="448467" y="1385345"/>
            <a:chExt cx="10454288" cy="48364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Inline Functions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7207" y="2510807"/>
            <a:ext cx="7840717" cy="362727"/>
            <a:chOff x="448467" y="1385345"/>
            <a:chExt cx="10454288" cy="483634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Synonyms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9695" y="802693"/>
            <a:ext cx="7840717" cy="362729"/>
            <a:chOff x="448467" y="1385345"/>
            <a:chExt cx="10454288" cy="483637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417578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Designing and Creating Views, Inline Functions, and Synonyms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7207" y="1375757"/>
            <a:ext cx="7840717" cy="362732"/>
            <a:chOff x="448467" y="1385345"/>
            <a:chExt cx="10454288" cy="483642"/>
          </a:xfrm>
        </p:grpSpPr>
        <p:sp>
          <p:nvSpPr>
            <p:cNvPr id="26" name="TextBox 2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Views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7207" y="3856645"/>
            <a:ext cx="7840717" cy="362727"/>
            <a:chOff x="448467" y="1385345"/>
            <a:chExt cx="10454288" cy="483634"/>
          </a:xfrm>
        </p:grpSpPr>
        <p:sp>
          <p:nvSpPr>
            <p:cNvPr id="20" name="TextBox 19"/>
            <p:cNvSpPr txBox="1"/>
            <p:nvPr/>
          </p:nvSpPr>
          <p:spPr>
            <a:xfrm>
              <a:off x="991816" y="141757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Hierarchies 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7207" y="4367465"/>
            <a:ext cx="7840717" cy="362727"/>
            <a:chOff x="448467" y="1385345"/>
            <a:chExt cx="10454288" cy="483634"/>
          </a:xfrm>
        </p:grpSpPr>
        <p:sp>
          <p:nvSpPr>
            <p:cNvPr id="29" name="TextBox 28"/>
            <p:cNvSpPr txBox="1"/>
            <p:nvPr/>
          </p:nvSpPr>
          <p:spPr>
            <a:xfrm>
              <a:off x="991816" y="141757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Remnants, Fact Tables and Dimensions 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093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88827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case scenario</a:t>
            </a: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3339102"/>
            <a:ext cx="7019766" cy="123798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VIEW_METADATA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CHECK OPTION</a:t>
            </a:r>
          </a:p>
        </p:txBody>
      </p:sp>
    </p:spTree>
    <p:extLst>
      <p:ext uri="{BB962C8B-B14F-4D97-AF65-F5344CB8AC3E}">
        <p14:creationId xmlns:p14="http://schemas.microsoft.com/office/powerpoint/2010/main" val="563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637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Restriction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ORDER BY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PARAMETERS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DDL (CREATE, ALTER ETC)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TEMP TABLE</a:t>
            </a:r>
          </a:p>
        </p:txBody>
      </p:sp>
    </p:spTree>
    <p:extLst>
      <p:ext uri="{BB962C8B-B14F-4D97-AF65-F5344CB8AC3E}">
        <p14:creationId xmlns:p14="http://schemas.microsoft.com/office/powerpoint/2010/main" val="20469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</p:txBody>
      </p:sp>
    </p:spTree>
    <p:extLst>
      <p:ext uri="{BB962C8B-B14F-4D97-AF65-F5344CB8AC3E}">
        <p14:creationId xmlns:p14="http://schemas.microsoft.com/office/powerpoint/2010/main" val="14026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Modifying Data Through a View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Only with direct reference with column</a:t>
            </a:r>
          </a:p>
        </p:txBody>
      </p:sp>
    </p:spTree>
    <p:extLst>
      <p:ext uri="{BB962C8B-B14F-4D97-AF65-F5344CB8AC3E}">
        <p14:creationId xmlns:p14="http://schemas.microsoft.com/office/powerpoint/2010/main" val="21381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Partitioned Views</a:t>
            </a:r>
          </a:p>
        </p:txBody>
      </p:sp>
    </p:spTree>
    <p:extLst>
      <p:ext uri="{BB962C8B-B14F-4D97-AF65-F5344CB8AC3E}">
        <p14:creationId xmlns:p14="http://schemas.microsoft.com/office/powerpoint/2010/main" val="33241160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D0CE2C-6EFA-4374-86AB-A07794410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www.w3.org/XML/1998/namespace"/>
    <ds:schemaRef ds:uri="14e46183-14a5-4343-a187-db51ef71da0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7351</TotalTime>
  <Words>1262</Words>
  <Application>Microsoft Office PowerPoint</Application>
  <PresentationFormat>On-screen Show (16:9)</PresentationFormat>
  <Paragraphs>164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116</cp:revision>
  <cp:lastPrinted>2014-07-09T13:30:36Z</cp:lastPrinted>
  <dcterms:created xsi:type="dcterms:W3CDTF">2015-03-18T06:37:43Z</dcterms:created>
  <dcterms:modified xsi:type="dcterms:W3CDTF">2019-02-17T17:27:47Z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