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  <p:sldMasterId id="2147483764" r:id="rId5"/>
    <p:sldMasterId id="2147483785" r:id="rId6"/>
  </p:sldMasterIdLst>
  <p:notesMasterIdLst>
    <p:notesMasterId r:id="rId41"/>
  </p:notesMasterIdLst>
  <p:handoutMasterIdLst>
    <p:handoutMasterId r:id="rId42"/>
  </p:handoutMasterIdLst>
  <p:sldIdLst>
    <p:sldId id="546" r:id="rId7"/>
    <p:sldId id="553" r:id="rId8"/>
    <p:sldId id="577" r:id="rId9"/>
    <p:sldId id="579" r:id="rId10"/>
    <p:sldId id="580" r:id="rId11"/>
    <p:sldId id="581" r:id="rId12"/>
    <p:sldId id="582" r:id="rId13"/>
    <p:sldId id="584" r:id="rId14"/>
    <p:sldId id="585" r:id="rId15"/>
    <p:sldId id="586" r:id="rId16"/>
    <p:sldId id="587" r:id="rId17"/>
    <p:sldId id="588" r:id="rId18"/>
    <p:sldId id="589" r:id="rId19"/>
    <p:sldId id="597" r:id="rId20"/>
    <p:sldId id="594" r:id="rId21"/>
    <p:sldId id="523" r:id="rId22"/>
    <p:sldId id="526" r:id="rId23"/>
    <p:sldId id="525" r:id="rId24"/>
    <p:sldId id="558" r:id="rId25"/>
    <p:sldId id="549" r:id="rId26"/>
    <p:sldId id="528" r:id="rId27"/>
    <p:sldId id="559" r:id="rId28"/>
    <p:sldId id="560" r:id="rId29"/>
    <p:sldId id="529" r:id="rId30"/>
    <p:sldId id="530" r:id="rId31"/>
    <p:sldId id="531" r:id="rId32"/>
    <p:sldId id="532" r:id="rId33"/>
    <p:sldId id="533" r:id="rId34"/>
    <p:sldId id="561" r:id="rId35"/>
    <p:sldId id="596" r:id="rId36"/>
    <p:sldId id="555" r:id="rId37"/>
    <p:sldId id="595" r:id="rId38"/>
    <p:sldId id="593" r:id="rId39"/>
    <p:sldId id="598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CCCCCC"/>
    <a:srgbClr val="666666"/>
    <a:srgbClr val="464547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6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8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2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3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2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8905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25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7740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26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3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0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206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2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832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9756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5717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42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5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875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249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496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74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45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9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2021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sql/t-sql/functions/function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3143" y="4393994"/>
            <a:ext cx="4315968" cy="313932"/>
          </a:xfrm>
        </p:spPr>
        <p:txBody>
          <a:bodyPr/>
          <a:lstStyle/>
          <a:p>
            <a:r>
              <a:rPr lang="en-US" dirty="0"/>
              <a:t>November 16,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AFCCD69D-2F5C-4EF3-BE6D-C12EA65A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822960"/>
            <a:ext cx="498835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 T-SQL Query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dirty="0"/>
              <a:t>HAVING</a:t>
            </a:r>
          </a:p>
          <a:p>
            <a:pPr marL="0" indent="0">
              <a:buNone/>
            </a:pPr>
            <a:r>
              <a:rPr lang="en-US" sz="2000" dirty="0"/>
              <a:t>6. </a:t>
            </a:r>
            <a:r>
              <a:rPr lang="en-US" dirty="0"/>
              <a:t>ORDER BY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7343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Logical query processing order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3. GROUP BY</a:t>
            </a:r>
          </a:p>
          <a:p>
            <a:pPr marL="0" indent="0">
              <a:buNone/>
            </a:pPr>
            <a:r>
              <a:rPr lang="en-US" dirty="0"/>
              <a:t>4. HAVING</a:t>
            </a:r>
          </a:p>
          <a:p>
            <a:pPr marL="0" indent="0">
              <a:buNone/>
            </a:pPr>
            <a:r>
              <a:rPr lang="en-US" dirty="0"/>
              <a:t>5. SELECT</a:t>
            </a:r>
          </a:p>
          <a:p>
            <a:pPr marL="0" indent="0">
              <a:buNone/>
            </a:pPr>
            <a:r>
              <a:rPr lang="en-US" dirty="0"/>
              <a:t>6. ORDER 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A7C48-D511-4B53-B792-88902490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85357-A7F7-4D02-920F-E763808E0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Logical Query Processing Phases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78BDD-5D29-407B-A753-9B57A6A8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5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2065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the FROM and SELECT Clauses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36FD2-BEBE-4EC4-AC28-F4DAAE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23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Working with Data Types and Built-in Functions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428256-4D28-401C-8A0A-878373044A38}"/>
              </a:ext>
            </a:extLst>
          </p:cNvPr>
          <p:cNvSpPr/>
          <p:nvPr/>
        </p:nvSpPr>
        <p:spPr>
          <a:xfrm>
            <a:off x="214475" y="3931185"/>
            <a:ext cx="87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Data Types (Transact-SQL)” at </a:t>
            </a:r>
            <a:r>
              <a:rPr lang="en-US" i="1" dirty="0">
                <a:latin typeface="Segoe-Italic"/>
                <a:hlinkClick r:id="rId3"/>
              </a:rPr>
              <a:t>https://docs.microsoft.com/en-us/sql/t-sql/data-types/data-types-transact-sql</a:t>
            </a:r>
            <a:endParaRPr lang="en-US" i="1" dirty="0">
              <a:latin typeface="Segoe-Italic"/>
            </a:endParaRPr>
          </a:p>
          <a:p>
            <a:r>
              <a:rPr lang="en-US" dirty="0">
                <a:latin typeface="Segoe"/>
              </a:rPr>
              <a:t>Built-in Functions (Transact-SQL)” at </a:t>
            </a:r>
            <a:r>
              <a:rPr lang="en-US" i="1" dirty="0">
                <a:hlinkClick r:id="rId4"/>
              </a:rPr>
              <a:t>https://docs.microsoft.com/en-us/sql/t-sql/functions/functions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4122D-C3A7-4DCB-B57F-E5EBBC10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1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BDABB-4FB3-4540-8103-E57E1CAEBB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CASE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COALESCE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ISNULL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CHOOSE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IIF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CASE Expression and Related Functions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36FD2-BEBE-4EC4-AC28-F4DAAE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74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</p:spTree>
    <p:extLst>
      <p:ext uri="{BB962C8B-B14F-4D97-AF65-F5344CB8AC3E}">
        <p14:creationId xmlns:p14="http://schemas.microsoft.com/office/powerpoint/2010/main" val="120893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6" y="1330920"/>
            <a:ext cx="7808119" cy="206950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Predicates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WHERE</a:t>
            </a:r>
          </a:p>
          <a:p>
            <a:pPr lvl="1"/>
            <a:r>
              <a:rPr lang="en-US" sz="1600" dirty="0">
                <a:solidFill>
                  <a:srgbClr val="1A9CB0"/>
                </a:solidFill>
                <a:latin typeface="Segoe"/>
              </a:rPr>
              <a:t>HAVING</a:t>
            </a:r>
            <a:endParaRPr lang="en-US" sz="16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88E624-73C3-4319-9942-D60DD46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E89EA-E9AC-41B9-BD28-8277300A8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Predicates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B87C-EE94-4EE2-9257-9E7E4C67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1DBA1-EF7B-4FF4-B20E-4178D7543024}"/>
              </a:ext>
            </a:extLst>
          </p:cNvPr>
          <p:cNvSpPr/>
          <p:nvPr/>
        </p:nvSpPr>
        <p:spPr>
          <a:xfrm>
            <a:off x="1466393" y="4088519"/>
            <a:ext cx="3257751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Three-Valued Logic and Search Arguments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3026454-FD0B-4242-A12F-6A7D9277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5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8" y="1626928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 YYYYMMDD format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3108" y="1626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'02/12/07'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'20070212'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477F32-F8B6-4A49-9230-8502E241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B8351-D6BE-4E27-8EBA-94BF32197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Date and Time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2F4289-9E8A-4174-8A8A-DFF873DC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576225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LIKE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401259"/>
            <a:ext cx="7776309" cy="34221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A2A9148-9B75-4B62-9605-2F5C0DB8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1E1F0A-33FC-4F30-8BF7-12EC8A119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Character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BEB32C-C7A2-4239-A557-1C4BCCB7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42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57187" y="1092491"/>
            <a:ext cx="353783" cy="35661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082485" cy="356616"/>
          </a:xfrm>
        </p:spPr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7" y="1698020"/>
            <a:ext cx="353783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7" y="2303549"/>
            <a:ext cx="353783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7187" y="2909078"/>
            <a:ext cx="353783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08248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Getting Started with the SELECT Statement</a:t>
            </a:r>
            <a:endParaRPr lang="en-US" sz="1100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08248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Filtering and Sorting Data</a:t>
            </a:r>
            <a:endParaRPr lang="en-US" sz="1100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082485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Combining Sets (Joins)</a:t>
            </a:r>
            <a:endParaRPr lang="en-US" sz="1100" b="1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7" y="3513371"/>
            <a:ext cx="353783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082485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Set Operators</a:t>
            </a:r>
            <a:endParaRPr lang="en-US" sz="1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EAC57-C615-4407-B7D7-D15D647C7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9659" y="1092491"/>
            <a:ext cx="389715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8E61A1D-550B-4F02-9B15-0FD33DFA15C4}"/>
              </a:ext>
            </a:extLst>
          </p:cNvPr>
          <p:cNvGraphicFramePr>
            <a:graphicFrameLocks noGrp="1"/>
          </p:cNvGraphicFramePr>
          <p:nvPr/>
        </p:nvGraphicFramePr>
        <p:xfrm>
          <a:off x="381767" y="1867109"/>
          <a:ext cx="8433120" cy="222504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4216560">
                  <a:extLst>
                    <a:ext uri="{9D8B030D-6E8A-4147-A177-3AD203B41FA5}">
                      <a16:colId xmlns:a16="http://schemas.microsoft.com/office/drawing/2014/main" val="3402345096"/>
                    </a:ext>
                  </a:extLst>
                </a:gridCol>
                <a:gridCol w="4216560">
                  <a:extLst>
                    <a:ext uri="{9D8B030D-6E8A-4147-A177-3AD203B41FA5}">
                      <a16:colId xmlns:a16="http://schemas.microsoft.com/office/drawing/2014/main" val="206177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068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04DDA5-80D0-43CB-B48E-0664FFB5C2A2}"/>
              </a:ext>
            </a:extLst>
          </p:cNvPr>
          <p:cNvSpPr/>
          <p:nvPr/>
        </p:nvSpPr>
        <p:spPr>
          <a:xfrm>
            <a:off x="329113" y="1917800"/>
            <a:ext cx="383791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1, 4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'ABCD'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'%ABC%'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86173-3B0C-4490-B0B8-277088BDBF69}"/>
              </a:ext>
            </a:extLst>
          </p:cNvPr>
          <p:cNvSpPr/>
          <p:nvPr/>
        </p:nvSpPr>
        <p:spPr>
          <a:xfrm>
            <a:off x="4976979" y="1917800"/>
            <a:ext cx="3922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'ABCD%'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76DDB-5E26-492E-ACE5-49FEC1D5E53A}"/>
              </a:ext>
            </a:extLst>
          </p:cNvPr>
          <p:cNvSpPr/>
          <p:nvPr/>
        </p:nvSpPr>
        <p:spPr>
          <a:xfrm>
            <a:off x="5100490" y="1368090"/>
            <a:ext cx="2131866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 err="1">
                <a:solidFill>
                  <a:srgbClr val="1A9CB0"/>
                </a:solidFill>
                <a:latin typeface="Segoe"/>
              </a:rPr>
              <a:t>SARGable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D2F56-4EAC-4730-9079-91FA3A5FAE24}"/>
              </a:ext>
            </a:extLst>
          </p:cNvPr>
          <p:cNvSpPr/>
          <p:nvPr/>
        </p:nvSpPr>
        <p:spPr>
          <a:xfrm>
            <a:off x="492771" y="1368090"/>
            <a:ext cx="2987869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FF0000"/>
                </a:solidFill>
                <a:latin typeface="Segoe"/>
              </a:rPr>
              <a:t>Non-</a:t>
            </a:r>
            <a:r>
              <a:rPr lang="en-US" sz="2900" dirty="0" err="1">
                <a:solidFill>
                  <a:srgbClr val="FF0000"/>
                </a:solidFill>
                <a:latin typeface="Segoe"/>
              </a:rPr>
              <a:t>SARGable</a:t>
            </a:r>
            <a:endParaRPr lang="en-US" sz="2900" dirty="0">
              <a:solidFill>
                <a:srgbClr val="FF0000"/>
              </a:solidFill>
              <a:latin typeface="Segoe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B90CDA-6345-40F4-B5FA-5FA547F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AD3FF-E800-4D61-943E-037F4546C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CF51FE-CCFA-4F7C-8D33-15D4F5C9526C}"/>
              </a:ext>
            </a:extLst>
          </p:cNvPr>
          <p:cNvSpPr/>
          <p:nvPr/>
        </p:nvSpPr>
        <p:spPr>
          <a:xfrm>
            <a:off x="4278027" y="1881183"/>
            <a:ext cx="547513" cy="2196891"/>
          </a:xfrm>
          <a:prstGeom prst="rightArrow">
            <a:avLst>
              <a:gd name="adj1" fmla="val 50000"/>
              <a:gd name="adj2" fmla="val 5303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F617C7E-1722-462D-BBD3-57DAA023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TOP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OFFSET-FETCH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6393" y="4088519"/>
            <a:ext cx="2611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-Semibold"/>
              </a:rPr>
              <a:t>Deterministic results of sorting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3D3AE6-72AA-4FAB-B7D6-D91F932F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E7685-4C59-459C-86CC-96FFA4DD33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TOP and OFFSET-FETCH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B0EA1-08C3-488D-8597-D2BB1D9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F5DB2E-E38A-447F-AF35-CE5F5CA345C0}"/>
              </a:ext>
            </a:extLst>
          </p:cNvPr>
          <p:cNvSpPr txBox="1">
            <a:spLocks/>
          </p:cNvSpPr>
          <p:nvPr/>
        </p:nvSpPr>
        <p:spPr>
          <a:xfrm>
            <a:off x="3860006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T-SQL only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SQL standard; supports skipping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A8CB-C6E8-4B93-9414-5ADDF615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12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1FC6-440D-45C5-92F5-D6D6689F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 (Joins)</a:t>
            </a:r>
          </a:p>
        </p:txBody>
      </p:sp>
    </p:spTree>
    <p:extLst>
      <p:ext uri="{BB962C8B-B14F-4D97-AF65-F5344CB8AC3E}">
        <p14:creationId xmlns:p14="http://schemas.microsoft.com/office/powerpoint/2010/main" val="224939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4" y="851877"/>
            <a:ext cx="3389320" cy="39910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78C789-A2CC-4D24-BCE5-0E91470C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0AB98-26FF-4D67-B198-F68568D51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CROSS Join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3841F8-3C59-4828-9007-CC38A0F3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1" y="813446"/>
            <a:ext cx="3058817" cy="39925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C2B21E-3C5F-4F70-BF16-FC01597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D860FB-A6CA-45AA-96E6-9BC4DE7C84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Inner Join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80B17A-E2BA-491B-92BE-70436089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765183"/>
            <a:ext cx="2797052" cy="3924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B3A5E9-DCFB-484E-BC8E-31B4E4C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4363D-3FD1-4459-AF76-6612BD333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Outer Joins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795DF7-5984-46E5-A0FE-1D32049B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6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74" y="832635"/>
            <a:ext cx="2593451" cy="39941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60B0EF-F04A-4E9D-8D6B-92BB2C56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D7BD59-51FF-469A-A6B7-B367E83E73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FULL OUTER JOIN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52E2EE-3323-46A4-BA42-F090551DD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71" y="1540294"/>
            <a:ext cx="3857625" cy="2638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A3ADAF-AA41-4B2D-B0CC-577D47E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4E087-6CE5-456F-83F8-C723AC657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Multi-Join Queries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F6E3B7-ADBB-4EAF-8BC1-39ADB198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JOINS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7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</p:spTree>
    <p:extLst>
      <p:ext uri="{BB962C8B-B14F-4D97-AF65-F5344CB8AC3E}">
        <p14:creationId xmlns:p14="http://schemas.microsoft.com/office/powerpoint/2010/main" val="2705836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6C0-ACAB-4605-8C34-3FDD7591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Set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3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81" y="957351"/>
            <a:ext cx="242887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22" y="844550"/>
            <a:ext cx="3009900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381" y="2856251"/>
            <a:ext cx="248602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509" y="2922926"/>
            <a:ext cx="2219325" cy="15811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AF90303F-106C-4A5E-B64C-B3034425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9B8E06-A736-48B4-BD0E-9E529252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034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C32333-AA7D-421E-8516-CE1A6479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01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 Works DB</a:t>
            </a:r>
          </a:p>
        </p:txBody>
      </p:sp>
    </p:spTree>
    <p:extLst>
      <p:ext uri="{BB962C8B-B14F-4D97-AF65-F5344CB8AC3E}">
        <p14:creationId xmlns:p14="http://schemas.microsoft.com/office/powerpoint/2010/main" val="323499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66153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3E0EF9-C6AD-45DB-9AA1-840EE309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13341-DCB6-4DE2-B701-03A6523E3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757611" cy="3054350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ISO/IEC 9075 standard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International Organization for Standards (ISO) 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American National Standards Institute (ANSI)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9848-7379-4083-8DE7-A565CADD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494FE3-ADEA-4343-9475-3598BCBE8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T-SQL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CD46E-98F2-4714-8878-2B622FFA68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Dialect of SQL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</p:txBody>
      </p:sp>
      <p:pic>
        <p:nvPicPr>
          <p:cNvPr id="12" name="Picture 2" descr="What's the Difference Between SQL and T-SQL? | LearnSQL.com">
            <a:extLst>
              <a:ext uri="{FF2B5EF4-FFF2-40B4-BE49-F238E27FC236}">
                <a16:creationId xmlns:a16="http://schemas.microsoft.com/office/drawing/2014/main" id="{A5C234F2-2648-436E-B228-65419EE3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57840"/>
            <a:ext cx="3011716" cy="27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96A04-5031-4C48-BF0F-28F5EF40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22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02EDC-F6B6-4315-AEAD-65669DDD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CC33-3597-4EE1-AA22-C50789A1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8EF3A-43FF-4E64-82CB-2533FF8A1E4A}"/>
              </a:ext>
            </a:extLst>
          </p:cNvPr>
          <p:cNvSpPr/>
          <p:nvPr/>
        </p:nvSpPr>
        <p:spPr>
          <a:xfrm>
            <a:off x="650858" y="156691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"/>
              </a:rPr>
              <a:t>@Variable1 &lt;&gt; @Variable2</a:t>
            </a:r>
          </a:p>
          <a:p>
            <a:r>
              <a:rPr lang="en-US" dirty="0">
                <a:latin typeface="Segoe"/>
              </a:rPr>
              <a:t>@Variable1 != @Variable2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/>
              <a:t>CAST</a:t>
            </a:r>
          </a:p>
          <a:p>
            <a:r>
              <a:rPr lang="en-US" dirty="0"/>
              <a:t>CONVERT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TOP 1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4A808-9271-4996-92C1-52BD013CA7E5}"/>
              </a:ext>
            </a:extLst>
          </p:cNvPr>
          <p:cNvSpPr/>
          <p:nvPr/>
        </p:nvSpPr>
        <p:spPr>
          <a:xfrm>
            <a:off x="3229217" y="15669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</p:txBody>
      </p:sp>
    </p:spTree>
    <p:extLst>
      <p:ext uri="{BB962C8B-B14F-4D97-AF65-F5344CB8AC3E}">
        <p14:creationId xmlns:p14="http://schemas.microsoft.com/office/powerpoint/2010/main" val="413498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05D94-612A-440D-9E16-2701815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17CC9-736F-4BD8-8CFC-3802C5040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Relational model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2" descr="http://upload.wikimedia.org/wikipedia/commons/8/8d/Relational_model_concepts.png">
            <a:extLst>
              <a:ext uri="{FF2B5EF4-FFF2-40B4-BE49-F238E27FC236}">
                <a16:creationId xmlns:a16="http://schemas.microsoft.com/office/drawing/2014/main" id="{61BD1E73-C566-4028-ADFB-7633B691678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92" y="1611085"/>
            <a:ext cx="619987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8F687-4DBB-4466-8224-2AB854E4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9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B12C0-B97E-459C-B04C-6EC754F5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06" y="0"/>
            <a:ext cx="2959894" cy="475075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0C26335-78BF-4FB5-AFD9-22063F03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978DE0-B114-4BC1-B7C4-847E6B4768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True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False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b="1" dirty="0">
                <a:latin typeface="+mn-lt"/>
              </a:rPr>
              <a:t>Unknown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851510-1D88-4AB5-B252-1B947A5B3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THREE-VALUED PREDICATE 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4106" y="3984263"/>
            <a:ext cx="2959894" cy="8663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576" bIns="9144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3600" dirty="0">
                <a:cs typeface="Trebuchet MS"/>
              </a:rPr>
              <a:t>NULL</a:t>
            </a:r>
            <a:endParaRPr lang="en-US" sz="3600" b="1" dirty="0"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05D5B-B6C4-454C-8AA3-072E43237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0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24B3E1A-C460-4CB6-AD0E-E52F9CBFEC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3934473" cy="3054350"/>
          </a:xfrm>
        </p:spPr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declarative means you define what you want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imperative languages define how to achieve what you want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0E6E1-572A-47A4-8715-0A4DCB5F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379BD8-2027-4B09-930D-DE4B18629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13ED736C-F1C4-4721-AE49-5FF82D8F0E95}"/>
              </a:ext>
            </a:extLst>
          </p:cNvPr>
          <p:cNvSpPr txBox="1">
            <a:spLocks/>
          </p:cNvSpPr>
          <p:nvPr/>
        </p:nvSpPr>
        <p:spPr>
          <a:xfrm>
            <a:off x="4852341" y="1422400"/>
            <a:ext cx="3656952" cy="1149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“Bring me a soda from the refrigerator.”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33DF-C968-4473-9510-A2F15AA79D8A}"/>
              </a:ext>
            </a:extLst>
          </p:cNvPr>
          <p:cNvSpPr txBox="1"/>
          <p:nvPr/>
        </p:nvSpPr>
        <p:spPr>
          <a:xfrm>
            <a:off x="4852341" y="3100675"/>
            <a:ext cx="3656952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“Go to the refrigerator; open the door; get a soda; bring it to me.”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840AE-2FAE-4D66-86E1-9E1D1A12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55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human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robot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0427" y="2913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80427" y="1510015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0427" y="20490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427" y="3496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-Right Arrow 4"/>
          <p:cNvSpPr/>
          <p:nvPr/>
        </p:nvSpPr>
        <p:spPr>
          <a:xfrm rot="5400000">
            <a:off x="2038725" y="3541146"/>
            <a:ext cx="514071" cy="369332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50B5A76-ACFA-447A-A4D6-432CD12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AE229E-020D-4630-912A-8F324D27D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619D-94CC-4E18-9E8E-B2E616AA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14039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Tatiana Kolentsova</DisplayName>
        <AccountId>31</AccountId>
        <AccountType/>
      </UserInfo>
      <UserInfo>
        <DisplayName>Nina Skazobova</DisplayName>
        <AccountId>32</AccountId>
        <AccountType/>
      </UserInfo>
      <UserInfo>
        <DisplayName>Mikhail Manyagin</DisplayName>
        <AccountId>33</AccountId>
        <AccountType/>
      </UserInfo>
      <UserInfo>
        <DisplayName>Anton Belousov</DisplayName>
        <AccountId>17</AccountId>
        <AccountType/>
      </UserInfo>
      <UserInfo>
        <DisplayName>Vladimir Mitiurin</DisplayName>
        <AccountId>14</AccountId>
        <AccountType/>
      </UserInfo>
      <UserInfo>
        <DisplayName>Andrey Potapov</DisplayName>
        <AccountId>6</AccountId>
        <AccountType/>
      </UserInfo>
      <UserInfo>
        <DisplayName>Elisey Astakhov</DisplayName>
        <AccountId>12</AccountId>
        <AccountType/>
      </UserInfo>
      <UserInfo>
        <DisplayName>Aleksey Gretsov</DisplayName>
        <AccountId>15</AccountId>
        <AccountType/>
      </UserInfo>
      <UserInfo>
        <DisplayName>Nikolai Golyshkin</DisplayName>
        <AccountId>13</AccountId>
        <AccountType/>
      </UserInfo>
      <UserInfo>
        <DisplayName>Sergei Boikov</DisplayName>
        <AccountId>26</AccountId>
        <AccountType/>
      </UserInfo>
      <UserInfo>
        <DisplayName>Marina Portenko</DisplayName>
        <AccountId>21</AccountId>
        <AccountType/>
      </UserInfo>
      <UserInfo>
        <DisplayName>Viktor Isaikin</DisplayName>
        <AccountId>28</AccountId>
        <AccountType/>
      </UserInfo>
      <UserInfo>
        <DisplayName>Gaiane Aleksanian</DisplayName>
        <AccountId>16</AccountId>
        <AccountType/>
      </UserInfo>
      <UserInfo>
        <DisplayName>Igor Ilin</DisplayName>
        <AccountId>24</AccountId>
        <AccountType/>
      </UserInfo>
      <UserInfo>
        <DisplayName>Nikita Ulitin</DisplayName>
        <AccountId>18</AccountId>
        <AccountType/>
      </UserInfo>
      <UserInfo>
        <DisplayName>Denis Suvolokin</DisplayName>
        <AccountId>19</AccountId>
        <AccountType/>
      </UserInfo>
      <UserInfo>
        <DisplayName>Bogdan Gavrikov</DisplayName>
        <AccountId>22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  <UserInfo>
        <DisplayName>Pavel Andreev</DisplayName>
        <AccountId>25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9FDD6AF-F862-42A0-AAC6-0480CB0D4076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11987</TotalTime>
  <Words>767</Words>
  <Application>Microsoft Office PowerPoint</Application>
  <PresentationFormat>On-screen Show (16:9)</PresentationFormat>
  <Paragraphs>250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Segoe-Italic</vt:lpstr>
      <vt:lpstr>Segoe-Semibold</vt:lpstr>
      <vt:lpstr>Trebuchet MS</vt:lpstr>
      <vt:lpstr>Breakers</vt:lpstr>
      <vt:lpstr>General</vt:lpstr>
      <vt:lpstr>Covers</vt:lpstr>
      <vt:lpstr>PowerPoint Presentation</vt:lpstr>
      <vt:lpstr>Agenda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Getting Started with the SELECT Statement</vt:lpstr>
      <vt:lpstr>Getting Started with the SELECT Statement</vt:lpstr>
      <vt:lpstr>Getting Started with the SELECT Statement</vt:lpstr>
      <vt:lpstr>Getting Started with the SELECT Statement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Combining Sets (Joins)</vt:lpstr>
      <vt:lpstr>Combining Sets</vt:lpstr>
      <vt:lpstr>Combining Sets</vt:lpstr>
      <vt:lpstr>Combining Sets</vt:lpstr>
      <vt:lpstr>Combining Sets</vt:lpstr>
      <vt:lpstr>Combining Sets</vt:lpstr>
      <vt:lpstr>Combining Sets</vt:lpstr>
      <vt:lpstr>Using Set Operators</vt:lpstr>
      <vt:lpstr>Using Set Operators</vt:lpstr>
      <vt:lpstr>Using Set Operators</vt:lpstr>
      <vt:lpstr>Adventure Works DB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35</cp:revision>
  <dcterms:created xsi:type="dcterms:W3CDTF">2020-10-14T11:21:35Z</dcterms:created>
  <dcterms:modified xsi:type="dcterms:W3CDTF">2021-11-16T07:27:18Z</dcterms:modified>
</cp:coreProperties>
</file>