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8"/>
  </p:notesMasterIdLst>
  <p:handoutMasterIdLst>
    <p:handoutMasterId r:id="rId39"/>
  </p:handoutMasterIdLst>
  <p:sldIdLst>
    <p:sldId id="258" r:id="rId5"/>
    <p:sldId id="580" r:id="rId6"/>
    <p:sldId id="582" r:id="rId7"/>
    <p:sldId id="584" r:id="rId8"/>
    <p:sldId id="268" r:id="rId9"/>
    <p:sldId id="546" r:id="rId10"/>
    <p:sldId id="554" r:id="rId11"/>
    <p:sldId id="555" r:id="rId12"/>
    <p:sldId id="548" r:id="rId13"/>
    <p:sldId id="550" r:id="rId14"/>
    <p:sldId id="549" r:id="rId15"/>
    <p:sldId id="551" r:id="rId16"/>
    <p:sldId id="623" r:id="rId17"/>
    <p:sldId id="605" r:id="rId18"/>
    <p:sldId id="606" r:id="rId19"/>
    <p:sldId id="607" r:id="rId20"/>
    <p:sldId id="608" r:id="rId21"/>
    <p:sldId id="609" r:id="rId22"/>
    <p:sldId id="611" r:id="rId23"/>
    <p:sldId id="610" r:id="rId24"/>
    <p:sldId id="612" r:id="rId25"/>
    <p:sldId id="586" r:id="rId26"/>
    <p:sldId id="553" r:id="rId27"/>
    <p:sldId id="585" r:id="rId28"/>
    <p:sldId id="556" r:id="rId29"/>
    <p:sldId id="558" r:id="rId30"/>
    <p:sldId id="559" r:id="rId31"/>
    <p:sldId id="560" r:id="rId32"/>
    <p:sldId id="591" r:id="rId33"/>
    <p:sldId id="624" r:id="rId34"/>
    <p:sldId id="589" r:id="rId35"/>
    <p:sldId id="625" r:id="rId36"/>
    <p:sldId id="590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Partitioned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4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4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4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72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DML statements (INSERT, UPDATE, and DELETE) must reference exactly one table at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no matter how many tables the view references.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view columns must directly reference table columns, and not be expressions or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surrounding the column value.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Accordingly, you cannot modify a view column that has an aggregate function, such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SUM(), MAX(), or MIN(), applied to the table's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that is computed from a UNION/UNION ALL, CROSS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JOIN, EXCEPT, or INTERSECT.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whose values result from grouping, such as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DISTINCT, or the GROUP BY and HAVING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that has a TOP operator or OFFSET FETCH in the SELECT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along with the WITH CHECK OPTION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really must update tables through a view, and the view does not meet all the requirements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updatability, you can create an INSTEAD OF trigger on the view and use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 to update the underlying tables. For more information on INSTEAD OF triggers, see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"INSTEAD OF Triggers" in Chapter 13, “Designing and Implementing T-SQL Routines.”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E07D1C-9048-4E53-8EA4-00BFC2E2D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14" y="428890"/>
            <a:ext cx="4350408" cy="36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Modifying Data Through a View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Only with direct reference with column</a:t>
            </a:r>
          </a:p>
        </p:txBody>
      </p:sp>
    </p:spTree>
    <p:extLst>
      <p:ext uri="{BB962C8B-B14F-4D97-AF65-F5344CB8AC3E}">
        <p14:creationId xmlns:p14="http://schemas.microsoft.com/office/powerpoint/2010/main" val="213819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Partitioned Views</a:t>
            </a:r>
          </a:p>
        </p:txBody>
      </p:sp>
    </p:spTree>
    <p:extLst>
      <p:ext uri="{BB962C8B-B14F-4D97-AF65-F5344CB8AC3E}">
        <p14:creationId xmlns:p14="http://schemas.microsoft.com/office/powerpoint/2010/main" val="332411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 and Metadata</a:t>
            </a:r>
          </a:p>
        </p:txBody>
      </p:sp>
    </p:spTree>
    <p:extLst>
      <p:ext uri="{BB962C8B-B14F-4D97-AF65-F5344CB8AC3E}">
        <p14:creationId xmlns:p14="http://schemas.microsoft.com/office/powerpoint/2010/main" val="18145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User-Defined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inline table-valued UDF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multistatement table-valued UDF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75840" y="1402777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accept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embedded in T-SQL statements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access SQL Server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Cannot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be executed by using the EXECUTE command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perform any DDL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OBJECT_ID()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FN = SQL scalar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IF = SQL inline table-valued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TF = SQL multistatement table-valued-function</a:t>
            </a:r>
          </a:p>
        </p:txBody>
      </p:sp>
    </p:spTree>
    <p:extLst>
      <p:ext uri="{BB962C8B-B14F-4D97-AF65-F5344CB8AC3E}">
        <p14:creationId xmlns:p14="http://schemas.microsoft.com/office/powerpoint/2010/main" val="5578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 UDFs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21" y="1503470"/>
            <a:ext cx="4250183" cy="30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 UDFs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Inline Table-Valued UDF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56" y="1503470"/>
            <a:ext cx="3940193" cy="28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 UDFs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Multistatement Table-Valued UDF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87" y="1010017"/>
            <a:ext cx="3133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71585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UDF Options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You can specify five options with UDFs: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ENCRYPTION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SCHEMABINDING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sv-SE" b="1" dirty="0"/>
              <a:t>RETURN NULL ON NULL INPUT / CALLED ON NULL INPUT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EXECUTE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1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and Managing XML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Returning Results As XML with FOR XML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XML Data with XQuery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the XML Data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68650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Limitations on UDFs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UDFs cannot do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Apply any schema or data changes in the database.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Change the state of a database or SQL Server instance.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Create or access temporary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Call stored procedures.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dynamic SQL.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Produce side effects. For example, both the RAND() and NEWID()</a:t>
            </a:r>
          </a:p>
        </p:txBody>
      </p:sp>
    </p:spTree>
    <p:extLst>
      <p:ext uri="{BB962C8B-B14F-4D97-AF65-F5344CB8AC3E}">
        <p14:creationId xmlns:p14="http://schemas.microsoft.com/office/powerpoint/2010/main" val="104976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3334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UDF Performance Considerations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6693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Synonyms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5"/>
            <a:ext cx="152509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Synonyms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Synonyms are names stored in a database that can be used as substitutes for other object names</a:t>
            </a:r>
          </a:p>
        </p:txBody>
      </p:sp>
    </p:spTree>
    <p:extLst>
      <p:ext uri="{BB962C8B-B14F-4D97-AF65-F5344CB8AC3E}">
        <p14:creationId xmlns:p14="http://schemas.microsoft.com/office/powerpoint/2010/main" val="235760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Hierarchies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95827" y="1337417"/>
            <a:ext cx="4347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ManagersDirectory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md_pk1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5827" y="30954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https://www.simple-talk.com/sql/performance/the-performance-of-traversing-a-sql-hierarchy-/</a:t>
            </a:r>
          </a:p>
        </p:txBody>
      </p:sp>
    </p:spTree>
    <p:extLst>
      <p:ext uri="{BB962C8B-B14F-4D97-AF65-F5344CB8AC3E}">
        <p14:creationId xmlns:p14="http://schemas.microsoft.com/office/powerpoint/2010/main" val="153740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2050" name="Picture 2" descr="https://upload.wikimedia.org/wikipedia/commons/thumb/4/41/NestedSetModel.svg/400px-NestedSet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6" y="872103"/>
            <a:ext cx="5326294" cy="35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3074" name="Picture 2" descr="https://upload.wikimedia.org/wikipedia/commons/thumb/b/b5/Clothing-hierarchy-traversal-2.svg/400px-Clothing-hierarchy-traversal-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7" y="1273795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83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b="1" i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7382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https://technet.microsoft.com/ru-ru/library/bb677290(v=sql.105).aspx</a:t>
            </a:r>
          </a:p>
        </p:txBody>
      </p:sp>
    </p:spTree>
    <p:extLst>
      <p:ext uri="{BB962C8B-B14F-4D97-AF65-F5344CB8AC3E}">
        <p14:creationId xmlns:p14="http://schemas.microsoft.com/office/powerpoint/2010/main" val="151662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 in Power BI</a:t>
            </a:r>
            <a:endParaRPr lang="en-US" sz="1600" b="1" spc="200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1" spc="300" dirty="0"/>
              <a:t>JSON data in SQL Server</a:t>
            </a:r>
            <a:endParaRPr lang="en-US" sz="1400" b="1" spc="300" dirty="0"/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Key JSON capabilities of SQL Server and SQL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Extract values from JSON text and use them in queries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Change JSON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58DB31F5-BC2C-4885-BC9B-521F8A981355}"/>
              </a:ext>
            </a:extLst>
          </p:cNvPr>
          <p:cNvSpPr txBox="1">
            <a:spLocks/>
          </p:cNvSpPr>
          <p:nvPr/>
        </p:nvSpPr>
        <p:spPr>
          <a:xfrm>
            <a:off x="1073640" y="291420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JSON collections to a </a:t>
            </a:r>
            <a:r>
              <a:rPr lang="en-US" sz="1400" b="1" spc="300" dirty="0" err="1"/>
              <a:t>rowset</a:t>
            </a:r>
            <a:endParaRPr lang="en-US" sz="1400" b="1" spc="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C707A-B5E3-44AF-943B-03F34A915264}"/>
              </a:ext>
            </a:extLst>
          </p:cNvPr>
          <p:cNvSpPr/>
          <p:nvPr/>
        </p:nvSpPr>
        <p:spPr>
          <a:xfrm>
            <a:off x="659461" y="2872716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6C6BF-9C44-49E8-AF22-21314F154E60}"/>
              </a:ext>
            </a:extLst>
          </p:cNvPr>
          <p:cNvSpPr/>
          <p:nvPr/>
        </p:nvSpPr>
        <p:spPr>
          <a:xfrm>
            <a:off x="642142" y="2853560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285D0-CA84-4018-844B-BD827D8383D6}"/>
              </a:ext>
            </a:extLst>
          </p:cNvPr>
          <p:cNvSpPr/>
          <p:nvPr/>
        </p:nvSpPr>
        <p:spPr>
          <a:xfrm>
            <a:off x="1002142" y="2853560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6B37CB91-5AD9-4FFA-B7B7-7D9E7A634A0C}"/>
              </a:ext>
            </a:extLst>
          </p:cNvPr>
          <p:cNvSpPr txBox="1">
            <a:spLocks/>
          </p:cNvSpPr>
          <p:nvPr/>
        </p:nvSpPr>
        <p:spPr>
          <a:xfrm>
            <a:off x="1071851" y="3442409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SQL Server data to JSON or export JSON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FF078E-250E-4C8A-B0FE-71DB7815FD2F}"/>
              </a:ext>
            </a:extLst>
          </p:cNvPr>
          <p:cNvSpPr/>
          <p:nvPr/>
        </p:nvSpPr>
        <p:spPr>
          <a:xfrm>
            <a:off x="657672" y="340091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FCF62E-B3A2-4D47-857C-E923660C6B8D}"/>
              </a:ext>
            </a:extLst>
          </p:cNvPr>
          <p:cNvSpPr/>
          <p:nvPr/>
        </p:nvSpPr>
        <p:spPr>
          <a:xfrm>
            <a:off x="640353" y="338176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3868F-3B6B-4FFE-8025-69CDDE913EC4}"/>
              </a:ext>
            </a:extLst>
          </p:cNvPr>
          <p:cNvSpPr/>
          <p:nvPr/>
        </p:nvSpPr>
        <p:spPr>
          <a:xfrm>
            <a:off x="1000353" y="3381762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GIT </a:t>
            </a:r>
            <a:r>
              <a:rPr lang="en-US" sz="1600" b="1" spc="200" dirty="0">
                <a:solidFill>
                  <a:schemeClr val="bg1"/>
                </a:solidFill>
                <a:latin typeface="Calibri" charset="0"/>
                <a:cs typeface="Calibri" charset="0"/>
              </a:rPr>
              <a:t>Team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4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Team Work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242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branching model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D0C48-FB0B-4153-A578-93F7EE5B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90" y="319717"/>
            <a:ext cx="3179642" cy="4239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01D60-49A4-48C7-AEA4-70070814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68" y="951025"/>
            <a:ext cx="4659059" cy="34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5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branching model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9F780-4D76-40E0-A0D8-3E6D2AB8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3" y="901074"/>
            <a:ext cx="2428125" cy="359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557076-05CB-45EB-A6BD-94150B1D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00" y="901074"/>
            <a:ext cx="1407111" cy="3715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966CA-7C30-4380-9321-04A91282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123" y="1021827"/>
            <a:ext cx="2440977" cy="33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MSBI.Dev.S20E07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4" y="654293"/>
            <a:ext cx="661840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Views</a:t>
            </a: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Views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Implementing User-Defined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Scalar UDFs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Inline Table-Valued UDF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Multistatement Table-Valued UDF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Limitations on UDFs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Using Synonyms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Creating a Synonym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Adjacency List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Nested Set Model of 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HierarchyID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Introduction in Power BI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Team work with GIT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Git branching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Workflow with branches and Pull Requests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Designing and Implementing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88827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case scenario</a:t>
            </a: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3339102"/>
            <a:ext cx="7019766" cy="123798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VIEW_METADATA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CHECK OPTION</a:t>
            </a:r>
          </a:p>
        </p:txBody>
      </p:sp>
    </p:spTree>
    <p:extLst>
      <p:ext uri="{BB962C8B-B14F-4D97-AF65-F5344CB8AC3E}">
        <p14:creationId xmlns:p14="http://schemas.microsoft.com/office/powerpoint/2010/main" val="5635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637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Restriction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ORDER BY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PARAMETERS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DDL (CREATE, ALTER ETC)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TEMP TABLE</a:t>
            </a:r>
          </a:p>
        </p:txBody>
      </p:sp>
    </p:spTree>
    <p:extLst>
      <p:ext uri="{BB962C8B-B14F-4D97-AF65-F5344CB8AC3E}">
        <p14:creationId xmlns:p14="http://schemas.microsoft.com/office/powerpoint/2010/main" val="204699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</p:txBody>
      </p:sp>
    </p:spTree>
    <p:extLst>
      <p:ext uri="{BB962C8B-B14F-4D97-AF65-F5344CB8AC3E}">
        <p14:creationId xmlns:p14="http://schemas.microsoft.com/office/powerpoint/2010/main" val="14026607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www.w3.org/XML/1998/namespace"/>
    <ds:schemaRef ds:uri="14e46183-14a5-4343-a187-db51ef71da0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D0CE2C-6EFA-4374-86AB-A07794410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9867</TotalTime>
  <Words>1713</Words>
  <Application>Microsoft Office PowerPoint</Application>
  <PresentationFormat>On-screen Show (16:9)</PresentationFormat>
  <Paragraphs>272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127</cp:revision>
  <cp:lastPrinted>2014-07-09T13:30:36Z</cp:lastPrinted>
  <dcterms:created xsi:type="dcterms:W3CDTF">2015-03-18T06:37:43Z</dcterms:created>
  <dcterms:modified xsi:type="dcterms:W3CDTF">2019-12-07T14:38:09Z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