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5"/>
    <p:sldMasterId id="2147483676" r:id="rId6"/>
    <p:sldMasterId id="2147483663" r:id="rId7"/>
    <p:sldMasterId id="2147483698" r:id="rId8"/>
  </p:sldMasterIdLst>
  <p:notesMasterIdLst>
    <p:notesMasterId r:id="rId17"/>
  </p:notesMasterIdLst>
  <p:handoutMasterIdLst>
    <p:handoutMasterId r:id="rId18"/>
  </p:handoutMasterIdLst>
  <p:sldIdLst>
    <p:sldId id="280" r:id="rId9"/>
    <p:sldId id="281" r:id="rId10"/>
    <p:sldId id="282" r:id="rId11"/>
    <p:sldId id="283" r:id="rId12"/>
    <p:sldId id="284" r:id="rId13"/>
    <p:sldId id="285" r:id="rId14"/>
    <p:sldId id="287" r:id="rId15"/>
    <p:sldId id="286" r:id="rId1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93907" autoAdjust="0"/>
  </p:normalViewPr>
  <p:slideViewPr>
    <p:cSldViewPr snapToGrid="0">
      <p:cViewPr varScale="1">
        <p:scale>
          <a:sx n="106" d="100"/>
          <a:sy n="106" d="100"/>
        </p:scale>
        <p:origin x="37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rgbClr val="77CED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35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09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194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6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exture-pattern-background-yellow-145968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ax/dax-overview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119A-4C6D-401E-AB8C-71E295198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DAX Calculations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3F591-4036-416D-B8AE-D95FFBC38B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1466" y="3454481"/>
            <a:ext cx="4315968" cy="31393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Placeholder 6" descr="A picture containing door&#10;&#10;Description automatically generated">
            <a:extLst>
              <a:ext uri="{FF2B5EF4-FFF2-40B4-BE49-F238E27FC236}">
                <a16:creationId xmlns:a16="http://schemas.microsoft.com/office/drawing/2014/main" id="{397743E3-1038-4FAF-9A92-2EB607F2BF8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6250" b="16250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AA0BD-6EF6-4D57-9A14-8EEB331D25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2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DB9C-3EE2-4F1C-B78A-1AEEB87F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FDB0-F475-48D1-92F4-A2E5EECBE8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DAX = </a:t>
            </a:r>
            <a:r>
              <a:rPr lang="en-US" sz="1600" b="1" dirty="0">
                <a:solidFill>
                  <a:schemeClr val="accent1"/>
                </a:solidFill>
              </a:rPr>
              <a:t>D</a:t>
            </a:r>
            <a:r>
              <a:rPr lang="en-US" sz="1600" dirty="0"/>
              <a:t>ata </a:t>
            </a:r>
            <a:r>
              <a:rPr lang="en-US" sz="1600" b="1" dirty="0">
                <a:solidFill>
                  <a:schemeClr val="accent1"/>
                </a:solidFill>
              </a:rPr>
              <a:t>A</a:t>
            </a:r>
            <a:r>
              <a:rPr lang="en-US" sz="1600" dirty="0"/>
              <a:t>nalytics E</a:t>
            </a:r>
            <a:r>
              <a:rPr lang="en-US" sz="1600" b="1" dirty="0">
                <a:solidFill>
                  <a:schemeClr val="accent1"/>
                </a:solidFill>
              </a:rPr>
              <a:t>x</a:t>
            </a:r>
            <a:r>
              <a:rPr lang="en-US" sz="1600" dirty="0"/>
              <a:t>pressions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DAX language is also used in </a:t>
            </a:r>
            <a:r>
              <a:rPr lang="en-US" sz="1600" b="1" dirty="0"/>
              <a:t>Power Pivot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DAX formulas </a:t>
            </a:r>
            <a:r>
              <a:rPr lang="en-US" sz="1600" b="1" dirty="0">
                <a:solidFill>
                  <a:srgbClr val="FF0000"/>
                </a:solidFill>
              </a:rPr>
              <a:t>≠</a:t>
            </a:r>
            <a:r>
              <a:rPr lang="en-US" sz="1600" dirty="0"/>
              <a:t> Power </a:t>
            </a:r>
            <a:r>
              <a:rPr lang="en-US" sz="1600"/>
              <a:t>Query M </a:t>
            </a:r>
            <a:r>
              <a:rPr lang="en-US" sz="1600" dirty="0"/>
              <a:t>language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0EEFB-0D5F-4753-8A2C-BC5A6B529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FEB162-CDE5-44D0-A449-70EBA095D456}"/>
              </a:ext>
            </a:extLst>
          </p:cNvPr>
          <p:cNvSpPr txBox="1"/>
          <p:nvPr/>
        </p:nvSpPr>
        <p:spPr>
          <a:xfrm>
            <a:off x="834531" y="3280016"/>
            <a:ext cx="795228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Average Age = DIVIDE( AVERAGEX(Customer, TODAY() - 'Customer'[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BirthDate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 365)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31F2DB-CA07-4B37-9076-AD0AB82B1F5B}"/>
              </a:ext>
            </a:extLst>
          </p:cNvPr>
          <p:cNvSpPr txBox="1"/>
          <p:nvPr/>
        </p:nvSpPr>
        <p:spPr>
          <a:xfrm>
            <a:off x="357188" y="4347148"/>
            <a:ext cx="31498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</a:t>
            </a:r>
            <a:r>
              <a:rPr lang="en-US" dirty="0">
                <a:hlinkClick r:id="rId2"/>
              </a:rPr>
              <a:t>information</a:t>
            </a:r>
            <a:r>
              <a:rPr lang="en-US" dirty="0"/>
              <a:t> about DAX by Microsoft</a:t>
            </a:r>
          </a:p>
        </p:txBody>
      </p:sp>
    </p:spTree>
    <p:extLst>
      <p:ext uri="{BB962C8B-B14F-4D97-AF65-F5344CB8AC3E}">
        <p14:creationId xmlns:p14="http://schemas.microsoft.com/office/powerpoint/2010/main" val="346697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09D3-CC5C-42B7-BAF5-9FB7EDAF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DAX calculated columns vs DAX measures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21FDCDF-AE3E-49CB-93E6-DED410B9AEDE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884480381"/>
              </p:ext>
            </p:extLst>
          </p:nvPr>
        </p:nvGraphicFramePr>
        <p:xfrm>
          <a:off x="648624" y="941673"/>
          <a:ext cx="7846751" cy="3652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3376">
                  <a:extLst>
                    <a:ext uri="{9D8B030D-6E8A-4147-A177-3AD203B41FA5}">
                      <a16:colId xmlns:a16="http://schemas.microsoft.com/office/drawing/2014/main" val="2148145385"/>
                    </a:ext>
                  </a:extLst>
                </a:gridCol>
                <a:gridCol w="3923375">
                  <a:extLst>
                    <a:ext uri="{9D8B030D-6E8A-4147-A177-3AD203B41FA5}">
                      <a16:colId xmlns:a16="http://schemas.microsoft.com/office/drawing/2014/main" val="1244043875"/>
                    </a:ext>
                  </a:extLst>
                </a:gridCol>
              </a:tblGrid>
              <a:tr h="4466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DAX calculated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DAX measures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269397"/>
                  </a:ext>
                </a:extLst>
              </a:tr>
              <a:tr h="4466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strong side of DAX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DAX strong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596785"/>
                  </a:ext>
                </a:extLst>
              </a:tr>
              <a:tr h="7709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Stores column data in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Doesn’t directly store data in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75511"/>
                  </a:ext>
                </a:extLst>
              </a:tr>
              <a:tr h="4466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Adds column to data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Doesn’t add data to data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027292"/>
                  </a:ext>
                </a:extLst>
              </a:tr>
              <a:tr h="7709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Useful to compute formula for each row in the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Useful to compute aggregated values across the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482570"/>
                  </a:ext>
                </a:extLst>
              </a:tr>
              <a:tr h="7709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Bound to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Could be stored in any or even separate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1595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8DD39-777A-433D-A8E5-D2175D509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2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425A-5279-4B95-8E7A-DC9E1328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DAX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DD6-CE60-4C2B-97FB-746434B415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b="1" i="0" dirty="0">
                <a:solidFill>
                  <a:srgbClr val="171717"/>
                </a:solidFill>
                <a:effectLst/>
              </a:rPr>
              <a:t>CALCULATE (filter function)</a:t>
            </a:r>
          </a:p>
          <a:p>
            <a:pPr marL="457200" lvl="1" indent="0">
              <a:buNone/>
            </a:pPr>
            <a:r>
              <a:rPr lang="en-US" sz="1600" b="0" i="0" dirty="0">
                <a:solidFill>
                  <a:srgbClr val="171717"/>
                </a:solidFill>
                <a:effectLst/>
                <a:latin typeface="+mj-lt"/>
              </a:rPr>
              <a:t>Evaluates an expression in a modified filter context.</a:t>
            </a:r>
          </a:p>
          <a:p>
            <a:pPr marL="457200" lvl="1" indent="0">
              <a:buNone/>
            </a:pPr>
            <a:endParaRPr lang="en-US" sz="1600" b="0" i="0" dirty="0">
              <a:solidFill>
                <a:srgbClr val="171717"/>
              </a:solidFill>
              <a:effectLst/>
              <a:latin typeface="+mj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171717"/>
                </a:solidFill>
              </a:rPr>
              <a:t>ALL</a:t>
            </a:r>
            <a:r>
              <a:rPr lang="en-US" sz="1600" b="1" i="0" dirty="0">
                <a:solidFill>
                  <a:srgbClr val="171717"/>
                </a:solidFill>
                <a:effectLst/>
              </a:rPr>
              <a:t> (filter function)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171717"/>
                </a:solidFill>
                <a:latin typeface="+mj-lt"/>
              </a:rPr>
              <a:t>Returns all the rows in a table, or all the values in a column, ignoring any filters that might have been applied. This function is useful for clearing filters and creating calculations on all the rows in a table.</a:t>
            </a:r>
          </a:p>
          <a:p>
            <a:pPr marL="0" indent="0">
              <a:buNone/>
            </a:pPr>
            <a:endParaRPr lang="en-US" sz="1600" b="0" i="0" dirty="0">
              <a:solidFill>
                <a:srgbClr val="171717"/>
              </a:solidFill>
              <a:effectLst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171717"/>
                </a:solidFill>
              </a:rPr>
              <a:t>FILTER</a:t>
            </a:r>
            <a:r>
              <a:rPr lang="en-US" sz="1600" b="1" i="0" dirty="0">
                <a:solidFill>
                  <a:srgbClr val="171717"/>
                </a:solidFill>
                <a:effectLst/>
              </a:rPr>
              <a:t> (filter function)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171717"/>
                </a:solidFill>
                <a:latin typeface="+mj-lt"/>
              </a:rPr>
              <a:t>Returns a table that represents a subset of another table or expression.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23343-78DB-4AEB-9274-615E7DC82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2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7FF9-4F7D-44AF-AD7D-2B5BEF66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DAX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0CCEB-40A5-4E68-80BA-EDD10782022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171717"/>
                </a:solidFill>
              </a:rPr>
              <a:t>GENERATESERIES (Table manipulation function)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171717"/>
                </a:solidFill>
                <a:latin typeface="+mj-lt"/>
              </a:rPr>
              <a:t>Returns a single column table containing the values of an arithmetic series, that is, a sequence of values in which each differs from the preceding by a constant quantity. The name of the column returned is Value.</a:t>
            </a:r>
          </a:p>
          <a:p>
            <a:pPr marL="457200" lvl="1" indent="0">
              <a:buNone/>
            </a:pPr>
            <a:endParaRPr lang="en-US" sz="1600" dirty="0">
              <a:solidFill>
                <a:srgbClr val="171717"/>
              </a:solidFill>
              <a:latin typeface="+mj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171717"/>
                </a:solidFill>
              </a:rPr>
              <a:t>SELECTCOLUMNS (Table manipulation function)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171717"/>
                </a:solidFill>
                <a:latin typeface="+mj-lt"/>
              </a:rPr>
              <a:t>Adds calculated columns to the given table or table expression.</a:t>
            </a:r>
          </a:p>
          <a:p>
            <a:pPr marL="457200" lvl="1" indent="0">
              <a:buNone/>
            </a:pPr>
            <a:endParaRPr lang="en-US" sz="1600" dirty="0">
              <a:solidFill>
                <a:srgbClr val="171717"/>
              </a:solidFill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1A45C-B29F-4DA3-AE4C-AF045B23D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5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7FF9-4F7D-44AF-AD7D-2B5BEF66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DAX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0CCEB-40A5-4E68-80BA-EDD1078202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354496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171717"/>
                </a:solidFill>
              </a:rPr>
              <a:t>DIVIDE (Math and Trig function)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171717"/>
                </a:solidFill>
                <a:latin typeface="+mj-lt"/>
              </a:rPr>
              <a:t>Performs division and returns alternate result or BLANK() on division by 0.</a:t>
            </a:r>
          </a:p>
          <a:p>
            <a:pPr marL="0" indent="0">
              <a:buNone/>
            </a:pPr>
            <a:endParaRPr lang="en-US" sz="1600" b="1" dirty="0">
              <a:solidFill>
                <a:srgbClr val="171717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171717"/>
                </a:solidFill>
              </a:rPr>
              <a:t>X-Factor functions (SUMX, COUNTX, PRODUCTX, MAXX, MINX, AVERAGEX) (Math and Trig function)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171717"/>
                </a:solidFill>
                <a:latin typeface="+mj-lt"/>
              </a:rPr>
              <a:t>Returns the sum/count/product/max/min/average of an expression evaluated for each row in a table.</a:t>
            </a:r>
          </a:p>
          <a:p>
            <a:pPr marL="457200" lvl="1" indent="0">
              <a:buNone/>
            </a:pPr>
            <a:endParaRPr lang="en-US" sz="1600" dirty="0">
              <a:solidFill>
                <a:srgbClr val="171717"/>
              </a:solidFill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1A45C-B29F-4DA3-AE4C-AF045B23D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9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7FF9-4F7D-44AF-AD7D-2B5BEF66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DAX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0CCEB-40A5-4E68-80BA-EDD1078202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354496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171717"/>
                </a:solidFill>
              </a:rPr>
              <a:t>DATESYTD (DATESQTD, DATESMTD) (Time intelligence function)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171717"/>
                </a:solidFill>
                <a:latin typeface="+mj-lt"/>
              </a:rPr>
              <a:t>Returns a table that contains a column of the dates for the year to date, in the current context.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chemeClr val="accent1"/>
                </a:solidFill>
              </a:rPr>
              <a:t>Custom formulas to compute Running Total using variables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chemeClr val="accent1"/>
                </a:solidFill>
              </a:rPr>
              <a:t>Power BI Quick measures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171717"/>
                </a:solidFill>
                <a:latin typeface="+mj-lt"/>
              </a:rPr>
              <a:t>DATESBETWEEN </a:t>
            </a:r>
            <a:r>
              <a:rPr lang="en-US" sz="1400" b="1" dirty="0">
                <a:solidFill>
                  <a:srgbClr val="171717"/>
                </a:solidFill>
              </a:rPr>
              <a:t>(Time intelligence function)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171717"/>
                </a:solidFill>
                <a:latin typeface="+mj-lt"/>
              </a:rPr>
              <a:t>Returns a table that contains a column of dates that begins with a specified start date and continues until a specified end date.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171717"/>
                </a:solidFill>
                <a:latin typeface="+mj-lt"/>
              </a:rPr>
              <a:t>DATESINPERIOD </a:t>
            </a:r>
            <a:r>
              <a:rPr lang="en-US" sz="1400" b="1" dirty="0">
                <a:solidFill>
                  <a:srgbClr val="171717"/>
                </a:solidFill>
              </a:rPr>
              <a:t>(Time intelligence function)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171717"/>
                </a:solidFill>
                <a:latin typeface="+mj-lt"/>
              </a:rPr>
              <a:t>Returns a table that contains a column of dates that begins with a specified start date and continues for the specified number and type of date intervals.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171717"/>
                </a:solidFill>
              </a:rPr>
              <a:t>DATEADD (Time intelligence function)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171717"/>
                </a:solidFill>
                <a:latin typeface="+mj-lt"/>
              </a:rPr>
              <a:t>Returns a table that contains a column of dates, shifted either forward or backward in time by the specified number of intervals from the dates in the current context.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1A45C-B29F-4DA3-AE4C-AF045B23D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97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7FF9-4F7D-44AF-AD7D-2B5BEF66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DAX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0CCEB-40A5-4E68-80BA-EDD1078202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355995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171717"/>
                </a:solidFill>
              </a:rPr>
              <a:t>DATEDIFF (Date and time function)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171717"/>
                </a:solidFill>
                <a:latin typeface="+mj-lt"/>
              </a:rPr>
              <a:t>Returns the count of interval boundaries crossed between two dates.</a:t>
            </a:r>
          </a:p>
          <a:p>
            <a:pPr marL="457200" lvl="1" indent="0">
              <a:buNone/>
            </a:pPr>
            <a:endParaRPr lang="en-US" sz="1600" dirty="0">
              <a:solidFill>
                <a:srgbClr val="171717"/>
              </a:solidFill>
              <a:latin typeface="+mj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171717"/>
                </a:solidFill>
              </a:rPr>
              <a:t>IF (Logical function)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171717"/>
                </a:solidFill>
                <a:latin typeface="+mj-lt"/>
              </a:rPr>
              <a:t>Checks a condition, and returns one value when it's TRUE, otherwise it returns a second value.</a:t>
            </a:r>
          </a:p>
          <a:p>
            <a:pPr marL="457200" lvl="1" indent="0">
              <a:buNone/>
            </a:pPr>
            <a:endParaRPr lang="en-US" sz="1600" dirty="0">
              <a:solidFill>
                <a:srgbClr val="171717"/>
              </a:solidFill>
              <a:latin typeface="+mj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171717"/>
                </a:solidFill>
              </a:rPr>
              <a:t>SWITCH (Logical function)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171717"/>
                </a:solidFill>
                <a:latin typeface="+mj-lt"/>
              </a:rPr>
              <a:t>Evaluates an expression against a list of values and returns one of multiple possible result expressions.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1A45C-B29F-4DA3-AE4C-AF045B23D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3340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1_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10" ma:contentTypeDescription="Create a new document." ma:contentTypeScope="" ma:versionID="a7717d078c9927ea5d2ce104ecd6409f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022c064386d97eb8278b29db6e3d743a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DOCID-1506477047-6924</_dlc_DocId>
    <_dlc_DocIdUrl xmlns="5ede5379-f79c-4964-9301-1140f96aa672">
      <Url>https://epam.sharepoint.com/sites/LMSO/_layouts/15/DocIdRedir.aspx?ID=DOCID-1506477047-6924</Url>
      <Description>DOCID-1506477047-6924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3586C8D-A9B1-4BB5-B265-08708BF5F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e5379-f79c-4964-9301-1140f96aa672"/>
    <ds:schemaRef ds:uri="9b994499-688a-4c81-bb09-d15746d9e4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2878F3-A90E-4D30-AFB5-7B585C67A942}">
  <ds:schemaRefs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9b994499-688a-4c81-bb09-d15746d9e4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5ede5379-f79c-4964-9301-1140f96aa672"/>
  </ds:schemaRefs>
</ds:datastoreItem>
</file>

<file path=customXml/itemProps3.xml><?xml version="1.0" encoding="utf-8"?>
<ds:datastoreItem xmlns:ds="http://schemas.openxmlformats.org/officeDocument/2006/customXml" ds:itemID="{1EEA23CE-ACCF-467D-952F-49E7194234F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C22418F-9500-4EBD-9E77-747C93790F53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25889</TotalTime>
  <Words>557</Words>
  <Application>Microsoft Office PowerPoint</Application>
  <PresentationFormat>On-screen Show (16:9)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Courier New</vt:lpstr>
      <vt:lpstr>Covers</vt:lpstr>
      <vt:lpstr>General</vt:lpstr>
      <vt:lpstr>Breakers</vt:lpstr>
      <vt:lpstr>1_Covers</vt:lpstr>
      <vt:lpstr>DAX Calculations</vt:lpstr>
      <vt:lpstr>What is DAX</vt:lpstr>
      <vt:lpstr>DAX calculated columns vs DAX measures</vt:lpstr>
      <vt:lpstr>DAX Functions</vt:lpstr>
      <vt:lpstr>DAX Functions</vt:lpstr>
      <vt:lpstr>DAX Functions</vt:lpstr>
      <vt:lpstr>DAX Functions</vt:lpstr>
      <vt:lpstr>DAX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Anna Sedina</cp:lastModifiedBy>
  <cp:revision>4</cp:revision>
  <dcterms:created xsi:type="dcterms:W3CDTF">2018-01-26T19:23:30Z</dcterms:created>
  <dcterms:modified xsi:type="dcterms:W3CDTF">2022-05-25T10:34:14Z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0x010100A8D4E6613F5B634CB601A095784E7618</vt:lpwstr>
  </property>
  <property fmtid="{D5CDD505-2E9C-101B-9397-08002B2CF9AE}" pid="3" name="_dlc_DocIdItemGuid">
    <vt:lpwstr>bede9be6-1763-478b-9914-abc2a6bb0f5d</vt:lpwstr>
  </property>
</Properties>
</file>