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5"/>
    <p:sldMasterId id="2147483753" r:id="rId6"/>
    <p:sldMasterId id="2147483758" r:id="rId7"/>
    <p:sldMasterId id="2147483762" r:id="rId8"/>
  </p:sldMasterIdLst>
  <p:notesMasterIdLst>
    <p:notesMasterId r:id="rId21"/>
  </p:notesMasterIdLst>
  <p:handoutMasterIdLst>
    <p:handoutMasterId r:id="rId22"/>
  </p:handoutMasterIdLst>
  <p:sldIdLst>
    <p:sldId id="276" r:id="rId9"/>
    <p:sldId id="652" r:id="rId10"/>
    <p:sldId id="682" r:id="rId11"/>
    <p:sldId id="683" r:id="rId12"/>
    <p:sldId id="684" r:id="rId13"/>
    <p:sldId id="685" r:id="rId14"/>
    <p:sldId id="676" r:id="rId15"/>
    <p:sldId id="681" r:id="rId16"/>
    <p:sldId id="686" r:id="rId17"/>
    <p:sldId id="687" r:id="rId18"/>
    <p:sldId id="688" r:id="rId19"/>
    <p:sldId id="689" r:id="rId20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B22746"/>
    <a:srgbClr val="999999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commentAuthors" Target="commentAuthor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8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56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35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5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43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11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74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45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6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19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3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723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5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27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72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144565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46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809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615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31398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91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349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19529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85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078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93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87309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2439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5863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3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7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dax/username-function-da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microsoft.com/ru-ru/dax/userprincipalname-function-da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ource.microsoft.com/ru-RU/marketplace/apps?product=power-bi-visu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owerbi.microsoft.com/en-us/developers/custom-visualizat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collaborate-share/service-new-workspac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connect-data/power-bi-data-sourc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radacad.com/directquery-live-connection-or-import-data-tough-decision#:~:text=With%20Import%20Data%20you%20get,measures%20as%20well%20as%20visualizations.&amp;text=DirectQuery%20will%20give%20you%20few,give%20you%20Report%20Level%20Measures" TargetMode="External"/><Relationship Id="rId5" Type="http://schemas.openxmlformats.org/officeDocument/2006/relationships/hyperlink" Target="https://docs.microsoft.com/en-us/power-bi/connect-data/desktop-directquery-datasets-azure-analysis-services" TargetMode="External"/><Relationship Id="rId4" Type="http://schemas.openxmlformats.org/officeDocument/2006/relationships/hyperlink" Target="https://docs.microsoft.com/en-us/power-bi/connect-data/desktop-directquery-abou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5252" y="1382789"/>
            <a:ext cx="3909906" cy="1421928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ans Regular"/>
              </a:rPr>
              <a:t>Power BI </a:t>
            </a:r>
            <a:br>
              <a:rPr lang="en-US" b="0" i="0" dirty="0">
                <a:solidFill>
                  <a:srgbClr val="FFFFFF"/>
                </a:solidFill>
                <a:effectLst/>
                <a:latin typeface="Sans Regular"/>
              </a:rPr>
            </a:br>
            <a:r>
              <a:rPr lang="en-US" sz="3600" dirty="0"/>
              <a:t>Week 03</a:t>
            </a:r>
            <a:br>
              <a:rPr lang="en-US" sz="3600" dirty="0"/>
            </a:br>
            <a:r>
              <a:rPr lang="en-US" sz="3600" dirty="0"/>
              <a:t>Part 02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83592" y="0"/>
            <a:ext cx="530352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0876B-E843-49A9-9074-FDC27A1C9A23}"/>
              </a:ext>
            </a:extLst>
          </p:cNvPr>
          <p:cNvSpPr/>
          <p:nvPr/>
        </p:nvSpPr>
        <p:spPr>
          <a:xfrm>
            <a:off x="4513944" y="0"/>
            <a:ext cx="4630056" cy="5143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D61FEA3C-5373-4785-BA9C-7E2E7829D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943" y="1382789"/>
            <a:ext cx="4135805" cy="194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Row-level security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endParaRPr lang="en-US" sz="1400" dirty="0">
              <a:latin typeface="+mn-lt"/>
            </a:endParaRPr>
          </a:p>
          <a:p>
            <a:pPr lvl="1"/>
            <a:r>
              <a:rPr lang="en-US" sz="1400" dirty="0"/>
              <a:t>Dax functions: </a:t>
            </a:r>
          </a:p>
          <a:p>
            <a:pPr lvl="2"/>
            <a:r>
              <a:rPr lang="en-US" sz="1400" dirty="0"/>
              <a:t>USERNAME() - </a:t>
            </a:r>
            <a:r>
              <a:rPr lang="en-US" sz="1400" dirty="0">
                <a:hlinkClick r:id="rId3"/>
              </a:rPr>
              <a:t>https://docs.microsoft.com/ru-ru/dax/username-function-dax</a:t>
            </a:r>
            <a:endParaRPr lang="en-US" sz="1400" dirty="0"/>
          </a:p>
          <a:p>
            <a:pPr lvl="2"/>
            <a:r>
              <a:rPr lang="en-US" sz="1400" dirty="0"/>
              <a:t>USERPRINCIPALNAME() - </a:t>
            </a:r>
            <a:r>
              <a:rPr lang="en-US" sz="1400" dirty="0">
                <a:hlinkClick r:id="rId4"/>
              </a:rPr>
              <a:t>https://docs.microsoft.com/ru-ru/dax/userprincipalname-function-dax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328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dirty="0"/>
              <a:t>Custom Visuals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66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Custom Visuals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endParaRPr lang="en-US" sz="1400" dirty="0">
              <a:latin typeface="+mn-lt"/>
            </a:endParaRPr>
          </a:p>
          <a:p>
            <a:pPr lvl="1"/>
            <a:r>
              <a:rPr lang="en-US" sz="1400" dirty="0"/>
              <a:t>List of all custom visuals - </a:t>
            </a:r>
            <a:r>
              <a:rPr lang="en-US" sz="1400" dirty="0">
                <a:hlinkClick r:id="rId3"/>
              </a:rPr>
              <a:t>https://appsource.microsoft.com/ru-RU/marketplace/apps?product=power-bi-visuals</a:t>
            </a:r>
            <a:r>
              <a:rPr lang="en-US" sz="1400" dirty="0"/>
              <a:t> 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Create custom visual - </a:t>
            </a:r>
            <a:r>
              <a:rPr lang="en-US" sz="1400" dirty="0">
                <a:hlinkClick r:id="rId4"/>
              </a:rPr>
              <a:t>https://powerbi.microsoft.com/en-us/developers/custom-visualization/</a:t>
            </a:r>
            <a:r>
              <a:rPr lang="en-US" sz="1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174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+mn-lt"/>
              </a:rPr>
              <a:t>Power BI W03 Part 2</a:t>
            </a:r>
            <a:endParaRPr lang="en-US" dirty="0">
              <a:latin typeface="+mn-l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Power Bi APPS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7188" y="1599857"/>
            <a:ext cx="356616" cy="35661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2159896"/>
            <a:ext cx="356616" cy="35661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4355" y="2722007"/>
            <a:ext cx="356616" cy="35661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0057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Power Bi Workspaces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156721"/>
            <a:ext cx="4418242" cy="356616"/>
          </a:xfrm>
        </p:spPr>
        <p:txBody>
          <a:bodyPr/>
          <a:lstStyle/>
          <a:p>
            <a:r>
              <a:rPr lang="en-US" sz="1100" dirty="0"/>
              <a:t>Row-level security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8138" y="2722726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Direct Query, Live Connection or Import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35194340-017F-427B-8878-C356B202A054}"/>
              </a:ext>
            </a:extLst>
          </p:cNvPr>
          <p:cNvSpPr txBox="1">
            <a:spLocks/>
          </p:cNvSpPr>
          <p:nvPr/>
        </p:nvSpPr>
        <p:spPr>
          <a:xfrm>
            <a:off x="710971" y="3257978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dirty="0"/>
              <a:t>Custom Visuals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12F1A95-3635-4C73-AA89-96EF753C4357}"/>
              </a:ext>
            </a:extLst>
          </p:cNvPr>
          <p:cNvSpPr txBox="1">
            <a:spLocks/>
          </p:cNvSpPr>
          <p:nvPr/>
        </p:nvSpPr>
        <p:spPr>
          <a:xfrm>
            <a:off x="354355" y="325797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12B6C20-79B2-4B42-AC7D-9FAAC3CB2BFE}"/>
              </a:ext>
            </a:extLst>
          </p:cNvPr>
          <p:cNvSpPr txBox="1">
            <a:spLocks/>
          </p:cNvSpPr>
          <p:nvPr/>
        </p:nvSpPr>
        <p:spPr>
          <a:xfrm>
            <a:off x="354355" y="373296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9D256BD9-EBA0-4724-AE03-32D17C278A92}"/>
              </a:ext>
            </a:extLst>
          </p:cNvPr>
          <p:cNvSpPr txBox="1">
            <a:spLocks/>
          </p:cNvSpPr>
          <p:nvPr/>
        </p:nvSpPr>
        <p:spPr>
          <a:xfrm>
            <a:off x="710971" y="3732961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9894DBA-82C4-451E-B913-C3F24F28D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027" y="1449107"/>
            <a:ext cx="3691467" cy="194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1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dirty="0"/>
              <a:t>Power Bi Workspaces</a:t>
            </a:r>
          </a:p>
        </p:txBody>
      </p:sp>
    </p:spTree>
    <p:extLst>
      <p:ext uri="{BB962C8B-B14F-4D97-AF65-F5344CB8AC3E}">
        <p14:creationId xmlns:p14="http://schemas.microsoft.com/office/powerpoint/2010/main" val="353127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Power BI Workspaces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endParaRPr lang="en-US" sz="1400" dirty="0">
              <a:latin typeface="+mn-lt"/>
            </a:endParaRPr>
          </a:p>
          <a:p>
            <a:pPr lvl="1"/>
            <a:r>
              <a:rPr lang="en-US" sz="1400" dirty="0"/>
              <a:t>Organize work in workspaces in Power BI - </a:t>
            </a:r>
            <a:r>
              <a:rPr lang="en-US" sz="1400" dirty="0">
                <a:hlinkClick r:id="rId3"/>
              </a:rPr>
              <a:t>https://docs.microsoft.com/en-us/power-bi/collaborate-share/service-new-workspaces</a:t>
            </a:r>
            <a:r>
              <a:rPr lang="en-US" sz="1400" dirty="0"/>
              <a:t> 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Roles in the new workspaces: Admin, Member, Contributor, Viewer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3782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spc="300" dirty="0"/>
              <a:t>Direct Query, Live Connection or Import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0335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Direct Query, Live Connection or Import Data?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D2995D-638E-4CD0-873D-AEA6CDD5D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715272"/>
              </p:ext>
            </p:extLst>
          </p:nvPr>
        </p:nvGraphicFramePr>
        <p:xfrm>
          <a:off x="277092" y="779232"/>
          <a:ext cx="8444877" cy="3392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749">
                  <a:extLst>
                    <a:ext uri="{9D8B030D-6E8A-4147-A177-3AD203B41FA5}">
                      <a16:colId xmlns:a16="http://schemas.microsoft.com/office/drawing/2014/main" val="3333422935"/>
                    </a:ext>
                  </a:extLst>
                </a:gridCol>
                <a:gridCol w="2362728">
                  <a:extLst>
                    <a:ext uri="{9D8B030D-6E8A-4147-A177-3AD203B41FA5}">
                      <a16:colId xmlns:a16="http://schemas.microsoft.com/office/drawing/2014/main" val="1012522834"/>
                    </a:ext>
                  </a:extLst>
                </a:gridCol>
                <a:gridCol w="2893926">
                  <a:extLst>
                    <a:ext uri="{9D8B030D-6E8A-4147-A177-3AD203B41FA5}">
                      <a16:colId xmlns:a16="http://schemas.microsoft.com/office/drawing/2014/main" val="3383938062"/>
                    </a:ext>
                  </a:extLst>
                </a:gridCol>
                <a:gridCol w="2592474">
                  <a:extLst>
                    <a:ext uri="{9D8B030D-6E8A-4147-A177-3AD203B41FA5}">
                      <a16:colId xmlns:a16="http://schemas.microsoft.com/office/drawing/2014/main" val="3174231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 Query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Live Connection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67218"/>
                  </a:ext>
                </a:extLst>
              </a:tr>
              <a:tr h="1538288">
                <a:tc>
                  <a:txBody>
                    <a:bodyPr/>
                    <a:lstStyle/>
                    <a:p>
                      <a:r>
                        <a:rPr lang="en-US" sz="16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Fastest Possible Connection;</a:t>
                      </a:r>
                    </a:p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BI Fully Functional;</a:t>
                      </a:r>
                    </a:p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 DAX expressions;</a:t>
                      </a:r>
                    </a:p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 Power Query transformation.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is changing frequently, and near real-time reporting is needed;</a:t>
                      </a:r>
                    </a:p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Handling very large data, without the need to pre-aggregate.</a:t>
                      </a:r>
                    </a:p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rules are defined in the underlying source.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Scale data sources supported. </a:t>
                      </a:r>
                    </a:p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rules are defined in the underlying source.</a:t>
                      </a:r>
                    </a:p>
                    <a:p>
                      <a:pPr marL="285750" indent="-285750" algn="l" defTabSz="914400" rtl="0" eaLnBrk="1" fontAlgn="base" latinLnBrk="0" hangingPunct="1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is changing frequently, and near real-time reporting is needed.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731562"/>
                  </a:ext>
                </a:extLst>
              </a:tr>
              <a:tr h="1442123"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BI file size limitation (10GB);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Refresh limitation.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number of sources;</a:t>
                      </a:r>
                    </a:p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(BP – &lt;5 sec);</a:t>
                      </a:r>
                    </a:p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data transformations in Query Editor;</a:t>
                      </a:r>
                    </a:p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Modeling limitations;</a:t>
                      </a:r>
                    </a:p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Reporting limitations.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for Analysis Services;</a:t>
                      </a:r>
                    </a:p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(BP – &lt;5 sec);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data transformations in Query Editor;</a:t>
                      </a:r>
                    </a:p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Modeling limitations;</a:t>
                      </a:r>
                    </a:p>
                    <a:p>
                      <a:pPr marL="285750" indent="-285750" fontAlgn="base">
                        <a:buFontTx/>
                        <a:buChar char="-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Reporting limitations.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16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55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spc="300" dirty="0"/>
              <a:t>Direct Query, Live Connection or Import Data 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ACA973-77CF-482F-9FC6-F1AD160891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815551"/>
            <a:ext cx="8426448" cy="3167169"/>
          </a:xfrm>
        </p:spPr>
        <p:txBody>
          <a:bodyPr/>
          <a:lstStyle/>
          <a:p>
            <a:pPr lvl="1"/>
            <a:endParaRPr lang="en-US" sz="1400" dirty="0">
              <a:latin typeface="+mn-lt"/>
            </a:endParaRPr>
          </a:p>
          <a:p>
            <a:pPr lvl="1"/>
            <a:r>
              <a:rPr lang="en-US" sz="1400" dirty="0"/>
              <a:t>Sources - </a:t>
            </a:r>
            <a:r>
              <a:rPr lang="en-US" sz="1400" dirty="0">
                <a:hlinkClick r:id="rId3"/>
              </a:rPr>
              <a:t>https://docs.microsoft.com/en-us/power-bi/connect-data/power-bi-data-sources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Direct query limitations - </a:t>
            </a:r>
            <a:r>
              <a:rPr lang="en-US" sz="1400" dirty="0">
                <a:hlinkClick r:id="rId4"/>
              </a:rPr>
              <a:t>https://docs.microsoft.com/en-us/power-bi/connect-data/desktop-directquery-about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Life connection - </a:t>
            </a:r>
            <a:r>
              <a:rPr lang="en-US" sz="1400" dirty="0">
                <a:hlinkClick r:id="rId5"/>
              </a:rPr>
              <a:t>https://docs.microsoft.com/en-us/power-bi/connect-data/desktop-directquery-datasets-azure-analysis-services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Comparing - </a:t>
            </a:r>
            <a:r>
              <a:rPr lang="en-US" sz="1400" dirty="0">
                <a:hlinkClick r:id="rId6"/>
              </a:rPr>
              <a:t>https://radacad.com/directquery-live-connection-or-import-data-tough-decision#:~:text=With%20Import%20Data%20you%20get,measures%20as%20well%20as%20visualizations.&amp;text=DirectQuery%20will%20give%20you%20few,give%20you%20Report%20Level%20Measures</a:t>
            </a:r>
            <a:r>
              <a:rPr lang="en-US" sz="1400" dirty="0"/>
              <a:t>. </a:t>
            </a:r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 wrap="none" anchor="ctr">
            <a:normAutofit/>
          </a:bodyPr>
          <a:lstStyle/>
          <a:p>
            <a:pPr marL="0" marR="0" lvl="0" indent="0" defTabSz="3429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3429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3667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07618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C7-06AC-4E05-97FC-B7B627DB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Row-level security</a:t>
            </a:r>
          </a:p>
        </p:txBody>
      </p:sp>
    </p:spTree>
    <p:extLst>
      <p:ext uri="{BB962C8B-B14F-4D97-AF65-F5344CB8AC3E}">
        <p14:creationId xmlns:p14="http://schemas.microsoft.com/office/powerpoint/2010/main" val="416063774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DOCID-1506477047-6934</_dlc_DocId>
    <_dlc_DocIdUrl xmlns="5ede5379-f79c-4964-9301-1140f96aa672">
      <Url>https://epam.sharepoint.com/sites/LMSO/_layouts/15/DocIdRedir.aspx?ID=DOCID-1506477047-6934</Url>
      <Description>DOCID-1506477047-6934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0" ma:contentTypeDescription="Create a new document." ma:contentTypeScope="" ma:versionID="a7717d078c9927ea5d2ce104ecd6409f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022c064386d97eb8278b29db6e3d743a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5ede5379-f79c-4964-9301-1140f96aa672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9b994499-688a-4c81-bb09-d15746d9e4fa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99A96D-5BC6-4FEA-B42F-879A5A2F51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D029A67-D58F-49C4-9EF7-4EA3C076E98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5704</TotalTime>
  <Words>458</Words>
  <Application>Microsoft Office PowerPoint</Application>
  <PresentationFormat>On-screen Show (16:9)</PresentationFormat>
  <Paragraphs>81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Lucida Grande</vt:lpstr>
      <vt:lpstr>Sans Regular</vt:lpstr>
      <vt:lpstr>Trebuchet MS</vt:lpstr>
      <vt:lpstr>Cover Slides</vt:lpstr>
      <vt:lpstr>Breakers</vt:lpstr>
      <vt:lpstr>Covers</vt:lpstr>
      <vt:lpstr>General</vt:lpstr>
      <vt:lpstr>Power BI  Week 03 Part 02</vt:lpstr>
      <vt:lpstr>Power BI W03 Part 2</vt:lpstr>
      <vt:lpstr>Power Bi Workspaces</vt:lpstr>
      <vt:lpstr>Power BI Workspaces</vt:lpstr>
      <vt:lpstr>Direct Query, Live Connection or Import</vt:lpstr>
      <vt:lpstr>Direct Query, Live Connection or Import Data? </vt:lpstr>
      <vt:lpstr>Direct Query, Live Connection or Import Data </vt:lpstr>
      <vt:lpstr>Practice</vt:lpstr>
      <vt:lpstr>Row-level security</vt:lpstr>
      <vt:lpstr>Row-level security</vt:lpstr>
      <vt:lpstr>Custom Visuals</vt:lpstr>
      <vt:lpstr>Custom Visuals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Quick Start #2 E01</dc:title>
  <dc:creator>Anna Sedina</dc:creator>
  <cp:lastModifiedBy>Anna Sedina</cp:lastModifiedBy>
  <cp:revision>53</cp:revision>
  <dcterms:created xsi:type="dcterms:W3CDTF">2021-02-07T11:54:25Z</dcterms:created>
  <dcterms:modified xsi:type="dcterms:W3CDTF">2022-05-25T10:50:58Z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e277bb1f-167a-4434-b4ee-212cdefe8b01</vt:lpwstr>
  </property>
</Properties>
</file>